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134"/>
  </p:notesMasterIdLst>
  <p:sldIdLst>
    <p:sldId id="898" r:id="rId2"/>
    <p:sldId id="590" r:id="rId3"/>
    <p:sldId id="1175" r:id="rId4"/>
    <p:sldId id="1176" r:id="rId5"/>
    <p:sldId id="1178" r:id="rId6"/>
    <p:sldId id="1179" r:id="rId7"/>
    <p:sldId id="1252" r:id="rId8"/>
    <p:sldId id="1253" r:id="rId9"/>
    <p:sldId id="1254" r:id="rId10"/>
    <p:sldId id="1192" r:id="rId11"/>
    <p:sldId id="1191" r:id="rId12"/>
    <p:sldId id="1189" r:id="rId13"/>
    <p:sldId id="1190" r:id="rId14"/>
    <p:sldId id="1030" r:id="rId15"/>
    <p:sldId id="1257" r:id="rId16"/>
    <p:sldId id="1255" r:id="rId17"/>
    <p:sldId id="1259" r:id="rId18"/>
    <p:sldId id="1258" r:id="rId19"/>
    <p:sldId id="1256" r:id="rId20"/>
    <p:sldId id="1193" r:id="rId21"/>
    <p:sldId id="1045" r:id="rId22"/>
    <p:sldId id="1043" r:id="rId23"/>
    <p:sldId id="1047" r:id="rId24"/>
    <p:sldId id="1046" r:id="rId25"/>
    <p:sldId id="1048" r:id="rId26"/>
    <p:sldId id="1050" r:id="rId27"/>
    <p:sldId id="1052" r:id="rId28"/>
    <p:sldId id="1054" r:id="rId29"/>
    <p:sldId id="1055" r:id="rId30"/>
    <p:sldId id="1058" r:id="rId31"/>
    <p:sldId id="1059" r:id="rId32"/>
    <p:sldId id="1060" r:id="rId33"/>
    <p:sldId id="1061" r:id="rId34"/>
    <p:sldId id="1062" r:id="rId35"/>
    <p:sldId id="1063" r:id="rId36"/>
    <p:sldId id="1057" r:id="rId37"/>
    <p:sldId id="1068" r:id="rId38"/>
    <p:sldId id="1071" r:id="rId39"/>
    <p:sldId id="1072" r:id="rId40"/>
    <p:sldId id="1070" r:id="rId41"/>
    <p:sldId id="1066" r:id="rId42"/>
    <p:sldId id="1065" r:id="rId43"/>
    <p:sldId id="1064" r:id="rId44"/>
    <p:sldId id="1076" r:id="rId45"/>
    <p:sldId id="1074" r:id="rId46"/>
    <p:sldId id="1073" r:id="rId47"/>
    <p:sldId id="1194" r:id="rId48"/>
    <p:sldId id="1077" r:id="rId49"/>
    <p:sldId id="1195" r:id="rId50"/>
    <p:sldId id="1198" r:id="rId51"/>
    <p:sldId id="1197" r:id="rId52"/>
    <p:sldId id="1196" r:id="rId53"/>
    <p:sldId id="1199" r:id="rId54"/>
    <p:sldId id="1078" r:id="rId55"/>
    <p:sldId id="1201" r:id="rId56"/>
    <p:sldId id="1202" r:id="rId57"/>
    <p:sldId id="1038" r:id="rId58"/>
    <p:sldId id="1203" r:id="rId59"/>
    <p:sldId id="1082" r:id="rId60"/>
    <p:sldId id="1083" r:id="rId61"/>
    <p:sldId id="1035" r:id="rId62"/>
    <p:sldId id="1085" r:id="rId63"/>
    <p:sldId id="1205" r:id="rId64"/>
    <p:sldId id="1157" r:id="rId65"/>
    <p:sldId id="1158" r:id="rId66"/>
    <p:sldId id="1208" r:id="rId67"/>
    <p:sldId id="1207" r:id="rId68"/>
    <p:sldId id="1204" r:id="rId69"/>
    <p:sldId id="1210" r:id="rId70"/>
    <p:sldId id="1166" r:id="rId71"/>
    <p:sldId id="1163" r:id="rId72"/>
    <p:sldId id="1215" r:id="rId73"/>
    <p:sldId id="1217" r:id="rId74"/>
    <p:sldId id="1218" r:id="rId75"/>
    <p:sldId id="1219" r:id="rId76"/>
    <p:sldId id="1220" r:id="rId77"/>
    <p:sldId id="1221" r:id="rId78"/>
    <p:sldId id="1222" r:id="rId79"/>
    <p:sldId id="1223" r:id="rId80"/>
    <p:sldId id="1226" r:id="rId81"/>
    <p:sldId id="1224" r:id="rId82"/>
    <p:sldId id="1225" r:id="rId83"/>
    <p:sldId id="1227" r:id="rId84"/>
    <p:sldId id="1228" r:id="rId85"/>
    <p:sldId id="1214" r:id="rId86"/>
    <p:sldId id="1169" r:id="rId87"/>
    <p:sldId id="1170" r:id="rId88"/>
    <p:sldId id="1167" r:id="rId89"/>
    <p:sldId id="1172" r:id="rId90"/>
    <p:sldId id="1230" r:id="rId91"/>
    <p:sldId id="1232" r:id="rId92"/>
    <p:sldId id="1231" r:id="rId93"/>
    <p:sldId id="1209" r:id="rId94"/>
    <p:sldId id="1212" r:id="rId95"/>
    <p:sldId id="1241" r:id="rId96"/>
    <p:sldId id="1242" r:id="rId97"/>
    <p:sldId id="1243" r:id="rId98"/>
    <p:sldId id="1206" r:id="rId99"/>
    <p:sldId id="1234" r:id="rId100"/>
    <p:sldId id="1233" r:id="rId101"/>
    <p:sldId id="1237" r:id="rId102"/>
    <p:sldId id="1238" r:id="rId103"/>
    <p:sldId id="1235" r:id="rId104"/>
    <p:sldId id="1236" r:id="rId105"/>
    <p:sldId id="1240" r:id="rId106"/>
    <p:sldId id="1244" r:id="rId107"/>
    <p:sldId id="1245" r:id="rId108"/>
    <p:sldId id="1246" r:id="rId109"/>
    <p:sldId id="1247" r:id="rId110"/>
    <p:sldId id="1181" r:id="rId111"/>
    <p:sldId id="1182" r:id="rId112"/>
    <p:sldId id="1262" r:id="rId113"/>
    <p:sldId id="1263" r:id="rId114"/>
    <p:sldId id="1264" r:id="rId115"/>
    <p:sldId id="1265" r:id="rId116"/>
    <p:sldId id="1266" r:id="rId117"/>
    <p:sldId id="1267" r:id="rId118"/>
    <p:sldId id="1260" r:id="rId119"/>
    <p:sldId id="1261" r:id="rId120"/>
    <p:sldId id="1184" r:id="rId121"/>
    <p:sldId id="1248" r:id="rId122"/>
    <p:sldId id="1268" r:id="rId123"/>
    <p:sldId id="1249" r:id="rId124"/>
    <p:sldId id="1251" r:id="rId125"/>
    <p:sldId id="1250" r:id="rId126"/>
    <p:sldId id="1188" r:id="rId127"/>
    <p:sldId id="1187" r:id="rId128"/>
    <p:sldId id="1186" r:id="rId129"/>
    <p:sldId id="1185" r:id="rId130"/>
    <p:sldId id="1033" r:id="rId131"/>
    <p:sldId id="1164" r:id="rId132"/>
    <p:sldId id="117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3"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BEDF"/>
    <a:srgbClr val="FACCDF"/>
    <a:srgbClr val="FDF9C0"/>
    <a:srgbClr val="C1EAF8"/>
    <a:srgbClr val="FCE0E1"/>
    <a:srgbClr val="C2E9F7"/>
    <a:srgbClr val="CCE7D0"/>
    <a:srgbClr val="E8EFEB"/>
    <a:srgbClr val="F3F3F5"/>
    <a:srgbClr val="FFE2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68490" autoAdjust="0"/>
  </p:normalViewPr>
  <p:slideViewPr>
    <p:cSldViewPr snapToGrid="0" showGuides="1">
      <p:cViewPr varScale="1">
        <p:scale>
          <a:sx n="77" d="100"/>
          <a:sy n="77" d="100"/>
        </p:scale>
        <p:origin x="1352" y="56"/>
      </p:cViewPr>
      <p:guideLst>
        <p:guide orient="horz" pos="1003"/>
        <p:guide pos="415"/>
      </p:guideLst>
    </p:cSldViewPr>
  </p:slideViewPr>
  <p:notesTextViewPr>
    <p:cViewPr>
      <p:scale>
        <a:sx n="150" d="100"/>
        <a:sy n="150" d="100"/>
      </p:scale>
      <p:origin x="0" y="0"/>
    </p:cViewPr>
  </p:notesTextViewPr>
  <p:sorterViewPr>
    <p:cViewPr>
      <p:scale>
        <a:sx n="80" d="100"/>
        <a:sy n="80" d="100"/>
      </p:scale>
      <p:origin x="0" y="0"/>
    </p:cViewPr>
  </p:sorter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en-US" altLang="zh-CN" dirty="0"/>
              <a:t>Attention</a:t>
            </a:r>
            <a:r>
              <a:rPr lang="zh-CN" altLang="en-US" dirty="0"/>
              <a:t> </a:t>
            </a:r>
            <a:r>
              <a:rPr lang="en-US" altLang="zh-CN" dirty="0"/>
              <a:t>and</a:t>
            </a:r>
            <a:r>
              <a:rPr lang="zh-CN" altLang="en-US" dirty="0"/>
              <a:t> </a:t>
            </a:r>
            <a:r>
              <a:rPr lang="en-US" altLang="zh-CN" dirty="0"/>
              <a:t>Transformers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在机器学习的背景下，注意力是一种模仿认知注意力的技术，定义为选择和专注于相关刺激的能力。 换句话说，</a:t>
            </a:r>
            <a:r>
              <a:rPr lang="zh-CN" altLang="en-US" b="1" dirty="0"/>
              <a:t>注意力是一种试图增强重要部分同时淡化不相关信息的方法</a:t>
            </a:r>
            <a:r>
              <a:rPr lang="zh-CN" altLang="en-US" dirty="0"/>
              <a:t>。</a:t>
            </a:r>
            <a:endParaRPr lang="en-US" altLang="zh-CN" dirty="0"/>
          </a:p>
          <a:p>
            <a:endParaRPr lang="en-US" altLang="zh-CN" dirty="0"/>
          </a:p>
          <a:p>
            <a:r>
              <a:rPr lang="zh-CN" altLang="en-US" dirty="0"/>
              <a:t>大家做过英语的阅读理解，</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14</a:t>
            </a:fld>
            <a:endParaRPr lang="zh-CN" altLang="en-US"/>
          </a:p>
        </p:txBody>
      </p:sp>
    </p:spTree>
    <p:extLst>
      <p:ext uri="{BB962C8B-B14F-4D97-AF65-F5344CB8AC3E}">
        <p14:creationId xmlns:p14="http://schemas.microsoft.com/office/powerpoint/2010/main" val="1579943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AutoNum type="arabicPeriod"/>
            </a:pPr>
            <a:r>
              <a:rPr lang="en-US" b="0" i="0" dirty="0">
                <a:solidFill>
                  <a:srgbClr val="222222"/>
                </a:solidFill>
                <a:effectLst/>
                <a:latin typeface="Helvetica" pitchFamily="2" charset="0"/>
              </a:rPr>
              <a:t>The attention decoder RNN takes in the embedding of the </a:t>
            </a:r>
            <a:r>
              <a:rPr lang="en-US" b="0" i="0" dirty="0">
                <a:solidFill>
                  <a:srgbClr val="00882B"/>
                </a:solidFill>
                <a:effectLst/>
                <a:latin typeface="Helvetica" pitchFamily="2" charset="0"/>
              </a:rPr>
              <a:t>&lt;END&gt;</a:t>
            </a:r>
            <a:r>
              <a:rPr lang="en-US" b="0" i="0" dirty="0">
                <a:solidFill>
                  <a:srgbClr val="222222"/>
                </a:solidFill>
                <a:effectLst/>
                <a:latin typeface="Helvetica" pitchFamily="2" charset="0"/>
              </a:rPr>
              <a:t> token, and an </a:t>
            </a:r>
            <a:r>
              <a:rPr lang="en-US" b="0" i="0" dirty="0">
                <a:solidFill>
                  <a:srgbClr val="B36AE2"/>
                </a:solidFill>
                <a:effectLst/>
                <a:latin typeface="Helvetica" pitchFamily="2" charset="0"/>
              </a:rPr>
              <a:t>initial decoder hidden state</a:t>
            </a:r>
            <a:r>
              <a:rPr lang="en-US" b="0" i="0" dirty="0">
                <a:solidFill>
                  <a:srgbClr val="222222"/>
                </a:solidFill>
                <a:effectLst/>
                <a:latin typeface="Helvetica" pitchFamily="2" charset="0"/>
              </a:rPr>
              <a:t>.</a:t>
            </a:r>
          </a:p>
          <a:p>
            <a:pPr algn="l" fontAlgn="base">
              <a:buFont typeface="+mj-lt"/>
              <a:buAutoNum type="arabicPeriod"/>
            </a:pPr>
            <a:r>
              <a:rPr lang="en-US" b="0" i="0" dirty="0">
                <a:solidFill>
                  <a:srgbClr val="222222"/>
                </a:solidFill>
                <a:effectLst/>
                <a:latin typeface="Helvetica" pitchFamily="2" charset="0"/>
              </a:rPr>
              <a:t>The RNN processes its inputs, producing an output and a </a:t>
            </a:r>
            <a:r>
              <a:rPr lang="en-US" b="0" i="0" dirty="0">
                <a:solidFill>
                  <a:srgbClr val="B36AE2"/>
                </a:solidFill>
                <a:effectLst/>
                <a:latin typeface="Helvetica" pitchFamily="2" charset="0"/>
              </a:rPr>
              <a:t>new hidden state</a:t>
            </a:r>
            <a:r>
              <a:rPr lang="en-US" b="0" i="0" dirty="0">
                <a:solidFill>
                  <a:srgbClr val="222222"/>
                </a:solidFill>
                <a:effectLst/>
                <a:latin typeface="Helvetica" pitchFamily="2" charset="0"/>
              </a:rPr>
              <a:t> vector (</a:t>
            </a:r>
            <a:r>
              <a:rPr lang="en-US" b="0" i="0" dirty="0">
                <a:solidFill>
                  <a:srgbClr val="B36AE2"/>
                </a:solidFill>
                <a:effectLst/>
                <a:latin typeface="Helvetica" pitchFamily="2" charset="0"/>
              </a:rPr>
              <a:t>h</a:t>
            </a:r>
            <a:r>
              <a:rPr lang="en-US" b="0" i="0" dirty="0">
                <a:solidFill>
                  <a:srgbClr val="5CBCE9"/>
                </a:solidFill>
                <a:effectLst/>
                <a:latin typeface="Helvetica" pitchFamily="2" charset="0"/>
              </a:rPr>
              <a:t>4</a:t>
            </a:r>
            <a:r>
              <a:rPr lang="en-US" b="0" i="0" dirty="0">
                <a:solidFill>
                  <a:srgbClr val="222222"/>
                </a:solidFill>
                <a:effectLst/>
                <a:latin typeface="Helvetica" pitchFamily="2" charset="0"/>
              </a:rPr>
              <a:t>). The output is discarded.</a:t>
            </a:r>
          </a:p>
          <a:p>
            <a:pPr algn="l" fontAlgn="base">
              <a:buFont typeface="+mj-lt"/>
              <a:buAutoNum type="arabicPeriod"/>
            </a:pPr>
            <a:r>
              <a:rPr lang="en-US" b="0" i="0" dirty="0">
                <a:solidFill>
                  <a:srgbClr val="222222"/>
                </a:solidFill>
                <a:effectLst/>
                <a:latin typeface="Helvetica" pitchFamily="2" charset="0"/>
              </a:rPr>
              <a:t>Attention Step: We use the </a:t>
            </a:r>
            <a:r>
              <a:rPr lang="en-US" b="0" i="0" dirty="0">
                <a:solidFill>
                  <a:srgbClr val="F39019"/>
                </a:solidFill>
                <a:effectLst/>
                <a:latin typeface="Helvetica" pitchFamily="2" charset="0"/>
              </a:rPr>
              <a:t>encoder hidden states</a:t>
            </a:r>
            <a:r>
              <a:rPr lang="en-US" b="0" i="0" dirty="0">
                <a:solidFill>
                  <a:srgbClr val="222222"/>
                </a:solidFill>
                <a:effectLst/>
                <a:latin typeface="Helvetica" pitchFamily="2" charset="0"/>
              </a:rPr>
              <a:t> and the </a:t>
            </a:r>
            <a:r>
              <a:rPr lang="en-US" b="0" i="0" dirty="0">
                <a:solidFill>
                  <a:srgbClr val="B36AE2"/>
                </a:solidFill>
                <a:effectLst/>
                <a:latin typeface="Helvetica" pitchFamily="2" charset="0"/>
              </a:rPr>
              <a:t>h</a:t>
            </a:r>
            <a:r>
              <a:rPr lang="en-US" b="0" i="0" dirty="0">
                <a:solidFill>
                  <a:srgbClr val="5CBCE9"/>
                </a:solidFill>
                <a:effectLst/>
                <a:latin typeface="Helvetica" pitchFamily="2" charset="0"/>
              </a:rPr>
              <a:t>4</a:t>
            </a:r>
            <a:r>
              <a:rPr lang="en-US" b="0" i="0" dirty="0">
                <a:solidFill>
                  <a:srgbClr val="222222"/>
                </a:solidFill>
                <a:effectLst/>
                <a:latin typeface="Helvetica" pitchFamily="2" charset="0"/>
              </a:rPr>
              <a:t> vector to calculate a context vector (</a:t>
            </a:r>
            <a:r>
              <a:rPr lang="en-US" b="0" i="0" dirty="0">
                <a:solidFill>
                  <a:srgbClr val="5CBCE9"/>
                </a:solidFill>
                <a:effectLst/>
                <a:latin typeface="Helvetica" pitchFamily="2" charset="0"/>
              </a:rPr>
              <a:t>C</a:t>
            </a:r>
            <a:r>
              <a:rPr lang="en-US" b="0" i="0" dirty="0">
                <a:solidFill>
                  <a:srgbClr val="B36AE2"/>
                </a:solidFill>
                <a:effectLst/>
                <a:latin typeface="Helvetica" pitchFamily="2" charset="0"/>
              </a:rPr>
              <a:t>4</a:t>
            </a:r>
            <a:r>
              <a:rPr lang="en-US" b="0" i="0" dirty="0">
                <a:solidFill>
                  <a:srgbClr val="222222"/>
                </a:solidFill>
                <a:effectLst/>
                <a:latin typeface="Helvetica" pitchFamily="2" charset="0"/>
              </a:rPr>
              <a:t>) for this time step.</a:t>
            </a:r>
          </a:p>
          <a:p>
            <a:pPr algn="l" fontAlgn="base">
              <a:buFont typeface="+mj-lt"/>
              <a:buAutoNum type="arabicPeriod"/>
            </a:pPr>
            <a:r>
              <a:rPr lang="en-US" b="0" i="0" dirty="0">
                <a:solidFill>
                  <a:srgbClr val="222222"/>
                </a:solidFill>
                <a:effectLst/>
                <a:latin typeface="Helvetica" pitchFamily="2" charset="0"/>
              </a:rPr>
              <a:t>We concatenate </a:t>
            </a:r>
            <a:r>
              <a:rPr lang="en-US" b="0" i="0" dirty="0">
                <a:solidFill>
                  <a:srgbClr val="B36AE2"/>
                </a:solidFill>
                <a:effectLst/>
                <a:latin typeface="Helvetica" pitchFamily="2" charset="0"/>
              </a:rPr>
              <a:t>h</a:t>
            </a:r>
            <a:r>
              <a:rPr lang="en-US" b="0" i="0" dirty="0">
                <a:solidFill>
                  <a:srgbClr val="5CBCE9"/>
                </a:solidFill>
                <a:effectLst/>
                <a:latin typeface="Helvetica" pitchFamily="2" charset="0"/>
              </a:rPr>
              <a:t>4</a:t>
            </a:r>
            <a:r>
              <a:rPr lang="en-US" b="0" i="0" dirty="0">
                <a:solidFill>
                  <a:srgbClr val="222222"/>
                </a:solidFill>
                <a:effectLst/>
                <a:latin typeface="Helvetica" pitchFamily="2" charset="0"/>
              </a:rPr>
              <a:t> and </a:t>
            </a:r>
            <a:r>
              <a:rPr lang="en-US" b="0" i="0" dirty="0">
                <a:solidFill>
                  <a:srgbClr val="5CBCE9"/>
                </a:solidFill>
                <a:effectLst/>
                <a:latin typeface="Helvetica" pitchFamily="2" charset="0"/>
              </a:rPr>
              <a:t>C</a:t>
            </a:r>
            <a:r>
              <a:rPr lang="en-US" b="0" i="0" dirty="0">
                <a:solidFill>
                  <a:srgbClr val="B36AE2"/>
                </a:solidFill>
                <a:effectLst/>
                <a:latin typeface="Helvetica" pitchFamily="2" charset="0"/>
              </a:rPr>
              <a:t>4</a:t>
            </a:r>
            <a:r>
              <a:rPr lang="en-US" b="0" i="0" dirty="0">
                <a:solidFill>
                  <a:srgbClr val="222222"/>
                </a:solidFill>
                <a:effectLst/>
                <a:latin typeface="Helvetica" pitchFamily="2" charset="0"/>
              </a:rPr>
              <a:t> into one vector.</a:t>
            </a:r>
          </a:p>
          <a:p>
            <a:pPr algn="l" fontAlgn="base">
              <a:buFont typeface="+mj-lt"/>
              <a:buAutoNum type="arabicPeriod"/>
            </a:pPr>
            <a:r>
              <a:rPr lang="en-US" b="0" i="0" dirty="0">
                <a:solidFill>
                  <a:srgbClr val="222222"/>
                </a:solidFill>
                <a:effectLst/>
                <a:latin typeface="Helvetica" pitchFamily="2" charset="0"/>
              </a:rPr>
              <a:t>We pass this vector through a </a:t>
            </a:r>
            <a:r>
              <a:rPr lang="en-US" b="0" i="0" dirty="0">
                <a:solidFill>
                  <a:srgbClr val="EC5D57"/>
                </a:solidFill>
                <a:effectLst/>
                <a:latin typeface="Helvetica" pitchFamily="2" charset="0"/>
              </a:rPr>
              <a:t>feedforward neural network</a:t>
            </a:r>
            <a:r>
              <a:rPr lang="en-US" b="0" i="0" dirty="0">
                <a:solidFill>
                  <a:srgbClr val="222222"/>
                </a:solidFill>
                <a:effectLst/>
                <a:latin typeface="Helvetica" pitchFamily="2" charset="0"/>
              </a:rPr>
              <a:t> (one trained jointly with the model).</a:t>
            </a:r>
          </a:p>
          <a:p>
            <a:pPr algn="l" fontAlgn="base">
              <a:buFont typeface="+mj-lt"/>
              <a:buAutoNum type="arabicPeriod"/>
            </a:pPr>
            <a:r>
              <a:rPr lang="en-US" b="0" i="0" dirty="0">
                <a:solidFill>
                  <a:srgbClr val="222222"/>
                </a:solidFill>
                <a:effectLst/>
                <a:latin typeface="Helvetica" pitchFamily="2" charset="0"/>
              </a:rPr>
              <a:t>The </a:t>
            </a:r>
            <a:r>
              <a:rPr lang="en-US" b="0" i="0" dirty="0">
                <a:solidFill>
                  <a:srgbClr val="DF5F91"/>
                </a:solidFill>
                <a:effectLst/>
                <a:latin typeface="Helvetica" pitchFamily="2" charset="0"/>
              </a:rPr>
              <a:t>output</a:t>
            </a:r>
            <a:r>
              <a:rPr lang="en-US" b="0" i="0" dirty="0">
                <a:solidFill>
                  <a:srgbClr val="222222"/>
                </a:solidFill>
                <a:effectLst/>
                <a:latin typeface="Helvetica" pitchFamily="2" charset="0"/>
              </a:rPr>
              <a:t> of the feedforward neural networks indicates the output word of this time step.</a:t>
            </a:r>
          </a:p>
          <a:p>
            <a:pPr algn="l" fontAlgn="base">
              <a:buFont typeface="+mj-lt"/>
              <a:buAutoNum type="arabicPeriod"/>
            </a:pPr>
            <a:r>
              <a:rPr lang="en-US" b="0" i="0" dirty="0">
                <a:solidFill>
                  <a:srgbClr val="222222"/>
                </a:solidFill>
                <a:effectLst/>
                <a:latin typeface="Helvetica" pitchFamily="2" charset="0"/>
              </a:rPr>
              <a:t>Repeat for the next time steps</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2538441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20</a:t>
            </a:fld>
            <a:endParaRPr lang="zh-CN" altLang="en-US"/>
          </a:p>
        </p:txBody>
      </p:sp>
    </p:spTree>
    <p:extLst>
      <p:ext uri="{BB962C8B-B14F-4D97-AF65-F5344CB8AC3E}">
        <p14:creationId xmlns:p14="http://schemas.microsoft.com/office/powerpoint/2010/main" val="236427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对于一个时间序列任务， 我们想一下如何使用注意力机制来做这件事件。我们希望能够从中得到一点关于注意机制的直觉。</a:t>
            </a:r>
            <a:endParaRPr lang="en-US" altLang="zh-CN" dirty="0"/>
          </a:p>
          <a:p>
            <a:endParaRPr lang="en-US" altLang="zh-CN" dirty="0"/>
          </a:p>
          <a:p>
            <a:r>
              <a:rPr lang="zh-CN" altLang="en-US" dirty="0"/>
              <a:t>在这里，我们有一个时间序列，这些数据点是按照时间轴一个一个的出现、生成。 </a:t>
            </a:r>
            <a:endParaRPr lang="en-US" altLang="zh-CN" dirty="0"/>
          </a:p>
          <a:p>
            <a:r>
              <a:rPr lang="zh-CN" altLang="en-US" dirty="0"/>
              <a:t>最右边的这个我们叫</a:t>
            </a:r>
            <a:r>
              <a:rPr lang="en-US" altLang="zh-CN" dirty="0"/>
              <a:t>X_0</a:t>
            </a:r>
            <a:r>
              <a:rPr lang="zh-CN" altLang="en-US" dirty="0"/>
              <a:t>，我会称它为 </a:t>
            </a:r>
            <a:r>
              <a:rPr lang="en-US" altLang="zh-CN" dirty="0"/>
              <a:t>X_0 </a:t>
            </a:r>
            <a:r>
              <a:rPr lang="zh-CN" altLang="en-US" dirty="0"/>
              <a:t>然后在这里我有</a:t>
            </a:r>
            <a:r>
              <a:rPr lang="en-US" altLang="zh-CN" dirty="0"/>
              <a:t>, </a:t>
            </a:r>
            <a:r>
              <a:rPr lang="zh-CN" altLang="en-US" dirty="0"/>
              <a:t>其他一些数据点，我将称之为 </a:t>
            </a:r>
            <a:r>
              <a:rPr lang="en-US" altLang="zh-CN" dirty="0" err="1"/>
              <a:t>X_i</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21</a:t>
            </a:fld>
            <a:endParaRPr lang="zh-CN" altLang="en-US"/>
          </a:p>
        </p:txBody>
      </p:sp>
    </p:spTree>
    <p:extLst>
      <p:ext uri="{BB962C8B-B14F-4D97-AF65-F5344CB8AC3E}">
        <p14:creationId xmlns:p14="http://schemas.microsoft.com/office/powerpoint/2010/main" val="901645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当然，这是正确连接的，所以这是一个时间序列，我们称之为时间序列数据。 我们把那个 </a:t>
            </a:r>
            <a:r>
              <a:rPr lang="en-US" altLang="zh-CN" dirty="0"/>
              <a:t>X </a:t>
            </a:r>
            <a:r>
              <a:rPr lang="zh-CN" altLang="en-US" dirty="0"/>
              <a:t>称为正确的，所以这是一个数组，所以我们一直得到 </a:t>
            </a:r>
            <a:r>
              <a:rPr lang="en-US" altLang="zh-CN" dirty="0"/>
              <a:t>X_0 </a:t>
            </a:r>
            <a:r>
              <a:rPr lang="zh-CN" altLang="en-US" dirty="0"/>
              <a:t>直到 </a:t>
            </a:r>
            <a:r>
              <a:rPr lang="en-US" altLang="zh-CN" dirty="0" err="1"/>
              <a:t>X_n</a:t>
            </a:r>
            <a:r>
              <a:rPr lang="zh-CN" altLang="en-US" dirty="0"/>
              <a:t>。</a:t>
            </a:r>
            <a:endParaRPr lang="en-US" altLang="zh-CN" dirty="0"/>
          </a:p>
          <a:p>
            <a:endParaRPr lang="en-US" altLang="zh-CN" dirty="0"/>
          </a:p>
          <a:p>
            <a:r>
              <a:rPr lang="zh-CN" altLang="en-US" dirty="0"/>
              <a:t>现在，让我们考虑一下如何使这个时间序列更具相关性。 这个时间序列有一个缺点，时间序列有噪音，所以也许我们可以想出一个减少噪音的操作，通过减少噪音，有更多的上下文，剩下的有更多的信号，并且有很多方法可以做到这一点。</a:t>
            </a:r>
            <a:endParaRPr lang="en-US" altLang="zh-CN" dirty="0"/>
          </a:p>
          <a:p>
            <a:endParaRPr lang="en-US" altLang="zh-CN" dirty="0"/>
          </a:p>
          <a:p>
            <a:r>
              <a:rPr lang="zh-CN" altLang="en-US" dirty="0"/>
              <a:t>那，我们是不是可能找到一种操作方法，降低噪音同时又能保持上下文关系，这里的上下文关系就是，离得近的点，它们的值比较相近。</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22</a:t>
            </a:fld>
            <a:endParaRPr lang="zh-CN" altLang="en-US"/>
          </a:p>
        </p:txBody>
      </p:sp>
    </p:spTree>
    <p:extLst>
      <p:ext uri="{BB962C8B-B14F-4D97-AF65-F5344CB8AC3E}">
        <p14:creationId xmlns:p14="http://schemas.microsoft.com/office/powerpoint/2010/main" val="2416114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我们通过一种叫，</a:t>
            </a:r>
            <a:r>
              <a:rPr lang="zh-CN" altLang="en-US" b="1" i="0" dirty="0">
                <a:solidFill>
                  <a:srgbClr val="333333"/>
                </a:solidFill>
                <a:effectLst/>
                <a:latin typeface="Arial" panose="020B0604020202020204" pitchFamily="34" charset="0"/>
              </a:rPr>
              <a:t>重新定义权值</a:t>
            </a:r>
            <a:r>
              <a:rPr lang="en-US" altLang="zh-CN" b="1" i="0" dirty="0">
                <a:solidFill>
                  <a:srgbClr val="333333"/>
                </a:solidFill>
                <a:effectLst/>
                <a:latin typeface="Arial" panose="020B0604020202020204" pitchFamily="34" charset="0"/>
              </a:rPr>
              <a:t>re-weighing</a:t>
            </a:r>
            <a:r>
              <a:rPr lang="zh-CN" altLang="en-US" b="0" i="0" dirty="0">
                <a:solidFill>
                  <a:srgbClr val="333333"/>
                </a:solidFill>
                <a:effectLst/>
                <a:latin typeface="Arial" panose="020B0604020202020204" pitchFamily="34" charset="0"/>
              </a:rPr>
              <a:t>，我们对于每个数据点</a:t>
            </a:r>
            <a:r>
              <a:rPr lang="en-US" altLang="zh-CN" b="0" i="0" dirty="0" err="1">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，这个是怎么操作的呢？</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23</a:t>
            </a:fld>
            <a:endParaRPr lang="zh-CN" altLang="en-US"/>
          </a:p>
        </p:txBody>
      </p:sp>
    </p:spTree>
    <p:extLst>
      <p:ext uri="{BB962C8B-B14F-4D97-AF65-F5344CB8AC3E}">
        <p14:creationId xmlns:p14="http://schemas.microsoft.com/office/powerpoint/2010/main" val="1192110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我们通过一种叫，重新定义权值，我们对于每个数据点</a:t>
            </a:r>
            <a:r>
              <a:rPr lang="en-US" altLang="zh-CN" b="0" i="0" dirty="0" err="1">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，这个是怎么操作的呢？</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pPr marL="228600" indent="-228600">
              <a:buAutoNum type="arabicPeriod"/>
            </a:pPr>
            <a:r>
              <a:rPr lang="zh-CN" altLang="en-US" b="0" i="0" dirty="0">
                <a:solidFill>
                  <a:srgbClr val="333333"/>
                </a:solidFill>
                <a:effectLst/>
                <a:latin typeface="Arial" panose="020B0604020202020204" pitchFamily="34" charset="0"/>
              </a:rPr>
              <a:t>每一个点都对当前点</a:t>
            </a:r>
            <a:r>
              <a:rPr lang="en-US" altLang="zh-CN" b="0" i="0" dirty="0" err="1">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有个影响，我们不知道这个影响有多少？获取</a:t>
            </a:r>
            <a:r>
              <a:rPr lang="en-US" altLang="zh-CN" b="0" i="0" dirty="0">
                <a:solidFill>
                  <a:srgbClr val="333333"/>
                </a:solidFill>
                <a:effectLst/>
                <a:latin typeface="Arial" panose="020B0604020202020204" pitchFamily="34" charset="0"/>
              </a:rPr>
              <a:t>context</a:t>
            </a:r>
          </a:p>
          <a:p>
            <a:pPr marL="228600" indent="-228600">
              <a:buAutoNum type="arabicPeriod"/>
            </a:pPr>
            <a:r>
              <a:rPr lang="zh-CN" altLang="en-US" b="0" i="0" dirty="0">
                <a:solidFill>
                  <a:srgbClr val="333333"/>
                </a:solidFill>
                <a:effectLst/>
                <a:latin typeface="Arial" panose="020B0604020202020204" pitchFamily="34" charset="0"/>
              </a:rPr>
              <a:t>每一个点假设都</a:t>
            </a:r>
            <a:r>
              <a:rPr lang="en-US" altLang="zh-CN" b="0" i="0" dirty="0">
                <a:solidFill>
                  <a:srgbClr val="333333"/>
                </a:solidFill>
                <a:effectLst/>
                <a:latin typeface="Arial" panose="020B0604020202020204" pitchFamily="34" charset="0"/>
              </a:rPr>
              <a:t>map</a:t>
            </a:r>
            <a:r>
              <a:rPr lang="zh-CN" altLang="en-US" b="0" i="0" dirty="0">
                <a:solidFill>
                  <a:srgbClr val="333333"/>
                </a:solidFill>
                <a:effectLst/>
                <a:latin typeface="Arial" panose="020B0604020202020204" pitchFamily="34" charset="0"/>
              </a:rPr>
              <a:t>到这条曲线上去。</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24</a:t>
            </a:fld>
            <a:endParaRPr lang="zh-CN" altLang="en-US"/>
          </a:p>
        </p:txBody>
      </p:sp>
    </p:spTree>
    <p:extLst>
      <p:ext uri="{BB962C8B-B14F-4D97-AF65-F5344CB8AC3E}">
        <p14:creationId xmlns:p14="http://schemas.microsoft.com/office/powerpoint/2010/main" val="212549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333333"/>
                </a:solidFill>
                <a:effectLst/>
                <a:latin typeface="Arial" panose="020B0604020202020204" pitchFamily="34" charset="0"/>
              </a:rPr>
              <a:t>对于每一个点，对</a:t>
            </a:r>
            <a:r>
              <a:rPr lang="en-US" altLang="zh-CN" b="0" i="0" dirty="0">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的影响，我们都在这个曲线函数上取点</a:t>
            </a:r>
            <a:endParaRPr lang="en-US" altLang="zh-CN" b="0" i="0" dirty="0">
              <a:solidFill>
                <a:srgbClr val="333333"/>
              </a:solidFill>
              <a:effectLst/>
              <a:latin typeface="Arial" panose="020B0604020202020204" pitchFamily="34" charset="0"/>
            </a:endParaRPr>
          </a:p>
          <a:p>
            <a:pPr marL="228600" indent="-228600">
              <a:buAutoNum type="arabicPeriod"/>
            </a:pPr>
            <a:r>
              <a:rPr lang="zh-CN" altLang="en-US" b="0" i="0" dirty="0">
                <a:solidFill>
                  <a:srgbClr val="333333"/>
                </a:solidFill>
                <a:effectLst/>
                <a:latin typeface="Arial" panose="020B0604020202020204" pitchFamily="34" charset="0"/>
              </a:rPr>
              <a:t>所以，我们每一个点</a:t>
            </a:r>
            <a:r>
              <a:rPr lang="en-US" altLang="zh-CN" b="0" i="0" dirty="0" err="1">
                <a:solidFill>
                  <a:srgbClr val="333333"/>
                </a:solidFill>
                <a:effectLst/>
                <a:latin typeface="Arial" panose="020B0604020202020204" pitchFamily="34" charset="0"/>
              </a:rPr>
              <a:t>x_j</a:t>
            </a:r>
            <a:r>
              <a:rPr lang="zh-CN" altLang="en-US" b="0" i="0" dirty="0">
                <a:solidFill>
                  <a:srgbClr val="333333"/>
                </a:solidFill>
                <a:effectLst/>
                <a:latin typeface="Arial" panose="020B0604020202020204" pitchFamily="34" charset="0"/>
              </a:rPr>
              <a:t>都有一个</a:t>
            </a:r>
            <a:r>
              <a:rPr lang="en-US" altLang="zh-CN" b="0" i="0" dirty="0" err="1">
                <a:solidFill>
                  <a:srgbClr val="333333"/>
                </a:solidFill>
                <a:effectLst/>
                <a:latin typeface="Arial" panose="020B0604020202020204" pitchFamily="34" charset="0"/>
              </a:rPr>
              <a:t>w_ji</a:t>
            </a:r>
            <a:r>
              <a:rPr lang="zh-CN" altLang="en-US" b="0" i="0" dirty="0">
                <a:solidFill>
                  <a:srgbClr val="333333"/>
                </a:solidFill>
                <a:effectLst/>
                <a:latin typeface="Arial" panose="020B0604020202020204" pitchFamily="34" charset="0"/>
              </a:rPr>
              <a:t>来衡量对</a:t>
            </a:r>
            <a:r>
              <a:rPr lang="en-US" altLang="zh-CN" b="0" i="0" dirty="0">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的影响力</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25</a:t>
            </a:fld>
            <a:endParaRPr lang="zh-CN" altLang="en-US"/>
          </a:p>
        </p:txBody>
      </p:sp>
    </p:spTree>
    <p:extLst>
      <p:ext uri="{BB962C8B-B14F-4D97-AF65-F5344CB8AC3E}">
        <p14:creationId xmlns:p14="http://schemas.microsoft.com/office/powerpoint/2010/main" val="2014398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333333"/>
                </a:solidFill>
                <a:effectLst/>
                <a:latin typeface="Arial" panose="020B0604020202020204" pitchFamily="34" charset="0"/>
              </a:rPr>
              <a:t>如何通过什么方式来得到一个过滤后的信号</a:t>
            </a:r>
            <a:r>
              <a:rPr lang="en-US" altLang="zh-CN" b="0" i="0" dirty="0" err="1">
                <a:solidFill>
                  <a:srgbClr val="333333"/>
                </a:solidFill>
                <a:effectLst/>
                <a:latin typeface="Arial" panose="020B0604020202020204" pitchFamily="34" charset="0"/>
              </a:rPr>
              <a:t>y_i</a:t>
            </a:r>
            <a:r>
              <a:rPr lang="zh-CN" altLang="en-US" b="0" i="0" dirty="0">
                <a:solidFill>
                  <a:srgbClr val="333333"/>
                </a:solidFill>
                <a:effectLst/>
                <a:latin typeface="Arial" panose="020B0604020202020204" pitchFamily="34" charset="0"/>
              </a:rPr>
              <a:t>，我们通过</a:t>
            </a:r>
            <a:r>
              <a:rPr lang="en-US" altLang="zh-CN" b="0" i="0" dirty="0">
                <a:solidFill>
                  <a:srgbClr val="333333"/>
                </a:solidFill>
                <a:effectLst/>
                <a:latin typeface="Arial" panose="020B0604020202020204" pitchFamily="34" charset="0"/>
              </a:rPr>
              <a:t>dot product</a:t>
            </a:r>
            <a:r>
              <a:rPr lang="zh-CN" altLang="en-US" b="0" i="0" dirty="0">
                <a:solidFill>
                  <a:srgbClr val="333333"/>
                </a:solidFill>
                <a:effectLst/>
                <a:latin typeface="Arial" panose="020B0604020202020204" pitchFamily="34" charset="0"/>
              </a:rPr>
              <a:t>，点积</a:t>
            </a:r>
            <a:endParaRPr lang="en-US" altLang="zh-CN" b="0" i="0" dirty="0">
              <a:solidFill>
                <a:srgbClr val="333333"/>
              </a:solidFill>
              <a:effectLst/>
              <a:latin typeface="Arial" panose="020B0604020202020204" pitchFamily="34" charset="0"/>
            </a:endParaRPr>
          </a:p>
          <a:p>
            <a:pPr marL="228600" indent="-228600">
              <a:buAutoNum type="arabicPeriod"/>
            </a:pPr>
            <a:r>
              <a:rPr lang="zh-CN" altLang="en-US" b="0" i="0" dirty="0">
                <a:solidFill>
                  <a:srgbClr val="333333"/>
                </a:solidFill>
                <a:effectLst/>
                <a:latin typeface="Arial" panose="020B0604020202020204" pitchFamily="34" charset="0"/>
              </a:rPr>
              <a:t>特性，离</a:t>
            </a:r>
            <a:r>
              <a:rPr lang="en-US" altLang="zh-CN" b="0" i="0" dirty="0">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近的那些点权重值比较高，离</a:t>
            </a:r>
            <a:r>
              <a:rPr lang="en-US" altLang="zh-CN" b="0" i="0" dirty="0">
                <a:solidFill>
                  <a:srgbClr val="333333"/>
                </a:solidFill>
                <a:effectLst/>
                <a:latin typeface="Arial" panose="020B0604020202020204" pitchFamily="34" charset="0"/>
              </a:rPr>
              <a:t>x_i</a:t>
            </a:r>
            <a:r>
              <a:rPr lang="zh-CN" altLang="en-US" b="0" i="0" dirty="0">
                <a:solidFill>
                  <a:srgbClr val="333333"/>
                </a:solidFill>
                <a:effectLst/>
                <a:latin typeface="Arial" panose="020B0604020202020204" pitchFamily="34" charset="0"/>
              </a:rPr>
              <a:t>点远的权重值比较低</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26</a:t>
            </a:fld>
            <a:endParaRPr lang="zh-CN" altLang="en-US"/>
          </a:p>
        </p:txBody>
      </p:sp>
    </p:spTree>
    <p:extLst>
      <p:ext uri="{BB962C8B-B14F-4D97-AF65-F5344CB8AC3E}">
        <p14:creationId xmlns:p14="http://schemas.microsoft.com/office/powerpoint/2010/main" val="355833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333333"/>
                </a:solidFill>
                <a:effectLst/>
                <a:latin typeface="Arial" panose="020B0604020202020204" pitchFamily="34" charset="0"/>
              </a:rPr>
              <a:t>这样的话，我们可以通过</a:t>
            </a:r>
            <a:r>
              <a:rPr lang="en-US" altLang="zh-CN" b="0" i="0" dirty="0">
                <a:solidFill>
                  <a:srgbClr val="333333"/>
                </a:solidFill>
                <a:effectLst/>
                <a:latin typeface="Arial" panose="020B0604020202020204" pitchFamily="34" charset="0"/>
              </a:rPr>
              <a:t>re-weighing</a:t>
            </a:r>
            <a:r>
              <a:rPr lang="zh-CN" altLang="en-US" b="0" i="0" dirty="0">
                <a:solidFill>
                  <a:srgbClr val="333333"/>
                </a:solidFill>
                <a:effectLst/>
                <a:latin typeface="Arial" panose="020B0604020202020204" pitchFamily="34" charset="0"/>
              </a:rPr>
              <a:t>操作，来对每一个</a:t>
            </a:r>
            <a:r>
              <a:rPr lang="en-US" altLang="zh-CN" b="0" i="0" dirty="0" err="1">
                <a:solidFill>
                  <a:srgbClr val="333333"/>
                </a:solidFill>
                <a:effectLst/>
                <a:latin typeface="Arial" panose="020B0604020202020204" pitchFamily="34" charset="0"/>
              </a:rPr>
              <a:t>y_i</a:t>
            </a:r>
            <a:r>
              <a:rPr lang="zh-CN" altLang="en-US" b="0" i="0" dirty="0">
                <a:solidFill>
                  <a:srgbClr val="333333"/>
                </a:solidFill>
                <a:effectLst/>
                <a:latin typeface="Arial" panose="020B0604020202020204" pitchFamily="34" charset="0"/>
              </a:rPr>
              <a:t>都进行这样的样的操作</a:t>
            </a:r>
            <a:endParaRPr lang="en-US" altLang="zh-CN" b="0" i="0" dirty="0">
              <a:solidFill>
                <a:srgbClr val="333333"/>
              </a:solidFill>
              <a:effectLst/>
              <a:latin typeface="Arial" panose="020B0604020202020204" pitchFamily="34" charset="0"/>
            </a:endParaRPr>
          </a:p>
          <a:p>
            <a:pPr marL="228600" indent="-228600">
              <a:buAutoNum type="arabicPeriod"/>
            </a:pPr>
            <a:r>
              <a:rPr lang="zh-CN" altLang="en-US" b="0" i="0" dirty="0">
                <a:solidFill>
                  <a:srgbClr val="333333"/>
                </a:solidFill>
                <a:effectLst/>
                <a:latin typeface="Arial" panose="020B0604020202020204" pitchFamily="34" charset="0"/>
              </a:rPr>
              <a:t>这个时候</a:t>
            </a:r>
            <a:r>
              <a:rPr lang="en-US" altLang="zh-CN" b="0" i="0" dirty="0" err="1">
                <a:solidFill>
                  <a:srgbClr val="333333"/>
                </a:solidFill>
                <a:effectLst/>
                <a:latin typeface="Arial" panose="020B0604020202020204" pitchFamily="34" charset="0"/>
              </a:rPr>
              <a:t>w_i</a:t>
            </a:r>
            <a:r>
              <a:rPr lang="zh-CN" altLang="en-US" b="0" i="0" dirty="0">
                <a:solidFill>
                  <a:srgbClr val="333333"/>
                </a:solidFill>
                <a:effectLst/>
                <a:latin typeface="Arial" panose="020B0604020202020204" pitchFamily="34" charset="0"/>
              </a:rPr>
              <a:t>就有</a:t>
            </a:r>
            <a:r>
              <a:rPr lang="en-US" altLang="zh-CN" b="0" i="0" dirty="0">
                <a:solidFill>
                  <a:srgbClr val="333333"/>
                </a:solidFill>
                <a:effectLst/>
                <a:latin typeface="Arial" panose="020B0604020202020204" pitchFamily="34" charset="0"/>
              </a:rPr>
              <a:t>n+1</a:t>
            </a:r>
            <a:r>
              <a:rPr lang="zh-CN" altLang="en-US" b="0" i="0" dirty="0">
                <a:solidFill>
                  <a:srgbClr val="333333"/>
                </a:solidFill>
                <a:effectLst/>
                <a:latin typeface="Arial" panose="020B0604020202020204" pitchFamily="34" charset="0"/>
              </a:rPr>
              <a:t>一个向量。</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27</a:t>
            </a:fld>
            <a:endParaRPr lang="zh-CN" altLang="en-US"/>
          </a:p>
        </p:txBody>
      </p:sp>
    </p:spTree>
    <p:extLst>
      <p:ext uri="{BB962C8B-B14F-4D97-AF65-F5344CB8AC3E}">
        <p14:creationId xmlns:p14="http://schemas.microsoft.com/office/powerpoint/2010/main" val="244066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333333"/>
                </a:solidFill>
                <a:effectLst/>
                <a:latin typeface="Arial" panose="020B0604020202020204" pitchFamily="34" charset="0"/>
              </a:rPr>
              <a:t>那么为什么会有这样的效果呢？是因为我们使用</a:t>
            </a:r>
            <a:r>
              <a:rPr lang="en-US" altLang="zh-CN" b="0" i="0" dirty="0" err="1">
                <a:solidFill>
                  <a:srgbClr val="333333"/>
                </a:solidFill>
                <a:effectLst/>
                <a:latin typeface="Arial" panose="020B0604020202020204" pitchFamily="34" charset="0"/>
              </a:rPr>
              <a:t>w_i</a:t>
            </a:r>
            <a:r>
              <a:rPr lang="zh-CN" altLang="en-US" b="0" i="0" dirty="0">
                <a:solidFill>
                  <a:srgbClr val="333333"/>
                </a:solidFill>
                <a:effectLst/>
                <a:latin typeface="Arial" panose="020B0604020202020204" pitchFamily="34" charset="0"/>
              </a:rPr>
              <a:t>，每一个</a:t>
            </a:r>
            <a:r>
              <a:rPr lang="en-US" altLang="zh-CN" b="0" i="0" dirty="0" err="1">
                <a:solidFill>
                  <a:srgbClr val="333333"/>
                </a:solidFill>
                <a:effectLst/>
                <a:latin typeface="Arial" panose="020B0604020202020204" pitchFamily="34" charset="0"/>
              </a:rPr>
              <a:t>w_i</a:t>
            </a:r>
            <a:r>
              <a:rPr lang="zh-CN" altLang="en-US" b="0" i="0" dirty="0">
                <a:solidFill>
                  <a:srgbClr val="333333"/>
                </a:solidFill>
                <a:effectLst/>
                <a:latin typeface="Arial" panose="020B0604020202020204" pitchFamily="34" charset="0"/>
              </a:rPr>
              <a:t>都可以当成一个过滤器，把信号相关的数据点</a:t>
            </a:r>
            <a:r>
              <a:rPr lang="zh-CN" altLang="en-US" b="0" i="0">
                <a:solidFill>
                  <a:srgbClr val="333333"/>
                </a:solidFill>
                <a:effectLst/>
                <a:latin typeface="Arial" panose="020B0604020202020204" pitchFamily="34" charset="0"/>
              </a:rPr>
              <a:t>放大，把信号</a:t>
            </a:r>
            <a:r>
              <a:rPr lang="zh-CN" altLang="en-US" b="0" i="0" dirty="0">
                <a:solidFill>
                  <a:srgbClr val="333333"/>
                </a:solidFill>
                <a:effectLst/>
                <a:latin typeface="Arial" panose="020B0604020202020204" pitchFamily="34" charset="0"/>
              </a:rPr>
              <a:t>相关性弱的点缩小。所以，这种形状的</a:t>
            </a:r>
            <a:r>
              <a:rPr lang="en-US" altLang="zh-CN" b="0" i="0" dirty="0" err="1">
                <a:solidFill>
                  <a:srgbClr val="333333"/>
                </a:solidFill>
                <a:effectLst/>
                <a:latin typeface="Arial" panose="020B0604020202020204" pitchFamily="34" charset="0"/>
              </a:rPr>
              <a:t>w_i</a:t>
            </a:r>
            <a:r>
              <a:rPr lang="zh-CN" altLang="en-US" b="0" i="0" dirty="0">
                <a:solidFill>
                  <a:srgbClr val="333333"/>
                </a:solidFill>
                <a:effectLst/>
                <a:latin typeface="Arial" panose="020B0604020202020204" pitchFamily="34" charset="0"/>
              </a:rPr>
              <a:t>是非常合理的，这种方式的顾虑器，就是加入了</a:t>
            </a:r>
            <a:r>
              <a:rPr lang="en-US" altLang="zh-CN" b="0" i="0" dirty="0">
                <a:solidFill>
                  <a:srgbClr val="333333"/>
                </a:solidFill>
                <a:effectLst/>
                <a:latin typeface="Arial" panose="020B0604020202020204" pitchFamily="34" charset="0"/>
              </a:rPr>
              <a:t>context </a:t>
            </a:r>
            <a:r>
              <a:rPr lang="zh-CN" altLang="en-US" b="0" i="0" dirty="0">
                <a:solidFill>
                  <a:srgbClr val="333333"/>
                </a:solidFill>
                <a:effectLst/>
                <a:latin typeface="Arial" panose="020B0604020202020204" pitchFamily="34" charset="0"/>
              </a:rPr>
              <a:t>上下文。</a:t>
            </a:r>
            <a:endParaRPr lang="en-US" altLang="zh-CN" b="0" i="0" dirty="0">
              <a:solidFill>
                <a:srgbClr val="333333"/>
              </a:solidFill>
              <a:effectLst/>
              <a:latin typeface="Arial" panose="020B0604020202020204" pitchFamily="34" charset="0"/>
            </a:endParaRPr>
          </a:p>
          <a:p>
            <a:pPr marL="228600" indent="-228600">
              <a:buAutoNum type="arabicPeriod"/>
            </a:pPr>
            <a:r>
              <a:rPr lang="zh-CN" altLang="en-US" b="0" i="0" dirty="0">
                <a:solidFill>
                  <a:srgbClr val="333333"/>
                </a:solidFill>
                <a:effectLst/>
                <a:latin typeface="Arial" panose="020B0604020202020204" pitchFamily="34" charset="0"/>
              </a:rPr>
              <a:t>那么，如果我们找到了一组这样的很好的值，那么我们的任务是不是就完成了。</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28</a:t>
            </a:fld>
            <a:endParaRPr lang="zh-CN" altLang="en-US"/>
          </a:p>
        </p:txBody>
      </p:sp>
    </p:spTree>
    <p:extLst>
      <p:ext uri="{BB962C8B-B14F-4D97-AF65-F5344CB8AC3E}">
        <p14:creationId xmlns:p14="http://schemas.microsoft.com/office/powerpoint/2010/main" val="3845000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333333"/>
                </a:solidFill>
                <a:effectLst/>
                <a:latin typeface="Arial" panose="020B0604020202020204" pitchFamily="34" charset="0"/>
              </a:rPr>
              <a:t>总结一下，这个 </a:t>
            </a:r>
            <a:r>
              <a:rPr lang="en-US" altLang="zh-CN" b="0" i="0" dirty="0">
                <a:solidFill>
                  <a:srgbClr val="333333"/>
                </a:solidFill>
                <a:effectLst/>
                <a:latin typeface="Arial" panose="020B0604020202020204" pitchFamily="34" charset="0"/>
              </a:rPr>
              <a:t>re-weighing </a:t>
            </a:r>
            <a:r>
              <a:rPr lang="zh-CN" altLang="en-US" b="0" i="0" dirty="0">
                <a:solidFill>
                  <a:srgbClr val="333333"/>
                </a:solidFill>
                <a:effectLst/>
                <a:latin typeface="Arial" panose="020B0604020202020204" pitchFamily="34" charset="0"/>
              </a:rPr>
              <a:t>方法，它过滤远离𝑥</a:t>
            </a:r>
            <a:r>
              <a:rPr lang="en-US" altLang="zh-CN" b="0" i="0" dirty="0">
                <a:solidFill>
                  <a:srgbClr val="333333"/>
                </a:solidFill>
                <a:effectLst/>
                <a:latin typeface="Arial" panose="020B0604020202020204" pitchFamily="34" charset="0"/>
              </a:rPr>
              <a:t>_</a:t>
            </a:r>
            <a:r>
              <a:rPr lang="zh-CN" altLang="en-US" b="0" i="0" dirty="0">
                <a:solidFill>
                  <a:srgbClr val="333333"/>
                </a:solidFill>
                <a:effectLst/>
                <a:latin typeface="Arial" panose="020B0604020202020204" pitchFamily="34" charset="0"/>
              </a:rPr>
              <a:t>𝑖的数据点，但放大靠近𝑥</a:t>
            </a:r>
            <a:r>
              <a:rPr lang="en-US" altLang="zh-CN" b="0" i="0" dirty="0">
                <a:solidFill>
                  <a:srgbClr val="333333"/>
                </a:solidFill>
                <a:effectLst/>
                <a:latin typeface="Arial" panose="020B0604020202020204" pitchFamily="34" charset="0"/>
              </a:rPr>
              <a:t>_</a:t>
            </a:r>
            <a:r>
              <a:rPr lang="zh-CN" altLang="en-US" b="0" i="0" dirty="0">
                <a:solidFill>
                  <a:srgbClr val="333333"/>
                </a:solidFill>
                <a:effectLst/>
                <a:latin typeface="Arial" panose="020B0604020202020204" pitchFamily="34" charset="0"/>
              </a:rPr>
              <a:t>𝑖的数据点。</a:t>
            </a:r>
            <a:endParaRPr lang="en-US" altLang="zh-CN" b="0" i="0" dirty="0">
              <a:solidFill>
                <a:srgbClr val="333333"/>
              </a:solidFill>
              <a:effectLst/>
              <a:latin typeface="Arial" panose="020B0604020202020204" pitchFamily="34" charset="0"/>
            </a:endParaRPr>
          </a:p>
          <a:p>
            <a:pPr marL="228600" indent="-228600">
              <a:buAutoNum type="arabicPeriod"/>
            </a:pPr>
            <a:r>
              <a:rPr lang="zh-CN" altLang="en-US" b="0" i="0" dirty="0">
                <a:solidFill>
                  <a:srgbClr val="333333"/>
                </a:solidFill>
                <a:effectLst/>
                <a:latin typeface="Arial" panose="020B0604020202020204" pitchFamily="34" charset="0"/>
              </a:rPr>
              <a:t>好，这种</a:t>
            </a:r>
            <a:r>
              <a:rPr lang="en-US" altLang="zh-CN" b="0" i="0" dirty="0">
                <a:solidFill>
                  <a:srgbClr val="333333"/>
                </a:solidFill>
                <a:effectLst/>
                <a:latin typeface="Arial" panose="020B0604020202020204" pitchFamily="34" charset="0"/>
              </a:rPr>
              <a:t>re-weighing </a:t>
            </a:r>
            <a:r>
              <a:rPr lang="zh-CN" altLang="en-US" b="0" i="0" dirty="0">
                <a:solidFill>
                  <a:srgbClr val="333333"/>
                </a:solidFill>
                <a:effectLst/>
                <a:latin typeface="Arial" panose="020B0604020202020204" pitchFamily="34" charset="0"/>
              </a:rPr>
              <a:t>思想看起比较有用，我们处理的文本数据。</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1ED94030-89A1-44FA-85C8-A64C41612863}" type="slidenum">
              <a:rPr lang="zh-CN" altLang="en-US" smtClean="0"/>
              <a:t>29</a:t>
            </a:fld>
            <a:endParaRPr lang="zh-CN" altLang="en-US"/>
          </a:p>
        </p:txBody>
      </p:sp>
    </p:spTree>
    <p:extLst>
      <p:ext uri="{BB962C8B-B14F-4D97-AF65-F5344CB8AC3E}">
        <p14:creationId xmlns:p14="http://schemas.microsoft.com/office/powerpoint/2010/main" val="4115594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这里的一个任务是给定一个句子，我们想得到一个更好的</a:t>
            </a:r>
            <a:r>
              <a:rPr lang="en-US" altLang="zh-CN" dirty="0"/>
              <a:t>context</a:t>
            </a:r>
            <a:r>
              <a:rPr lang="zh-CN" altLang="en-US" dirty="0"/>
              <a:t>，或者关于这个句子更多的</a:t>
            </a:r>
            <a:r>
              <a:rPr lang="en-US" altLang="zh-CN" dirty="0"/>
              <a:t>context</a:t>
            </a:r>
            <a:r>
              <a:rPr lang="zh-CN" altLang="en-US" dirty="0"/>
              <a:t>。</a:t>
            </a:r>
            <a:endParaRPr lang="en-US" altLang="zh-CN" dirty="0"/>
          </a:p>
          <a:p>
            <a:pPr marL="228600" indent="-228600">
              <a:buAutoNum type="arabicPeriod"/>
            </a:pPr>
            <a:r>
              <a:rPr lang="zh-CN" altLang="en-US" dirty="0"/>
              <a:t>句子 “</a:t>
            </a:r>
            <a:r>
              <a:rPr lang="en-US" altLang="zh-CN" dirty="0"/>
              <a:t>Noa </a:t>
            </a:r>
            <a:r>
              <a:rPr lang="zh-CN" altLang="en-US" dirty="0"/>
              <a:t>可能很烦人，但她是一只很棒的猫咪。”</a:t>
            </a:r>
            <a:endParaRPr lang="en-US" altLang="zh-CN" dirty="0"/>
          </a:p>
          <a:p>
            <a:pPr marL="228600" indent="-228600">
              <a:buAutoNum type="arabicPeriod"/>
            </a:pPr>
            <a:r>
              <a:rPr lang="zh-CN" altLang="en-US" dirty="0"/>
              <a:t>跟我们刚才选取了一个</a:t>
            </a:r>
            <a:r>
              <a:rPr lang="en-US" altLang="zh-CN" dirty="0"/>
              <a:t>x_i</a:t>
            </a:r>
            <a:r>
              <a:rPr lang="zh-CN" altLang="en-US" dirty="0"/>
              <a:t>，一样，我们在句子中选一个单词来考察一下这个句子。，假设我们选了</a:t>
            </a:r>
            <a:r>
              <a:rPr lang="en-US" altLang="zh-CN" dirty="0"/>
              <a:t>annoying</a:t>
            </a:r>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30</a:t>
            </a:fld>
            <a:endParaRPr lang="zh-CN" altLang="en-US"/>
          </a:p>
        </p:txBody>
      </p:sp>
    </p:spTree>
    <p:extLst>
      <p:ext uri="{BB962C8B-B14F-4D97-AF65-F5344CB8AC3E}">
        <p14:creationId xmlns:p14="http://schemas.microsoft.com/office/powerpoint/2010/main" val="14710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我们给出这个假设：离得近的单词对</a:t>
            </a:r>
            <a:r>
              <a:rPr lang="en-US" altLang="zh-CN" dirty="0"/>
              <a:t>annoying</a:t>
            </a:r>
            <a:r>
              <a:rPr lang="zh-CN" altLang="en-US" dirty="0"/>
              <a:t>影响大。</a:t>
            </a:r>
            <a:endParaRPr lang="en-US" altLang="zh-CN" dirty="0"/>
          </a:p>
          <a:p>
            <a:pPr marL="228600" indent="-228600">
              <a:buAutoNum type="arabicPeriod"/>
            </a:pPr>
            <a:r>
              <a:rPr lang="zh-CN" altLang="en-US" dirty="0"/>
              <a:t>根据，我们刚才的</a:t>
            </a:r>
            <a:r>
              <a:rPr lang="en-US" altLang="zh-CN" dirty="0"/>
              <a:t>re-weighing</a:t>
            </a:r>
            <a:r>
              <a:rPr lang="zh-CN" altLang="en-US" dirty="0"/>
              <a:t>策略，或者</a:t>
            </a:r>
            <a:r>
              <a:rPr lang="en-US" altLang="zh-CN" dirty="0"/>
              <a:t>RNN</a:t>
            </a:r>
            <a:r>
              <a:rPr lang="zh-CN" altLang="en-US" dirty="0"/>
              <a:t>的思想，近的单词</a:t>
            </a:r>
            <a:endParaRPr lang="en-US" altLang="zh-CN" dirty="0"/>
          </a:p>
          <a:p>
            <a:pPr marL="228600" indent="-228600">
              <a:buAutoNum type="arabicPeriod"/>
            </a:pPr>
            <a:r>
              <a:rPr lang="en-US" altLang="zh-CN" dirty="0"/>
              <a:t>NEXT</a:t>
            </a:r>
            <a:r>
              <a:rPr lang="zh-CN" altLang="en-US" dirty="0"/>
              <a:t>：</a:t>
            </a:r>
            <a:r>
              <a:rPr lang="en-US" altLang="zh-CN" dirty="0"/>
              <a:t>be but</a:t>
            </a:r>
          </a:p>
          <a:p>
            <a:pPr marL="228600" indent="-228600">
              <a:buAutoNum type="arabicPeriod"/>
            </a:pPr>
            <a:r>
              <a:rPr lang="en-US" altLang="zh-CN" dirty="0"/>
              <a:t>NEXT</a:t>
            </a:r>
            <a:r>
              <a:rPr lang="zh-CN" altLang="en-US" dirty="0"/>
              <a:t>：</a:t>
            </a:r>
            <a:r>
              <a:rPr lang="en-US" altLang="zh-CN" dirty="0"/>
              <a:t>can she</a:t>
            </a:r>
          </a:p>
          <a:p>
            <a:pPr marL="228600" indent="-228600">
              <a:buAutoNum type="arabicPeriod"/>
            </a:pPr>
            <a:r>
              <a:rPr lang="en-US" altLang="zh-CN" dirty="0"/>
              <a:t>NEXT</a:t>
            </a:r>
            <a:r>
              <a:rPr lang="zh-CN" altLang="en-US" dirty="0"/>
              <a:t>：</a:t>
            </a:r>
            <a:r>
              <a:rPr lang="en-US" altLang="zh-CN" dirty="0"/>
              <a:t>Noa is</a:t>
            </a:r>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31</a:t>
            </a:fld>
            <a:endParaRPr lang="zh-CN" altLang="en-US"/>
          </a:p>
        </p:txBody>
      </p:sp>
    </p:spTree>
    <p:extLst>
      <p:ext uri="{BB962C8B-B14F-4D97-AF65-F5344CB8AC3E}">
        <p14:creationId xmlns:p14="http://schemas.microsoft.com/office/powerpoint/2010/main" val="1031310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但是，如果我们</a:t>
            </a:r>
            <a:r>
              <a:rPr lang="en-US" altLang="zh-CN" dirty="0"/>
              <a:t>she</a:t>
            </a:r>
            <a:r>
              <a:rPr lang="zh-CN" altLang="en-US" dirty="0"/>
              <a:t>这个单词跟这个句子表达的意义联系起来就不一样了。</a:t>
            </a:r>
            <a:endParaRPr lang="en-US" altLang="zh-CN" dirty="0"/>
          </a:p>
          <a:p>
            <a:pPr marL="228600" indent="-228600">
              <a:buAutoNum type="arabicPeriod"/>
            </a:pPr>
            <a:r>
              <a:rPr lang="zh-CN" altLang="en-US" dirty="0"/>
              <a:t>也就是说，我们如果要分析</a:t>
            </a:r>
            <a:r>
              <a:rPr lang="en-US" altLang="zh-CN" dirty="0"/>
              <a:t>she </a:t>
            </a:r>
            <a:r>
              <a:rPr lang="zh-CN" altLang="en-US" dirty="0"/>
              <a:t>这个单词在句子中表达的含义，</a:t>
            </a:r>
            <a:r>
              <a:rPr lang="zh-CN" altLang="en-US" b="1" dirty="0"/>
              <a:t>我们的注意力应该放在哪里？，应该放在哪几个单词上</a:t>
            </a:r>
            <a:r>
              <a:rPr lang="zh-CN" altLang="en-US" dirty="0"/>
              <a:t>？</a:t>
            </a:r>
            <a:endParaRPr lang="en-US" altLang="zh-CN" dirty="0"/>
          </a:p>
          <a:p>
            <a:pPr marL="228600" indent="-228600">
              <a:buAutoNum type="arabicPeriod"/>
            </a:pPr>
            <a:r>
              <a:rPr lang="en-US" altLang="zh-CN" dirty="0"/>
              <a:t>NEXT</a:t>
            </a:r>
            <a:r>
              <a:rPr lang="zh-CN" altLang="en-US" dirty="0"/>
              <a:t>：</a:t>
            </a:r>
            <a:r>
              <a:rPr lang="en-US" altLang="zh-CN" dirty="0"/>
              <a:t>she</a:t>
            </a:r>
            <a:r>
              <a:rPr lang="zh-CN" altLang="en-US" dirty="0"/>
              <a:t>可以跟</a:t>
            </a:r>
            <a:r>
              <a:rPr lang="en-US" altLang="zh-CN" dirty="0"/>
              <a:t>Noa</a:t>
            </a:r>
            <a:r>
              <a:rPr lang="zh-CN" altLang="en-US" dirty="0"/>
              <a:t>有很好的，联系，我们的注意力应该关注</a:t>
            </a:r>
            <a:r>
              <a:rPr lang="en-US" altLang="zh-CN" dirty="0"/>
              <a:t>Noa</a:t>
            </a:r>
            <a:r>
              <a:rPr lang="zh-CN" altLang="en-US" dirty="0"/>
              <a:t>，对吧，因为英语语法要求我们要看到名字才能知道是否用</a:t>
            </a:r>
            <a:r>
              <a:rPr lang="en-US" altLang="zh-CN" dirty="0"/>
              <a:t>she</a:t>
            </a:r>
            <a:r>
              <a:rPr lang="zh-CN" altLang="en-US" dirty="0"/>
              <a:t>、</a:t>
            </a:r>
            <a:r>
              <a:rPr lang="en-US" altLang="zh-CN" dirty="0"/>
              <a:t>he</a:t>
            </a:r>
          </a:p>
          <a:p>
            <a:pPr marL="228600" indent="-228600">
              <a:buAutoNum type="arabicPeriod"/>
            </a:pPr>
            <a:r>
              <a:rPr lang="en-US" altLang="zh-CN" dirty="0"/>
              <a:t>NEXT</a:t>
            </a:r>
            <a:r>
              <a:rPr lang="zh-CN" altLang="en-US" dirty="0"/>
              <a:t>：</a:t>
            </a:r>
            <a:r>
              <a:rPr lang="en-US" altLang="zh-CN" dirty="0"/>
              <a:t>is </a:t>
            </a:r>
            <a:r>
              <a:rPr lang="zh-CN" altLang="en-US" dirty="0"/>
              <a:t>也是根据语法规则，这里不可能出现</a:t>
            </a:r>
            <a:r>
              <a:rPr lang="en-US" altLang="zh-CN" dirty="0"/>
              <a:t>are</a:t>
            </a:r>
          </a:p>
          <a:p>
            <a:pPr marL="228600" indent="-228600">
              <a:buAutoNum type="arabicPeriod"/>
            </a:pPr>
            <a:r>
              <a:rPr lang="en-US" altLang="zh-CN" dirty="0"/>
              <a:t>NEXT</a:t>
            </a:r>
            <a:r>
              <a:rPr lang="zh-CN" altLang="en-US" dirty="0"/>
              <a:t>：</a:t>
            </a:r>
            <a:r>
              <a:rPr lang="en-US" altLang="zh-CN" dirty="0"/>
              <a:t>she</a:t>
            </a:r>
            <a:r>
              <a:rPr lang="zh-CN" altLang="en-US" dirty="0"/>
              <a:t>指的是 </a:t>
            </a:r>
            <a:r>
              <a:rPr lang="en-US" altLang="zh-CN" dirty="0"/>
              <a:t>cat </a:t>
            </a:r>
          </a:p>
          <a:p>
            <a:pPr marL="228600" indent="-228600">
              <a:buAutoNum type="arabicPeriod"/>
            </a:pPr>
            <a:r>
              <a:rPr lang="zh-CN" altLang="en-US" dirty="0"/>
              <a:t>我们为什么要注意这种规则，因为这种规则跟</a:t>
            </a:r>
            <a:r>
              <a:rPr lang="en-US" altLang="zh-CN" dirty="0"/>
              <a:t>she</a:t>
            </a:r>
            <a:r>
              <a:rPr lang="zh-CN" altLang="en-US" dirty="0"/>
              <a:t>周围的距离没有关系。</a:t>
            </a:r>
            <a:endParaRPr lang="en-US" altLang="zh-CN" dirty="0"/>
          </a:p>
          <a:p>
            <a:pPr marL="228600" indent="-228600">
              <a:buAutoNum type="arabicPeriod"/>
            </a:pPr>
            <a:r>
              <a:rPr lang="zh-CN" altLang="en-US" dirty="0"/>
              <a:t>所以，我们不能盲目的去使用</a:t>
            </a:r>
            <a:r>
              <a:rPr lang="en-US" altLang="zh-CN" dirty="0"/>
              <a:t>proximity</a:t>
            </a:r>
            <a:r>
              <a:rPr lang="zh-CN" altLang="en-US" dirty="0"/>
              <a:t>，距离关系</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32</a:t>
            </a:fld>
            <a:endParaRPr lang="zh-CN" altLang="en-US"/>
          </a:p>
        </p:txBody>
      </p:sp>
    </p:spTree>
    <p:extLst>
      <p:ext uri="{BB962C8B-B14F-4D97-AF65-F5344CB8AC3E}">
        <p14:creationId xmlns:p14="http://schemas.microsoft.com/office/powerpoint/2010/main" val="3961506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那么我们怎么获取这种关系，首先把单词化成</a:t>
            </a:r>
            <a:r>
              <a:rPr lang="en-US" altLang="zh-CN" dirty="0"/>
              <a:t>tokens</a:t>
            </a:r>
          </a:p>
          <a:p>
            <a:pPr marL="228600" indent="-228600">
              <a:buAutoNum type="arabicPeriod"/>
            </a:pPr>
            <a:r>
              <a:rPr lang="zh-CN" altLang="en-US" dirty="0"/>
              <a:t>一起是</a:t>
            </a:r>
            <a:r>
              <a:rPr lang="en-US" altLang="zh-CN" dirty="0"/>
              <a:t>10</a:t>
            </a:r>
            <a:r>
              <a:rPr lang="zh-CN" altLang="en-US" dirty="0"/>
              <a:t>个单词，</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33</a:t>
            </a:fld>
            <a:endParaRPr lang="zh-CN" altLang="en-US"/>
          </a:p>
        </p:txBody>
      </p:sp>
    </p:spTree>
    <p:extLst>
      <p:ext uri="{BB962C8B-B14F-4D97-AF65-F5344CB8AC3E}">
        <p14:creationId xmlns:p14="http://schemas.microsoft.com/office/powerpoint/2010/main" val="1598430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然后每一个单词我们都一个词嵌入来表示这个</a:t>
            </a:r>
            <a:r>
              <a:rPr lang="en-US" altLang="zh-CN" dirty="0"/>
              <a:t>token</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34</a:t>
            </a:fld>
            <a:endParaRPr lang="zh-CN" altLang="en-US"/>
          </a:p>
        </p:txBody>
      </p:sp>
    </p:spTree>
    <p:extLst>
      <p:ext uri="{BB962C8B-B14F-4D97-AF65-F5344CB8AC3E}">
        <p14:creationId xmlns:p14="http://schemas.microsoft.com/office/powerpoint/2010/main" val="2421639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re-weighing</a:t>
            </a:r>
            <a:r>
              <a:rPr lang="zh-CN" altLang="en-US" dirty="0"/>
              <a:t>， </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35</a:t>
            </a:fld>
            <a:endParaRPr lang="zh-CN" altLang="en-US"/>
          </a:p>
        </p:txBody>
      </p:sp>
    </p:spTree>
    <p:extLst>
      <p:ext uri="{BB962C8B-B14F-4D97-AF65-F5344CB8AC3E}">
        <p14:creationId xmlns:p14="http://schemas.microsoft.com/office/powerpoint/2010/main" val="543356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我们通过这种</a:t>
            </a:r>
            <a:r>
              <a:rPr lang="en-US" altLang="zh-CN" dirty="0"/>
              <a:t>re-weighing </a:t>
            </a:r>
            <a:r>
              <a:rPr lang="zh-CN" altLang="en-US" dirty="0"/>
              <a:t>方式，得到一个更好的上下文关系。</a:t>
            </a:r>
            <a:endParaRPr lang="en-US" altLang="zh-CN" dirty="0"/>
          </a:p>
          <a:p>
            <a:pPr marL="228600" indent="-228600">
              <a:buAutoNum type="arabicPeriod"/>
            </a:pPr>
            <a:r>
              <a:rPr lang="zh-CN" altLang="en-US" dirty="0"/>
              <a:t>就是</a:t>
            </a:r>
            <a:r>
              <a:rPr lang="en-US" altLang="zh-CN" dirty="0"/>
              <a:t>she</a:t>
            </a:r>
            <a:r>
              <a:rPr lang="zh-CN" altLang="en-US" dirty="0"/>
              <a:t>和</a:t>
            </a:r>
            <a:r>
              <a:rPr lang="en-US" altLang="zh-CN" dirty="0"/>
              <a:t>Noa</a:t>
            </a:r>
            <a:r>
              <a:rPr lang="zh-CN" altLang="en-US" dirty="0"/>
              <a:t>，</a:t>
            </a:r>
            <a:r>
              <a:rPr lang="en-US" altLang="zh-CN" dirty="0"/>
              <a:t>she is</a:t>
            </a:r>
            <a:r>
              <a:rPr lang="zh-CN" altLang="en-US" dirty="0"/>
              <a:t>， </a:t>
            </a:r>
            <a:r>
              <a:rPr lang="en-US" altLang="zh-CN" dirty="0"/>
              <a:t>she </a:t>
            </a:r>
            <a:r>
              <a:rPr lang="zh-CN" altLang="en-US" dirty="0"/>
              <a:t>和 </a:t>
            </a:r>
            <a:r>
              <a:rPr lang="en-US" altLang="zh-CN" dirty="0"/>
              <a:t>cat </a:t>
            </a:r>
            <a:r>
              <a:rPr lang="zh-CN" altLang="en-US" dirty="0"/>
              <a:t>这种关系，</a:t>
            </a:r>
            <a:endParaRPr lang="en-US" altLang="zh-CN" dirty="0"/>
          </a:p>
          <a:p>
            <a:pPr marL="228600" indent="-228600">
              <a:buAutoNum type="arabicPeriod"/>
            </a:pPr>
            <a:r>
              <a:rPr lang="zh-CN" altLang="en-US" dirty="0"/>
              <a:t>所以，怎么选取一个合理的</a:t>
            </a:r>
            <a:r>
              <a:rPr lang="en-US" altLang="zh-CN" dirty="0"/>
              <a:t>re-weighing</a:t>
            </a:r>
            <a:r>
              <a:rPr lang="zh-CN" altLang="en-US" dirty="0"/>
              <a:t>矩阵是问题的关系。</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36</a:t>
            </a:fld>
            <a:endParaRPr lang="zh-CN" altLang="en-US"/>
          </a:p>
        </p:txBody>
      </p:sp>
    </p:spTree>
    <p:extLst>
      <p:ext uri="{BB962C8B-B14F-4D97-AF65-F5344CB8AC3E}">
        <p14:creationId xmlns:p14="http://schemas.microsoft.com/office/powerpoint/2010/main" val="82907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我们的</a:t>
            </a:r>
            <a:r>
              <a:rPr lang="en-US" altLang="zh-CN" dirty="0"/>
              <a:t>re-weighing</a:t>
            </a:r>
            <a:r>
              <a:rPr lang="zh-CN" altLang="en-US" dirty="0"/>
              <a:t>想从词嵌入里面学到一点东西，那么词嵌入本身有什么关系呢？</a:t>
            </a:r>
            <a:endParaRPr lang="en-US" altLang="zh-CN" dirty="0"/>
          </a:p>
          <a:p>
            <a:pPr marL="228600" indent="-228600">
              <a:buAutoNum type="arabicPeriod"/>
            </a:pPr>
            <a:r>
              <a:rPr lang="zh-CN" altLang="en-US" dirty="0"/>
              <a:t>假设我们有两个单词，</a:t>
            </a:r>
            <a:r>
              <a:rPr lang="en-US" altLang="zh-CN" dirty="0"/>
              <a:t>king</a:t>
            </a:r>
            <a:r>
              <a:rPr lang="zh-CN" altLang="en-US" dirty="0"/>
              <a:t>和</a:t>
            </a:r>
            <a:r>
              <a:rPr lang="en-US" altLang="zh-CN" dirty="0"/>
              <a:t>queen</a:t>
            </a:r>
          </a:p>
          <a:p>
            <a:pPr marL="228600" indent="-228600">
              <a:buAutoNum type="arabicPeriod"/>
            </a:pPr>
            <a:r>
              <a:rPr lang="zh-CN" altLang="en-US" dirty="0"/>
              <a:t>词嵌入编码了单词的含义。</a:t>
            </a:r>
            <a:endParaRPr lang="en-US" altLang="zh-CN" dirty="0"/>
          </a:p>
          <a:p>
            <a:pPr marL="228600" indent="-228600">
              <a:buAutoNum type="arabicPeriod"/>
            </a:pPr>
            <a:r>
              <a:rPr lang="en-US" altLang="zh-CN" dirty="0"/>
              <a:t>King</a:t>
            </a:r>
            <a:r>
              <a:rPr lang="zh-CN" altLang="en-US" dirty="0"/>
              <a:t>和</a:t>
            </a:r>
            <a:r>
              <a:rPr lang="en-US" altLang="zh-CN" dirty="0"/>
              <a:t>queen</a:t>
            </a:r>
            <a:r>
              <a:rPr lang="zh-CN" altLang="en-US" dirty="0"/>
              <a:t>能够聚合在一起的原因是它们共享了一些东西。</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37</a:t>
            </a:fld>
            <a:endParaRPr lang="zh-CN" altLang="en-US"/>
          </a:p>
        </p:txBody>
      </p:sp>
    </p:spTree>
    <p:extLst>
      <p:ext uri="{BB962C8B-B14F-4D97-AF65-F5344CB8AC3E}">
        <p14:creationId xmlns:p14="http://schemas.microsoft.com/office/powerpoint/2010/main" val="297276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447292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也许有些分量表示家庭、家属关系，因为</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38</a:t>
            </a:fld>
            <a:endParaRPr lang="zh-CN" altLang="en-US"/>
          </a:p>
        </p:txBody>
      </p:sp>
    </p:spTree>
    <p:extLst>
      <p:ext uri="{BB962C8B-B14F-4D97-AF65-F5344CB8AC3E}">
        <p14:creationId xmlns:p14="http://schemas.microsoft.com/office/powerpoint/2010/main" val="12776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也许有些分量表示权利和权利相关。</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39</a:t>
            </a:fld>
            <a:endParaRPr lang="zh-CN" altLang="en-US"/>
          </a:p>
        </p:txBody>
      </p:sp>
    </p:spTree>
    <p:extLst>
      <p:ext uri="{BB962C8B-B14F-4D97-AF65-F5344CB8AC3E}">
        <p14:creationId xmlns:p14="http://schemas.microsoft.com/office/powerpoint/2010/main" val="217565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有些分量跟性别有关，相反的关系</a:t>
            </a:r>
            <a:endParaRPr lang="en-US" altLang="zh-CN" dirty="0"/>
          </a:p>
          <a:p>
            <a:pPr marL="228600" indent="-228600">
              <a:buAutoNum type="arabicPeriod"/>
            </a:pPr>
            <a:r>
              <a:rPr lang="zh-CN" altLang="en-US" dirty="0"/>
              <a:t>还有一些跟情感有关。历史等等</a:t>
            </a:r>
            <a:endParaRPr lang="en-US" altLang="zh-CN" dirty="0"/>
          </a:p>
          <a:p>
            <a:pPr marL="228600" indent="-228600">
              <a:buAutoNum type="arabicPeriod"/>
            </a:pPr>
            <a:r>
              <a:rPr lang="zh-CN" altLang="en-US" dirty="0"/>
              <a:t>这样，两个单词才能聚合在一起。</a:t>
            </a:r>
            <a:endParaRPr lang="en-US" altLang="zh-CN" dirty="0"/>
          </a:p>
          <a:p>
            <a:pPr marL="228600" indent="-228600">
              <a:buAutoNum type="arabicPeriod"/>
            </a:pPr>
            <a:r>
              <a:rPr lang="zh-CN" altLang="en-US" dirty="0"/>
              <a:t>你可以这样说，这些分量相似、近似相等。</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40</a:t>
            </a:fld>
            <a:endParaRPr lang="zh-CN" altLang="en-US"/>
          </a:p>
        </p:txBody>
      </p:sp>
    </p:spTree>
    <p:extLst>
      <p:ext uri="{BB962C8B-B14F-4D97-AF65-F5344CB8AC3E}">
        <p14:creationId xmlns:p14="http://schemas.microsoft.com/office/powerpoint/2010/main" val="269649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这样的话，近似度，来说话，比如单词，</a:t>
            </a:r>
            <a:endParaRPr lang="en-US" altLang="zh-CN" dirty="0"/>
          </a:p>
          <a:p>
            <a:pPr marL="228600" indent="-228600">
              <a:buAutoNum type="arabicPeriod"/>
            </a:pPr>
            <a:r>
              <a:rPr lang="zh-CN" altLang="en-US" dirty="0"/>
              <a:t>不相似的单词</a:t>
            </a:r>
            <a:endParaRPr lang="en-US" altLang="zh-CN" dirty="0"/>
          </a:p>
          <a:p>
            <a:pPr marL="228600" indent="-228600">
              <a:buAutoNum type="arabicPeriod"/>
            </a:pPr>
            <a:r>
              <a:rPr lang="zh-CN" altLang="en-US" dirty="0"/>
              <a:t>这里给我们：</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41</a:t>
            </a:fld>
            <a:endParaRPr lang="zh-CN" altLang="en-US"/>
          </a:p>
        </p:txBody>
      </p:sp>
    </p:spTree>
    <p:extLst>
      <p:ext uri="{BB962C8B-B14F-4D97-AF65-F5344CB8AC3E}">
        <p14:creationId xmlns:p14="http://schemas.microsoft.com/office/powerpoint/2010/main" val="1632933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这里给我们一个很重要的启示：这些单词都有一些</a:t>
            </a:r>
            <a:r>
              <a:rPr lang="zh-CN" altLang="en-US" b="1" dirty="0"/>
              <a:t>共享的含义</a:t>
            </a:r>
            <a:r>
              <a:rPr lang="zh-CN" altLang="en-US" dirty="0"/>
              <a:t>，经管它们的字面意思本身不相似。</a:t>
            </a:r>
            <a:endParaRPr lang="en-US" altLang="zh-CN" dirty="0"/>
          </a:p>
          <a:p>
            <a:pPr marL="228600" indent="-228600">
              <a:buAutoNum type="arabicPeriod"/>
            </a:pPr>
            <a:r>
              <a:rPr lang="zh-CN" altLang="en-US" dirty="0"/>
              <a:t>为什么？一个合理的推测是：跟</a:t>
            </a:r>
            <a:r>
              <a:rPr lang="en-US" altLang="zh-CN" dirty="0"/>
              <a:t>king</a:t>
            </a:r>
            <a:r>
              <a:rPr lang="zh-CN" altLang="en-US" dirty="0"/>
              <a:t>，</a:t>
            </a:r>
            <a:r>
              <a:rPr lang="en-US" altLang="zh-CN" dirty="0"/>
              <a:t>queen</a:t>
            </a:r>
            <a:r>
              <a:rPr lang="zh-CN" altLang="en-US" dirty="0"/>
              <a:t>一样，它们的词嵌入里面包含了一些隐含的意义、关系。</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42</a:t>
            </a:fld>
            <a:endParaRPr lang="zh-CN" altLang="en-US"/>
          </a:p>
        </p:txBody>
      </p:sp>
    </p:spTree>
    <p:extLst>
      <p:ext uri="{BB962C8B-B14F-4D97-AF65-F5344CB8AC3E}">
        <p14:creationId xmlns:p14="http://schemas.microsoft.com/office/powerpoint/2010/main" val="911624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那么为了比较任意两个单词的相似度，或者说有没有隐形含义，近似，我们使用点积</a:t>
            </a:r>
            <a:endParaRPr lang="en-US" altLang="zh-CN" dirty="0"/>
          </a:p>
          <a:p>
            <a:pPr marL="228600" indent="-228600">
              <a:buAutoNum type="arabicPeriod"/>
            </a:pPr>
            <a:r>
              <a:rPr lang="zh-CN" altLang="en-US" dirty="0"/>
              <a:t>我们接下来探索这个</a:t>
            </a:r>
            <a:r>
              <a:rPr lang="en-US" altLang="zh-CN" dirty="0"/>
              <a:t>re-weighing</a:t>
            </a:r>
            <a:r>
              <a:rPr lang="zh-CN" altLang="en-US" dirty="0"/>
              <a:t>这个想法</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43</a:t>
            </a:fld>
            <a:endParaRPr lang="zh-CN" altLang="en-US"/>
          </a:p>
        </p:txBody>
      </p:sp>
    </p:spTree>
    <p:extLst>
      <p:ext uri="{BB962C8B-B14F-4D97-AF65-F5344CB8AC3E}">
        <p14:creationId xmlns:p14="http://schemas.microsoft.com/office/powerpoint/2010/main" val="2246278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我们想通过</a:t>
            </a:r>
            <a:r>
              <a:rPr lang="en-US" altLang="zh-CN" dirty="0"/>
              <a:t>re-weighing</a:t>
            </a:r>
            <a:r>
              <a:rPr lang="zh-CN" altLang="en-US" dirty="0"/>
              <a:t>方法，来得到一个句子更好的一个上下文，一个</a:t>
            </a:r>
            <a:r>
              <a:rPr lang="en-US" altLang="zh-CN" dirty="0"/>
              <a:t>context</a:t>
            </a:r>
          </a:p>
          <a:p>
            <a:pPr marL="228600" indent="-228600">
              <a:buAutoNum type="arabicPeriod"/>
            </a:pPr>
            <a:r>
              <a:rPr lang="zh-CN" altLang="en-US" dirty="0"/>
              <a:t>第一个单词</a:t>
            </a:r>
            <a:r>
              <a:rPr lang="en-US" altLang="zh-CN" dirty="0"/>
              <a:t>v_1</a:t>
            </a:r>
            <a:r>
              <a:rPr lang="zh-CN" altLang="en-US" dirty="0"/>
              <a:t>的</a:t>
            </a:r>
            <a:r>
              <a:rPr lang="en-US" altLang="zh-CN" dirty="0"/>
              <a:t>re-weighing</a:t>
            </a:r>
            <a:r>
              <a:rPr lang="zh-CN" altLang="en-US" dirty="0"/>
              <a:t>策略是什么？我们把</a:t>
            </a:r>
            <a:r>
              <a:rPr lang="en-US" altLang="zh-CN" dirty="0"/>
              <a:t>v_1</a:t>
            </a:r>
            <a:r>
              <a:rPr lang="zh-CN" altLang="en-US" dirty="0"/>
              <a:t>和其他所有的相乘，得到</a:t>
            </a:r>
            <a:r>
              <a:rPr lang="en-US" altLang="zh-CN" dirty="0"/>
              <a:t>W</a:t>
            </a:r>
          </a:p>
          <a:p>
            <a:pPr marL="228600" indent="-228600">
              <a:buAutoNum type="arabicPeriod"/>
            </a:pPr>
            <a:r>
              <a:rPr lang="en-US" altLang="zh-CN" dirty="0"/>
              <a:t>Normalize </a:t>
            </a:r>
            <a:r>
              <a:rPr lang="zh-CN" altLang="en-US" dirty="0"/>
              <a:t>变得有用，使用</a:t>
            </a:r>
            <a:r>
              <a:rPr lang="en-US" altLang="zh-CN" dirty="0" err="1"/>
              <a:t>w_ij</a:t>
            </a:r>
            <a:r>
              <a:rPr lang="en-US" altLang="zh-CN" dirty="0"/>
              <a:t> </a:t>
            </a:r>
            <a:r>
              <a:rPr lang="zh-CN" altLang="en-US" dirty="0"/>
              <a:t>构建了一个</a:t>
            </a:r>
            <a:r>
              <a:rPr lang="en-US" altLang="zh-CN" dirty="0"/>
              <a:t>re-weighing</a:t>
            </a:r>
            <a:r>
              <a:rPr lang="zh-CN" altLang="en-US" dirty="0"/>
              <a:t>方法，</a:t>
            </a:r>
            <a:endParaRPr lang="en-US" altLang="zh-CN" dirty="0"/>
          </a:p>
          <a:p>
            <a:pPr marL="228600" indent="-228600">
              <a:buAutoNum type="arabicPeriod"/>
            </a:pPr>
            <a:r>
              <a:rPr lang="en-US" altLang="zh-CN" dirty="0"/>
              <a:t>Y_1</a:t>
            </a:r>
            <a:r>
              <a:rPr lang="zh-CN" altLang="en-US" dirty="0"/>
              <a:t>就是一个更好的</a:t>
            </a:r>
            <a:r>
              <a:rPr lang="en-US" altLang="zh-CN" dirty="0"/>
              <a:t>context</a:t>
            </a:r>
            <a:r>
              <a:rPr lang="zh-CN" altLang="en-US" dirty="0"/>
              <a:t>表示</a:t>
            </a:r>
            <a:endParaRPr lang="en-US" altLang="zh-CN" dirty="0"/>
          </a:p>
          <a:p>
            <a:pPr marL="228600" indent="-228600">
              <a:buAutoNum type="arabicPeriod"/>
            </a:pPr>
            <a:r>
              <a:rPr lang="en-US" altLang="zh-CN" dirty="0"/>
              <a:t>Bank</a:t>
            </a:r>
            <a:r>
              <a:rPr lang="zh-CN" altLang="en-US" dirty="0"/>
              <a:t>和</a:t>
            </a:r>
            <a:r>
              <a:rPr lang="en-US" altLang="zh-CN" dirty="0"/>
              <a:t>River</a:t>
            </a:r>
            <a:r>
              <a:rPr lang="zh-CN" altLang="en-US" dirty="0"/>
              <a:t>的关系</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44</a:t>
            </a:fld>
            <a:endParaRPr lang="zh-CN" altLang="en-US"/>
          </a:p>
        </p:txBody>
      </p:sp>
    </p:spTree>
    <p:extLst>
      <p:ext uri="{BB962C8B-B14F-4D97-AF65-F5344CB8AC3E}">
        <p14:creationId xmlns:p14="http://schemas.microsoft.com/office/powerpoint/2010/main" val="3894896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我们对其他的单词也进行这样的操作。</a:t>
            </a:r>
            <a:endParaRPr lang="en-US" altLang="zh-CN" dirty="0"/>
          </a:p>
          <a:p>
            <a:pPr marL="228600" indent="-228600">
              <a:buAutoNum type="arabicPeriod"/>
            </a:pPr>
            <a:r>
              <a:rPr lang="en-US" altLang="zh-CN" dirty="0"/>
              <a:t>NEXT</a:t>
            </a:r>
            <a:r>
              <a:rPr lang="zh-CN" altLang="en-US" dirty="0"/>
              <a:t>：</a:t>
            </a:r>
            <a:r>
              <a:rPr lang="en-US" altLang="zh-CN" dirty="0"/>
              <a:t>2</a:t>
            </a:r>
          </a:p>
          <a:p>
            <a:pPr marL="228600" indent="-228600">
              <a:buAutoNum type="arabicPeriod"/>
            </a:pPr>
            <a:r>
              <a:rPr lang="en-US" altLang="zh-CN" dirty="0"/>
              <a:t>NEXT</a:t>
            </a:r>
            <a:r>
              <a:rPr lang="zh-CN" altLang="en-US" dirty="0"/>
              <a:t>：</a:t>
            </a:r>
            <a:r>
              <a:rPr lang="en-US" altLang="zh-CN" dirty="0"/>
              <a:t>3</a:t>
            </a:r>
          </a:p>
          <a:p>
            <a:pPr marL="228600" indent="-228600">
              <a:buAutoNum type="arabicPeriod"/>
            </a:pPr>
            <a:r>
              <a:rPr lang="en-US" altLang="zh-CN" dirty="0"/>
              <a:t>NEXT</a:t>
            </a:r>
            <a:r>
              <a:rPr lang="zh-CN" altLang="en-US" dirty="0"/>
              <a:t>：</a:t>
            </a:r>
            <a:r>
              <a:rPr lang="en-US" altLang="zh-CN" dirty="0"/>
              <a:t>4</a:t>
            </a:r>
          </a:p>
          <a:p>
            <a:pPr marL="228600" indent="-228600">
              <a:buAutoNum type="arabicPeriod"/>
            </a:pPr>
            <a:r>
              <a:rPr lang="zh-CN" altLang="en-US" dirty="0"/>
              <a:t>得到一个 </a:t>
            </a:r>
            <a:r>
              <a:rPr lang="en-US" altLang="zh-CN" dirty="0"/>
              <a:t>context</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45</a:t>
            </a:fld>
            <a:endParaRPr lang="zh-CN" altLang="en-US"/>
          </a:p>
        </p:txBody>
      </p:sp>
    </p:spTree>
    <p:extLst>
      <p:ext uri="{BB962C8B-B14F-4D97-AF65-F5344CB8AC3E}">
        <p14:creationId xmlns:p14="http://schemas.microsoft.com/office/powerpoint/2010/main" val="2909794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这里有几个问题：</a:t>
            </a:r>
            <a:endParaRPr lang="en-US" altLang="zh-CN" dirty="0"/>
          </a:p>
          <a:p>
            <a:pPr marL="228600" indent="-228600">
              <a:buAutoNum type="arabicPeriod"/>
            </a:pPr>
            <a:r>
              <a:rPr lang="zh-CN" altLang="en-US" dirty="0"/>
              <a:t>我们没有训练任何权重参数。</a:t>
            </a:r>
          </a:p>
          <a:p>
            <a:pPr marL="228600" indent="-228600">
              <a:buAutoNum type="arabicPeriod"/>
            </a:pPr>
            <a:r>
              <a:rPr lang="zh-CN" altLang="en-US" dirty="0"/>
              <a:t>单词出现的顺序没有对结果影响。</a:t>
            </a:r>
          </a:p>
          <a:p>
            <a:pPr marL="228600" indent="-228600">
              <a:buAutoNum type="arabicPeriod"/>
            </a:pPr>
            <a:r>
              <a:rPr lang="zh-CN" altLang="en-US" dirty="0"/>
              <a:t>近似对结果也没有影响。</a:t>
            </a:r>
          </a:p>
          <a:p>
            <a:pPr marL="228600" indent="-228600">
              <a:buAutoNum type="arabicPeriod"/>
            </a:pPr>
            <a:r>
              <a:rPr lang="zh-CN" altLang="en-US" dirty="0"/>
              <a:t>单词嵌入的向量大小独立，可以长、可以短。</a:t>
            </a:r>
            <a:endParaRPr lang="en-US" altLang="zh-CN" dirty="0"/>
          </a:p>
          <a:p>
            <a:pPr marL="228600" indent="-228600">
              <a:buAutoNum type="arabicPeriod"/>
            </a:pPr>
            <a:r>
              <a:rPr lang="zh-CN" altLang="en-US" dirty="0"/>
              <a:t>这种对输入</a:t>
            </a:r>
            <a:r>
              <a:rPr lang="en-US" altLang="zh-CN" dirty="0"/>
              <a:t>v1 v2 v3 v4,</a:t>
            </a:r>
            <a:r>
              <a:rPr lang="zh-CN" altLang="en-US" dirty="0"/>
              <a:t>我们想要一个更好的输出上下文关系表示，叫</a:t>
            </a:r>
            <a:r>
              <a:rPr lang="en-US" altLang="zh-CN" dirty="0"/>
              <a:t>self-attention</a:t>
            </a:r>
          </a:p>
          <a:p>
            <a:pPr marL="228600" indent="-228600">
              <a:buAutoNum type="arabicPeriod"/>
            </a:pPr>
            <a:r>
              <a:rPr lang="zh-CN" altLang="en-US" dirty="0"/>
              <a:t>这个只是非常初级的思想，想法，让</a:t>
            </a:r>
            <a:r>
              <a:rPr lang="en-US" altLang="zh-CN" dirty="0"/>
              <a:t>self-attention</a:t>
            </a:r>
            <a:r>
              <a:rPr lang="zh-CN" altLang="en-US" dirty="0"/>
              <a:t>变得更有用，我们需要对这个</a:t>
            </a:r>
            <a:r>
              <a:rPr lang="en-US" altLang="zh-CN" dirty="0"/>
              <a:t>re-weighing</a:t>
            </a:r>
            <a:r>
              <a:rPr lang="zh-CN" altLang="en-US" dirty="0"/>
              <a:t>进行更多的操作。</a:t>
            </a:r>
            <a:endParaRPr lang="en-US" altLang="zh-CN" dirty="0"/>
          </a:p>
          <a:p>
            <a:pPr marL="228600" indent="-228600">
              <a:buAutoNum type="arabicPeriod"/>
            </a:pPr>
            <a:r>
              <a:rPr lang="zh-CN" altLang="en-US" dirty="0"/>
              <a:t>只是开始。</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46</a:t>
            </a:fld>
            <a:endParaRPr lang="zh-CN" altLang="en-US"/>
          </a:p>
        </p:txBody>
      </p:sp>
    </p:spTree>
    <p:extLst>
      <p:ext uri="{BB962C8B-B14F-4D97-AF65-F5344CB8AC3E}">
        <p14:creationId xmlns:p14="http://schemas.microsoft.com/office/powerpoint/2010/main" val="4013929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47</a:t>
            </a:fld>
            <a:endParaRPr lang="zh-CN" altLang="en-US"/>
          </a:p>
        </p:txBody>
      </p:sp>
    </p:spTree>
    <p:extLst>
      <p:ext uri="{BB962C8B-B14F-4D97-AF65-F5344CB8AC3E}">
        <p14:creationId xmlns:p14="http://schemas.microsoft.com/office/powerpoint/2010/main" val="2100674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1276192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初步总结：每个单词都是一个标记，将表示为嵌入向量。 这些嵌入遍历注意机制，以便输出向量具有更多上下文或更好的上下文。</a:t>
            </a:r>
            <a:endParaRPr lang="en-US" altLang="zh-CN" dirty="0"/>
          </a:p>
          <a:p>
            <a:pPr marL="228600" indent="-228600">
              <a:buAutoNum type="arabicPeriod"/>
            </a:pPr>
            <a:r>
              <a:rPr lang="zh-CN" altLang="en-US" dirty="0"/>
              <a:t>目标：一个更好的上下文关系。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例如，“</a:t>
            </a:r>
            <a:r>
              <a:rPr lang="en-US" altLang="zh-CN" dirty="0"/>
              <a:t>bank”</a:t>
            </a:r>
            <a:r>
              <a:rPr lang="zh-CN" altLang="en-US" dirty="0"/>
              <a:t>这个词可能代表金钱，因为我们看到“</a:t>
            </a:r>
            <a:r>
              <a:rPr lang="en-US" altLang="zh-CN" dirty="0"/>
              <a:t>river”</a:t>
            </a:r>
            <a:r>
              <a:rPr lang="zh-CN" altLang="en-US" dirty="0"/>
              <a:t>这个词，所以它应该指的是河岸。我们希望</a:t>
            </a:r>
            <a:r>
              <a:rPr lang="en-US" altLang="zh-CN" dirty="0"/>
              <a:t>attention</a:t>
            </a:r>
            <a:r>
              <a:rPr lang="zh-CN" altLang="en-US" dirty="0"/>
              <a:t>能够学到这种有用的上下文关系。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使得</a:t>
            </a:r>
            <a:r>
              <a:rPr lang="en-US" altLang="zh-CN" dirty="0"/>
              <a:t>bank</a:t>
            </a:r>
            <a:r>
              <a:rPr lang="zh-CN" altLang="en-US" dirty="0"/>
              <a:t>和 </a:t>
            </a:r>
            <a:r>
              <a:rPr lang="en-US" altLang="zh-CN" dirty="0"/>
              <a:t>river</a:t>
            </a:r>
            <a:r>
              <a:rPr lang="zh-CN" altLang="en-US" dirty="0"/>
              <a:t>相应的词嵌入，它们彼此之间有更多的上下文关系。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那接下来看</a:t>
            </a:r>
            <a:r>
              <a:rPr lang="en-US" altLang="zh-CN" dirty="0"/>
              <a:t>Attention</a:t>
            </a:r>
            <a:r>
              <a:rPr lang="zh-CN" altLang="en-US" dirty="0"/>
              <a:t>这个模块到底是干什么用的？</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48</a:t>
            </a:fld>
            <a:endParaRPr lang="zh-CN" altLang="en-US"/>
          </a:p>
        </p:txBody>
      </p:sp>
    </p:spTree>
    <p:extLst>
      <p:ext uri="{BB962C8B-B14F-4D97-AF65-F5344CB8AC3E}">
        <p14:creationId xmlns:p14="http://schemas.microsoft.com/office/powerpoint/2010/main" val="357998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50</a:t>
            </a:fld>
            <a:endParaRPr lang="zh-CN" altLang="en-US"/>
          </a:p>
        </p:txBody>
      </p:sp>
    </p:spTree>
    <p:extLst>
      <p:ext uri="{BB962C8B-B14F-4D97-AF65-F5344CB8AC3E}">
        <p14:creationId xmlns:p14="http://schemas.microsoft.com/office/powerpoint/2010/main" val="27945827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572468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第一步：</a:t>
            </a:r>
            <a:r>
              <a:rPr lang="en-US" altLang="zh-CN" dirty="0"/>
              <a:t>dot product</a:t>
            </a:r>
            <a:r>
              <a:rPr lang="zh-CN" altLang="en-US" dirty="0"/>
              <a:t>，每一个是点积</a:t>
            </a:r>
            <a:r>
              <a:rPr lang="en-US" altLang="zh-CN" dirty="0" err="1"/>
              <a:t>s_ij</a:t>
            </a:r>
            <a:endParaRPr lang="en-US" altLang="zh-CN" dirty="0"/>
          </a:p>
          <a:p>
            <a:pPr marL="228600" indent="-228600">
              <a:buAutoNum type="arabicPeriod"/>
            </a:pPr>
            <a:r>
              <a:rPr lang="zh-CN" altLang="en-US" dirty="0"/>
              <a:t>第二步：归一化，实际使用的权值</a:t>
            </a:r>
            <a:endParaRPr lang="en-US" altLang="zh-CN" dirty="0"/>
          </a:p>
          <a:p>
            <a:pPr marL="228600" indent="-228600">
              <a:buAutoNum type="arabicPeriod"/>
            </a:pPr>
            <a:r>
              <a:rPr lang="zh-CN" altLang="en-US" dirty="0"/>
              <a:t>第三步：结合起来，然后加起来，</a:t>
            </a:r>
            <a:r>
              <a:rPr lang="en-US" altLang="zh-CN" dirty="0"/>
              <a:t>weighted average</a:t>
            </a:r>
          </a:p>
          <a:p>
            <a:pPr marL="228600" indent="-228600">
              <a:buAutoNum type="arabicPeriod"/>
            </a:pPr>
            <a:r>
              <a:rPr lang="en-US" altLang="zh-CN" dirty="0"/>
              <a:t>NEXT</a:t>
            </a:r>
            <a:r>
              <a:rPr lang="zh-CN" altLang="en-US" dirty="0"/>
              <a:t>：</a:t>
            </a:r>
            <a:r>
              <a:rPr lang="en-US" altLang="zh-CN" dirty="0"/>
              <a:t>Attention </a:t>
            </a:r>
            <a:r>
              <a:rPr lang="zh-CN" altLang="en-US" dirty="0"/>
              <a:t>总结为右图</a:t>
            </a:r>
            <a:endParaRPr lang="en-US" altLang="zh-CN" dirty="0"/>
          </a:p>
          <a:p>
            <a:pPr marL="228600" indent="-228600">
              <a:buAutoNum type="arabicPeriod"/>
            </a:pPr>
            <a:r>
              <a:rPr lang="zh-CN" altLang="en-US" dirty="0"/>
              <a:t>问题来了：我们没有参数，对吧？</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54</a:t>
            </a:fld>
            <a:endParaRPr lang="zh-CN" altLang="en-US"/>
          </a:p>
        </p:txBody>
      </p:sp>
    </p:spTree>
    <p:extLst>
      <p:ext uri="{BB962C8B-B14F-4D97-AF65-F5344CB8AC3E}">
        <p14:creationId xmlns:p14="http://schemas.microsoft.com/office/powerpoint/2010/main" val="2762686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第一步：</a:t>
            </a:r>
            <a:r>
              <a:rPr lang="en-US" altLang="zh-CN" dirty="0"/>
              <a:t>dot product</a:t>
            </a:r>
            <a:r>
              <a:rPr lang="zh-CN" altLang="en-US" dirty="0"/>
              <a:t>，每一个是点积</a:t>
            </a:r>
            <a:r>
              <a:rPr lang="en-US" altLang="zh-CN" dirty="0" err="1"/>
              <a:t>s_ij</a:t>
            </a:r>
            <a:endParaRPr lang="en-US" altLang="zh-CN" dirty="0"/>
          </a:p>
          <a:p>
            <a:pPr marL="228600" indent="-228600">
              <a:buAutoNum type="arabicPeriod"/>
            </a:pPr>
            <a:r>
              <a:rPr lang="zh-CN" altLang="en-US" dirty="0"/>
              <a:t>第二步：归一化，实际使用的权值</a:t>
            </a:r>
            <a:endParaRPr lang="en-US" altLang="zh-CN" dirty="0"/>
          </a:p>
          <a:p>
            <a:pPr marL="228600" indent="-228600">
              <a:buAutoNum type="arabicPeriod"/>
            </a:pPr>
            <a:r>
              <a:rPr lang="zh-CN" altLang="en-US" dirty="0"/>
              <a:t>第三步：结合起来，然后加起来，</a:t>
            </a:r>
            <a:r>
              <a:rPr lang="en-US" altLang="zh-CN" dirty="0"/>
              <a:t>weighted average</a:t>
            </a:r>
          </a:p>
          <a:p>
            <a:pPr marL="228600" indent="-228600">
              <a:buAutoNum type="arabicPeriod"/>
            </a:pPr>
            <a:r>
              <a:rPr lang="en-US" altLang="zh-CN" dirty="0"/>
              <a:t>NEXT</a:t>
            </a:r>
            <a:r>
              <a:rPr lang="zh-CN" altLang="en-US" dirty="0"/>
              <a:t>：</a:t>
            </a:r>
            <a:r>
              <a:rPr lang="en-US" altLang="zh-CN" dirty="0"/>
              <a:t>Attention </a:t>
            </a:r>
            <a:r>
              <a:rPr lang="zh-CN" altLang="en-US" dirty="0"/>
              <a:t>总结为右图</a:t>
            </a:r>
            <a:endParaRPr lang="en-US" altLang="zh-CN" dirty="0"/>
          </a:p>
          <a:p>
            <a:pPr marL="228600" indent="-228600">
              <a:buAutoNum type="arabicPeriod"/>
            </a:pPr>
            <a:r>
              <a:rPr lang="zh-CN" altLang="en-US" dirty="0"/>
              <a:t>问题来了：我们没有参数，对吧？</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55</a:t>
            </a:fld>
            <a:endParaRPr lang="zh-CN" altLang="en-US"/>
          </a:p>
        </p:txBody>
      </p:sp>
    </p:spTree>
    <p:extLst>
      <p:ext uri="{BB962C8B-B14F-4D97-AF65-F5344CB8AC3E}">
        <p14:creationId xmlns:p14="http://schemas.microsoft.com/office/powerpoint/2010/main" val="1761080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56</a:t>
            </a:fld>
            <a:endParaRPr lang="zh-CN" altLang="en-US"/>
          </a:p>
        </p:txBody>
      </p:sp>
    </p:spTree>
    <p:extLst>
      <p:ext uri="{BB962C8B-B14F-4D97-AF65-F5344CB8AC3E}">
        <p14:creationId xmlns:p14="http://schemas.microsoft.com/office/powerpoint/2010/main" val="746243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三个</a:t>
            </a:r>
            <a:r>
              <a:rPr lang="en-US" altLang="zh-CN" dirty="0"/>
              <a:t>matrix</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59</a:t>
            </a:fld>
            <a:endParaRPr lang="zh-CN" altLang="en-US"/>
          </a:p>
        </p:txBody>
      </p:sp>
    </p:spTree>
    <p:extLst>
      <p:ext uri="{BB962C8B-B14F-4D97-AF65-F5344CB8AC3E}">
        <p14:creationId xmlns:p14="http://schemas.microsoft.com/office/powerpoint/2010/main" val="2590671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技术总结：一步步来</a:t>
            </a:r>
            <a:endParaRPr lang="en-US" altLang="zh-CN" dirty="0"/>
          </a:p>
          <a:p>
            <a:pPr marL="228600" indent="-228600">
              <a:buAutoNum type="arabicPeriod"/>
            </a:pPr>
            <a:r>
              <a:rPr lang="en-US" altLang="zh-CN" dirty="0"/>
              <a:t>NEXT</a:t>
            </a:r>
            <a:r>
              <a:rPr lang="zh-CN" altLang="en-US" dirty="0"/>
              <a:t>：这个就是</a:t>
            </a:r>
            <a:r>
              <a:rPr lang="en-US" altLang="zh-CN" dirty="0"/>
              <a:t>self-attention block</a:t>
            </a:r>
          </a:p>
          <a:p>
            <a:pPr marL="228600" indent="-228600">
              <a:buAutoNum type="arabicPeriod"/>
            </a:pPr>
            <a:r>
              <a:rPr lang="zh-CN" altLang="en-US" dirty="0"/>
              <a:t>例如</a:t>
            </a:r>
            <a:r>
              <a:rPr lang="en-US" altLang="zh-CN" dirty="0"/>
              <a:t>NER</a:t>
            </a:r>
            <a:r>
              <a:rPr lang="zh-CN" altLang="en-US" dirty="0"/>
              <a:t>：根据图画一下</a:t>
            </a:r>
            <a:r>
              <a:rPr lang="en-US" altLang="zh-CN" dirty="0"/>
              <a:t>back</a:t>
            </a:r>
          </a:p>
          <a:p>
            <a:pPr marL="228600" indent="-228600">
              <a:buAutoNum type="arabicPeriod"/>
            </a:pPr>
            <a:r>
              <a:rPr lang="zh-CN" altLang="en-US" dirty="0"/>
              <a:t>问题</a:t>
            </a:r>
            <a:r>
              <a:rPr lang="en-US" altLang="zh-CN" dirty="0"/>
              <a:t>3</a:t>
            </a:r>
            <a:r>
              <a:rPr lang="zh-CN" altLang="en-US" dirty="0"/>
              <a:t>：一个</a:t>
            </a:r>
            <a:r>
              <a:rPr lang="en-US" altLang="zh-CN" dirty="0"/>
              <a:t>Attention</a:t>
            </a:r>
            <a:r>
              <a:rPr lang="zh-CN" altLang="en-US" dirty="0"/>
              <a:t>是不是足够了。</a:t>
            </a:r>
            <a:endParaRPr lang="en-US" altLang="zh-CN" dirty="0"/>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60</a:t>
            </a:fld>
            <a:endParaRPr lang="zh-CN" altLang="en-US"/>
          </a:p>
        </p:txBody>
      </p:sp>
    </p:spTree>
    <p:extLst>
      <p:ext uri="{BB962C8B-B14F-4D97-AF65-F5344CB8AC3E}">
        <p14:creationId xmlns:p14="http://schemas.microsoft.com/office/powerpoint/2010/main" val="2310167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62</a:t>
            </a:fld>
            <a:endParaRPr lang="zh-CN" altLang="en-US"/>
          </a:p>
        </p:txBody>
      </p:sp>
    </p:spTree>
    <p:extLst>
      <p:ext uri="{BB962C8B-B14F-4D97-AF65-F5344CB8AC3E}">
        <p14:creationId xmlns:p14="http://schemas.microsoft.com/office/powerpoint/2010/main" val="3807239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63</a:t>
            </a:fld>
            <a:endParaRPr lang="zh-CN" altLang="en-US"/>
          </a:p>
        </p:txBody>
      </p:sp>
    </p:spTree>
    <p:extLst>
      <p:ext uri="{BB962C8B-B14F-4D97-AF65-F5344CB8AC3E}">
        <p14:creationId xmlns:p14="http://schemas.microsoft.com/office/powerpoint/2010/main" val="77290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4015200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64</a:t>
            </a:fld>
            <a:endParaRPr lang="zh-CN" altLang="en-US"/>
          </a:p>
        </p:txBody>
      </p:sp>
    </p:spTree>
    <p:extLst>
      <p:ext uri="{BB962C8B-B14F-4D97-AF65-F5344CB8AC3E}">
        <p14:creationId xmlns:p14="http://schemas.microsoft.com/office/powerpoint/2010/main" val="3605536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65</a:t>
            </a:fld>
            <a:endParaRPr lang="zh-CN" altLang="en-US"/>
          </a:p>
        </p:txBody>
      </p:sp>
    </p:spTree>
    <p:extLst>
      <p:ext uri="{BB962C8B-B14F-4D97-AF65-F5344CB8AC3E}">
        <p14:creationId xmlns:p14="http://schemas.microsoft.com/office/powerpoint/2010/main" val="1661348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67</a:t>
            </a:fld>
            <a:endParaRPr lang="zh-CN" altLang="en-US"/>
          </a:p>
        </p:txBody>
      </p:sp>
    </p:spTree>
    <p:extLst>
      <p:ext uri="{BB962C8B-B14F-4D97-AF65-F5344CB8AC3E}">
        <p14:creationId xmlns:p14="http://schemas.microsoft.com/office/powerpoint/2010/main" val="3592434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68</a:t>
            </a:fld>
            <a:endParaRPr lang="zh-CN" altLang="en-US"/>
          </a:p>
        </p:txBody>
      </p:sp>
    </p:spTree>
    <p:extLst>
      <p:ext uri="{BB962C8B-B14F-4D97-AF65-F5344CB8AC3E}">
        <p14:creationId xmlns:p14="http://schemas.microsoft.com/office/powerpoint/2010/main" val="1412801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69</a:t>
            </a:fld>
            <a:endParaRPr lang="zh-CN" altLang="en-US"/>
          </a:p>
        </p:txBody>
      </p:sp>
    </p:spTree>
    <p:extLst>
      <p:ext uri="{BB962C8B-B14F-4D97-AF65-F5344CB8AC3E}">
        <p14:creationId xmlns:p14="http://schemas.microsoft.com/office/powerpoint/2010/main" val="3140578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71</a:t>
            </a:fld>
            <a:endParaRPr lang="zh-CN" altLang="en-US"/>
          </a:p>
        </p:txBody>
      </p:sp>
    </p:spTree>
    <p:extLst>
      <p:ext uri="{BB962C8B-B14F-4D97-AF65-F5344CB8AC3E}">
        <p14:creationId xmlns:p14="http://schemas.microsoft.com/office/powerpoint/2010/main" val="1008287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72</a:t>
            </a:fld>
            <a:endParaRPr lang="zh-CN" altLang="en-US"/>
          </a:p>
        </p:txBody>
      </p:sp>
    </p:spTree>
    <p:extLst>
      <p:ext uri="{BB962C8B-B14F-4D97-AF65-F5344CB8AC3E}">
        <p14:creationId xmlns:p14="http://schemas.microsoft.com/office/powerpoint/2010/main" val="1590379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81</a:t>
            </a:fld>
            <a:endParaRPr lang="zh-CN" altLang="en-US"/>
          </a:p>
        </p:txBody>
      </p:sp>
    </p:spTree>
    <p:extLst>
      <p:ext uri="{BB962C8B-B14F-4D97-AF65-F5344CB8AC3E}">
        <p14:creationId xmlns:p14="http://schemas.microsoft.com/office/powerpoint/2010/main" val="982279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语素</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84</a:t>
            </a:fld>
            <a:endParaRPr lang="zh-CN" altLang="en-US"/>
          </a:p>
        </p:txBody>
      </p:sp>
    </p:spTree>
    <p:extLst>
      <p:ext uri="{BB962C8B-B14F-4D97-AF65-F5344CB8AC3E}">
        <p14:creationId xmlns:p14="http://schemas.microsoft.com/office/powerpoint/2010/main" val="3081638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85</a:t>
            </a:fld>
            <a:endParaRPr lang="zh-CN" altLang="en-US"/>
          </a:p>
        </p:txBody>
      </p:sp>
    </p:spTree>
    <p:extLst>
      <p:ext uri="{BB962C8B-B14F-4D97-AF65-F5344CB8AC3E}">
        <p14:creationId xmlns:p14="http://schemas.microsoft.com/office/powerpoint/2010/main" val="361179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10</a:t>
            </a:fld>
            <a:endParaRPr lang="zh-CN" altLang="en-US"/>
          </a:p>
        </p:txBody>
      </p:sp>
    </p:spTree>
    <p:extLst>
      <p:ext uri="{BB962C8B-B14F-4D97-AF65-F5344CB8AC3E}">
        <p14:creationId xmlns:p14="http://schemas.microsoft.com/office/powerpoint/2010/main" val="2292935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have</a:t>
            </a:r>
            <a:r>
              <a:rPr lang="zh-CN" altLang="en-US" dirty="0"/>
              <a:t> </a:t>
            </a:r>
            <a:r>
              <a:rPr lang="en-US" altLang="zh-CN" dirty="0"/>
              <a:t>memorize</a:t>
            </a:r>
            <a:r>
              <a:rPr lang="zh-CN" altLang="en-US" dirty="0"/>
              <a:t> </a:t>
            </a:r>
            <a:r>
              <a:rPr lang="en-US" altLang="zh-CN" dirty="0"/>
              <a:t>the</a:t>
            </a:r>
            <a:r>
              <a:rPr lang="zh-CN" altLang="en-US" dirty="0"/>
              <a:t> </a:t>
            </a:r>
            <a:r>
              <a:rPr lang="en-US" altLang="zh-CN" dirty="0"/>
              <a:t>order</a:t>
            </a:r>
            <a:r>
              <a:rPr lang="zh-CN" altLang="en-US" dirty="0"/>
              <a:t> </a:t>
            </a:r>
            <a:r>
              <a:rPr lang="en-US" altLang="zh-CN" dirty="0"/>
              <a:t>information</a:t>
            </a:r>
            <a:r>
              <a:rPr lang="zh-CN" altLang="en-US" dirty="0"/>
              <a:t> </a:t>
            </a:r>
            <a:r>
              <a:rPr lang="en-US" altLang="zh-CN" dirty="0"/>
              <a:t>of</a:t>
            </a:r>
            <a:r>
              <a:rPr lang="zh-CN" altLang="en-US" dirty="0"/>
              <a:t> </a:t>
            </a:r>
            <a:r>
              <a:rPr lang="en-US" altLang="zh-CN" dirty="0"/>
              <a:t>tokens:</a:t>
            </a:r>
          </a:p>
          <a:p>
            <a:r>
              <a:rPr lang="en-US" altLang="zh-CN" dirty="0"/>
              <a:t>It should output a unique encoding for each time-step (word’s position in a sentence).</a:t>
            </a:r>
          </a:p>
          <a:p>
            <a:r>
              <a:rPr lang="en-US" altLang="zh-CN" dirty="0"/>
              <a:t>Distance between any two time-steps should be consistent across sentences with different lengths.</a:t>
            </a:r>
          </a:p>
          <a:p>
            <a:r>
              <a:rPr lang="en-US" altLang="zh-CN" dirty="0"/>
              <a:t>The model should generalize to longer sentences without any efforts. Its values should be bounded.</a:t>
            </a:r>
            <a:r>
              <a:rPr lang="zh-CN" altLang="en-US" dirty="0"/>
              <a:t> </a:t>
            </a:r>
            <a:r>
              <a:rPr lang="en-US" altLang="zh-CN" dirty="0"/>
              <a:t>It must be deterministic.</a:t>
            </a:r>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86</a:t>
            </a:fld>
            <a:endParaRPr lang="zh-CN" altLang="en-US"/>
          </a:p>
        </p:txBody>
      </p:sp>
    </p:spTree>
    <p:extLst>
      <p:ext uri="{BB962C8B-B14F-4D97-AF65-F5344CB8AC3E}">
        <p14:creationId xmlns:p14="http://schemas.microsoft.com/office/powerpoint/2010/main" val="32076675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90</a:t>
            </a:fld>
            <a:endParaRPr lang="zh-CN" altLang="en-US"/>
          </a:p>
        </p:txBody>
      </p:sp>
    </p:spTree>
    <p:extLst>
      <p:ext uri="{BB962C8B-B14F-4D97-AF65-F5344CB8AC3E}">
        <p14:creationId xmlns:p14="http://schemas.microsoft.com/office/powerpoint/2010/main" val="640934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91</a:t>
            </a:fld>
            <a:endParaRPr lang="zh-CN" altLang="en-US"/>
          </a:p>
        </p:txBody>
      </p:sp>
    </p:spTree>
    <p:extLst>
      <p:ext uri="{BB962C8B-B14F-4D97-AF65-F5344CB8AC3E}">
        <p14:creationId xmlns:p14="http://schemas.microsoft.com/office/powerpoint/2010/main" val="26305856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92</a:t>
            </a:fld>
            <a:endParaRPr lang="zh-CN" altLang="en-US"/>
          </a:p>
        </p:txBody>
      </p:sp>
    </p:spTree>
    <p:extLst>
      <p:ext uri="{BB962C8B-B14F-4D97-AF65-F5344CB8AC3E}">
        <p14:creationId xmlns:p14="http://schemas.microsoft.com/office/powerpoint/2010/main" val="16988811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93</a:t>
            </a:fld>
            <a:endParaRPr lang="zh-CN" altLang="en-US"/>
          </a:p>
        </p:txBody>
      </p:sp>
    </p:spTree>
    <p:extLst>
      <p:ext uri="{BB962C8B-B14F-4D97-AF65-F5344CB8AC3E}">
        <p14:creationId xmlns:p14="http://schemas.microsoft.com/office/powerpoint/2010/main" val="133138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94</a:t>
            </a:fld>
            <a:endParaRPr lang="zh-CN" altLang="en-US"/>
          </a:p>
        </p:txBody>
      </p:sp>
    </p:spTree>
    <p:extLst>
      <p:ext uri="{BB962C8B-B14F-4D97-AF65-F5344CB8AC3E}">
        <p14:creationId xmlns:p14="http://schemas.microsoft.com/office/powerpoint/2010/main" val="3816897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99</a:t>
            </a:fld>
            <a:endParaRPr lang="zh-CN" altLang="en-US"/>
          </a:p>
        </p:txBody>
      </p:sp>
    </p:spTree>
    <p:extLst>
      <p:ext uri="{BB962C8B-B14F-4D97-AF65-F5344CB8AC3E}">
        <p14:creationId xmlns:p14="http://schemas.microsoft.com/office/powerpoint/2010/main" val="993593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103</a:t>
            </a:fld>
            <a:endParaRPr lang="zh-CN" altLang="en-US"/>
          </a:p>
        </p:txBody>
      </p:sp>
    </p:spTree>
    <p:extLst>
      <p:ext uri="{BB962C8B-B14F-4D97-AF65-F5344CB8AC3E}">
        <p14:creationId xmlns:p14="http://schemas.microsoft.com/office/powerpoint/2010/main" val="458368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105</a:t>
            </a:fld>
            <a:endParaRPr lang="zh-CN" altLang="en-US"/>
          </a:p>
        </p:txBody>
      </p:sp>
    </p:spTree>
    <p:extLst>
      <p:ext uri="{BB962C8B-B14F-4D97-AF65-F5344CB8AC3E}">
        <p14:creationId xmlns:p14="http://schemas.microsoft.com/office/powerpoint/2010/main" val="3211562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106</a:t>
            </a:fld>
            <a:endParaRPr lang="zh-CN" altLang="en-US"/>
          </a:p>
        </p:txBody>
      </p:sp>
    </p:spTree>
    <p:extLst>
      <p:ext uri="{BB962C8B-B14F-4D97-AF65-F5344CB8AC3E}">
        <p14:creationId xmlns:p14="http://schemas.microsoft.com/office/powerpoint/2010/main" val="266311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我们的注意力在文字不是在错误上</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3801466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107</a:t>
            </a:fld>
            <a:endParaRPr lang="zh-CN" altLang="en-US"/>
          </a:p>
        </p:txBody>
      </p:sp>
    </p:spTree>
    <p:extLst>
      <p:ext uri="{BB962C8B-B14F-4D97-AF65-F5344CB8AC3E}">
        <p14:creationId xmlns:p14="http://schemas.microsoft.com/office/powerpoint/2010/main" val="2362428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Encoder </a:t>
            </a:r>
            <a:r>
              <a:rPr lang="zh-CN" altLang="en-US" dirty="0"/>
              <a:t>编码器</a:t>
            </a:r>
            <a:endParaRPr lang="en-US" altLang="zh-CN" dirty="0"/>
          </a:p>
          <a:p>
            <a:pPr marL="228600" indent="-228600">
              <a:buAutoNum type="arabicPeriod"/>
            </a:pPr>
            <a:r>
              <a:rPr lang="en-US" altLang="zh-CN" dirty="0"/>
              <a:t>Decoder </a:t>
            </a:r>
            <a:r>
              <a:rPr lang="zh-CN" altLang="en-US" dirty="0"/>
              <a:t>解码器</a:t>
            </a:r>
            <a:endParaRPr lang="en-US" altLang="zh-CN" dirty="0"/>
          </a:p>
          <a:p>
            <a:pPr marL="228600" indent="-228600">
              <a:buAutoNum type="arabicPeriod"/>
            </a:pPr>
            <a:r>
              <a:rPr lang="en-US" altLang="zh-CN" dirty="0"/>
              <a:t>N</a:t>
            </a:r>
            <a:r>
              <a:rPr lang="zh-CN" altLang="en-US" dirty="0"/>
              <a:t>是超参数，</a:t>
            </a:r>
            <a:r>
              <a:rPr lang="en-US" altLang="zh-CN" dirty="0"/>
              <a:t>head </a:t>
            </a:r>
            <a:r>
              <a:rPr lang="zh-CN" altLang="en-US" dirty="0"/>
              <a:t>的个数</a:t>
            </a:r>
            <a:endParaRPr lang="en-US" altLang="zh-CN" dirty="0"/>
          </a:p>
          <a:p>
            <a:pPr marL="228600" indent="-228600">
              <a:buAutoNum type="arabicPeriod"/>
            </a:pPr>
            <a:r>
              <a:rPr lang="zh-CN" altLang="en-US" dirty="0"/>
              <a:t>更有利于并行化。</a:t>
            </a:r>
            <a:endParaRPr lang="en-US" altLang="zh-CN" dirty="0"/>
          </a:p>
          <a:p>
            <a:pPr marL="228600" indent="-228600">
              <a:buAutoNum type="arabicPeriod"/>
            </a:pP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108</a:t>
            </a:fld>
            <a:endParaRPr lang="zh-CN" altLang="en-US"/>
          </a:p>
        </p:txBody>
      </p:sp>
    </p:spTree>
    <p:extLst>
      <p:ext uri="{BB962C8B-B14F-4D97-AF65-F5344CB8AC3E}">
        <p14:creationId xmlns:p14="http://schemas.microsoft.com/office/powerpoint/2010/main" val="2141597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109</a:t>
            </a:fld>
            <a:endParaRPr lang="zh-CN" altLang="en-US"/>
          </a:p>
        </p:txBody>
      </p:sp>
    </p:spTree>
    <p:extLst>
      <p:ext uri="{BB962C8B-B14F-4D97-AF65-F5344CB8AC3E}">
        <p14:creationId xmlns:p14="http://schemas.microsoft.com/office/powerpoint/2010/main" val="7908156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110</a:t>
            </a:fld>
            <a:endParaRPr lang="zh-CN" altLang="en-US"/>
          </a:p>
        </p:txBody>
      </p:sp>
    </p:spTree>
    <p:extLst>
      <p:ext uri="{BB962C8B-B14F-4D97-AF65-F5344CB8AC3E}">
        <p14:creationId xmlns:p14="http://schemas.microsoft.com/office/powerpoint/2010/main" val="5550621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111</a:t>
            </a:fld>
            <a:endParaRPr lang="zh-CN" altLang="en-US"/>
          </a:p>
        </p:txBody>
      </p:sp>
    </p:spTree>
    <p:extLst>
      <p:ext uri="{BB962C8B-B14F-4D97-AF65-F5344CB8AC3E}">
        <p14:creationId xmlns:p14="http://schemas.microsoft.com/office/powerpoint/2010/main" val="8518574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119</a:t>
            </a:fld>
            <a:endParaRPr lang="zh-CN" altLang="en-US"/>
          </a:p>
        </p:txBody>
      </p:sp>
    </p:spTree>
    <p:extLst>
      <p:ext uri="{BB962C8B-B14F-4D97-AF65-F5344CB8AC3E}">
        <p14:creationId xmlns:p14="http://schemas.microsoft.com/office/powerpoint/2010/main" val="24670779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 Convolutional Sequence to Sequence Learning, Facebook AI, July, 2017, ICML. CNN</a:t>
            </a:r>
          </a:p>
          <a:p>
            <a:r>
              <a:rPr lang="en-US" altLang="zh-CN" dirty="0"/>
              <a:t>[38]  Bidirectional-LSTM</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121</a:t>
            </a:fld>
            <a:endParaRPr lang="zh-CN" altLang="en-US"/>
          </a:p>
        </p:txBody>
      </p:sp>
    </p:spTree>
    <p:extLst>
      <p:ext uri="{BB962C8B-B14F-4D97-AF65-F5344CB8AC3E}">
        <p14:creationId xmlns:p14="http://schemas.microsoft.com/office/powerpoint/2010/main" val="25704703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125</a:t>
            </a:fld>
            <a:endParaRPr lang="zh-CN" altLang="en-US"/>
          </a:p>
        </p:txBody>
      </p:sp>
    </p:spTree>
    <p:extLst>
      <p:ext uri="{BB962C8B-B14F-4D97-AF65-F5344CB8AC3E}">
        <p14:creationId xmlns:p14="http://schemas.microsoft.com/office/powerpoint/2010/main" val="152104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b="0" i="0" dirty="0">
                <a:solidFill>
                  <a:srgbClr val="374151"/>
                </a:solidFill>
                <a:effectLst/>
                <a:latin typeface="Söhne"/>
              </a:rPr>
              <a:t>在一个非常大且嘈杂的聚会上，你正在寻找在人群中失散的朋友。</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你在五彩缤纷的人群中寻找她的绿色连衣裙。 </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你试图从整个喧闹声中捕捉她的声音。</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 找到她了！ </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不知何故，在响亮的音乐和喧闹的对话声中，你现在听到她在喊你的名字。</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但在你还没有走多远之前，被摔碎的玻璃声惊呆了</a:t>
            </a:r>
            <a:r>
              <a:rPr lang="en-US" altLang="zh-CN" b="0" i="0" dirty="0">
                <a:solidFill>
                  <a:srgbClr val="374151"/>
                </a:solidFill>
                <a:effectLst/>
                <a:latin typeface="Söhne"/>
              </a:rPr>
              <a:t>——</a:t>
            </a:r>
            <a:r>
              <a:rPr lang="zh-CN" altLang="en-US" b="0" i="0" dirty="0">
                <a:solidFill>
                  <a:srgbClr val="374151"/>
                </a:solidFill>
                <a:effectLst/>
                <a:latin typeface="Söhne"/>
              </a:rPr>
              <a:t>你猛地转过头，发现一个水壶从附近的桌子上掉了下来。</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当其他人处理破碎的玻璃时，你穿过拥挤的房间向你的朋友走去。</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388250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b="0" i="0" dirty="0">
                <a:solidFill>
                  <a:srgbClr val="374151"/>
                </a:solidFill>
                <a:effectLst/>
                <a:latin typeface="Söhne"/>
              </a:rPr>
              <a:t>在聚会的嘈杂声中，你能够发现你的朋友、听到自己的名字，然后迅速转向并远离摔碎的玻璃声，这些过程都涉及到了注意力。 </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在人类信息处理的背景下，注意力是一种在特定时刻增强某些信息并抑制其他信息的过程。</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这种增强作用使我们能够选择一些信息进行进一步处理，而抑制作用使我们能够将一些信息置之不理。</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1908659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198.png"/></Relationships>
</file>

<file path=ppt/slides/_rels/slide1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198.png"/></Relationships>
</file>

<file path=ppt/slides/_rels/slide1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198.png"/></Relationships>
</file>

<file path=ppt/slides/_rels/slide10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10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1.png"/></Relationships>
</file>

<file path=ppt/slides/_rels/slide11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37.gi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38.gi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12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420.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8.xml.rels><?xml version="1.0" encoding="UTF-8" standalone="yes"?>
<Relationships xmlns="http://schemas.openxmlformats.org/package/2006/relationships"><Relationship Id="rId3" Type="http://schemas.openxmlformats.org/officeDocument/2006/relationships/image" Target="../media/image2450.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29.xml.rels><?xml version="1.0" encoding="UTF-8" standalone="yes"?>
<Relationships xmlns="http://schemas.openxmlformats.org/package/2006/relationships"><Relationship Id="rId3" Type="http://schemas.openxmlformats.org/officeDocument/2006/relationships/hyperlink" Target="https://arxiv.org/pdf/2102.11972.pdf" TargetMode="Externa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hyperlink" Target="https://www.youtube.com/watch?v=EXNBy8G43MM" TargetMode="External"/><Relationship Id="rId3" Type="http://schemas.openxmlformats.org/officeDocument/2006/relationships/hyperlink" Target="https://jalammar.github.io/visualizing-neural-machine-translation-mechanics-of-seq2seq-models-with-attention/" TargetMode="External"/><Relationship Id="rId7" Type="http://schemas.openxmlformats.org/officeDocument/2006/relationships/hyperlink" Target="https://www.youtube.com/watch?v=23XUv0T9L5c" TargetMode="External"/><Relationship Id="rId2" Type="http://schemas.openxmlformats.org/officeDocument/2006/relationships/hyperlink" Target="http://nlp.seas.harvard.edu/annotated-transformer/" TargetMode="External"/><Relationship Id="rId1" Type="http://schemas.openxmlformats.org/officeDocument/2006/relationships/slideLayout" Target="../slideLayouts/slideLayout2.xml"/><Relationship Id="rId6" Type="http://schemas.openxmlformats.org/officeDocument/2006/relationships/hyperlink" Target="https://www.youtube.com/watch?v=tIvKXrEDMhk" TargetMode="External"/><Relationship Id="rId5" Type="http://schemas.openxmlformats.org/officeDocument/2006/relationships/hyperlink" Target="https://www.youtube.com/watch?v=yGTUuEx3GkA" TargetMode="External"/><Relationship Id="rId4" Type="http://schemas.openxmlformats.org/officeDocument/2006/relationships/hyperlink" Target="https://jalammar.github.io/illustrated-transformer/"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2.png"/><Relationship Id="rId7" Type="http://schemas.openxmlformats.org/officeDocument/2006/relationships/image" Target="../media/image16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10.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340.png"/><Relationship Id="rId4" Type="http://schemas.openxmlformats.org/officeDocument/2006/relationships/image" Target="../media/image290.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7.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7.png"/><Relationship Id="rId3" Type="http://schemas.openxmlformats.org/officeDocument/2006/relationships/image" Target="../media/image64.png"/><Relationship Id="rId7" Type="http://schemas.openxmlformats.org/officeDocument/2006/relationships/image" Target="../media/image57.png"/><Relationship Id="rId12"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7.png"/><Relationship Id="rId3" Type="http://schemas.openxmlformats.org/officeDocument/2006/relationships/image" Target="../media/image65.png"/><Relationship Id="rId7" Type="http://schemas.openxmlformats.org/officeDocument/2006/relationships/image" Target="../media/image57.png"/><Relationship Id="rId12"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30.png"/></Relationships>
</file>

<file path=ppt/slides/_rels/slide35.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540.png"/><Relationship Id="rId4" Type="http://schemas.openxmlformats.org/officeDocument/2006/relationships/image" Target="../media/image1530.png"/></Relationships>
</file>

<file path=ppt/slides/_rels/slide36.xml.rels><?xml version="1.0" encoding="UTF-8" standalone="yes"?>
<Relationships xmlns="http://schemas.openxmlformats.org/package/2006/relationships"><Relationship Id="rId3" Type="http://schemas.openxmlformats.org/officeDocument/2006/relationships/image" Target="../media/image15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550.png"/><Relationship Id="rId5" Type="http://schemas.openxmlformats.org/officeDocument/2006/relationships/image" Target="../media/image1540.png"/><Relationship Id="rId4" Type="http://schemas.openxmlformats.org/officeDocument/2006/relationships/image" Target="../media/image1530.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media/image160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media/image160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media/image16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media/image16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7" Type="http://schemas.openxmlformats.org/officeDocument/2006/relationships/image" Target="../media/image16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7" Type="http://schemas.openxmlformats.org/officeDocument/2006/relationships/image" Target="../media/image160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90.png"/><Relationship Id="rId5" Type="http://schemas.openxmlformats.org/officeDocument/2006/relationships/image" Target="../media/image1580.png"/><Relationship Id="rId4" Type="http://schemas.openxmlformats.org/officeDocument/2006/relationships/image" Target="../media/image1570.png"/><Relationship Id="rId9"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2.png"/><Relationship Id="rId7"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hyperlink" Target="https://jalammar.github.io/visualizing-neural-machine-translation-mechanics-of-seq2seq-models-with-attention/" TargetMode="External"/><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12"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88.png"/><Relationship Id="rId5" Type="http://schemas.openxmlformats.org/officeDocument/2006/relationships/image" Target="../media/image93.png"/><Relationship Id="rId10" Type="http://schemas.openxmlformats.org/officeDocument/2006/relationships/image" Target="../media/image90.png"/><Relationship Id="rId4" Type="http://schemas.openxmlformats.org/officeDocument/2006/relationships/image" Target="../media/image92.png"/><Relationship Id="rId9"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95.png"/><Relationship Id="rId12" Type="http://schemas.openxmlformats.org/officeDocument/2006/relationships/image" Target="../media/image10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100.png"/><Relationship Id="rId5" Type="http://schemas.openxmlformats.org/officeDocument/2006/relationships/image" Target="../media/image93.png"/><Relationship Id="rId15" Type="http://schemas.openxmlformats.org/officeDocument/2006/relationships/image" Target="../media/image102.png"/><Relationship Id="rId10" Type="http://schemas.openxmlformats.org/officeDocument/2006/relationships/image" Target="../media/image99.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88.png"/></Relationships>
</file>

<file path=ppt/slides/_rels/slide5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3.png"/><Relationship Id="rId3" Type="http://schemas.openxmlformats.org/officeDocument/2006/relationships/image" Target="../media/image85.png"/><Relationship Id="rId7" Type="http://schemas.openxmlformats.org/officeDocument/2006/relationships/image" Target="../media/image95.png"/><Relationship Id="rId12" Type="http://schemas.openxmlformats.org/officeDocument/2006/relationships/image" Target="../media/image101.png"/><Relationship Id="rId2" Type="http://schemas.openxmlformats.org/officeDocument/2006/relationships/notesSlide" Target="../notesSlides/notesSlide43.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100.png"/><Relationship Id="rId5" Type="http://schemas.openxmlformats.org/officeDocument/2006/relationships/image" Target="../media/image93.png"/><Relationship Id="rId15" Type="http://schemas.openxmlformats.org/officeDocument/2006/relationships/image" Target="../media/image90.png"/><Relationship Id="rId10" Type="http://schemas.openxmlformats.org/officeDocument/2006/relationships/image" Target="../media/image99.png"/><Relationship Id="rId4" Type="http://schemas.openxmlformats.org/officeDocument/2006/relationships/image" Target="../media/image86.png"/><Relationship Id="rId9" Type="http://schemas.openxmlformats.org/officeDocument/2006/relationships/image" Target="../media/image97.png"/><Relationship Id="rId14" Type="http://schemas.openxmlformats.org/officeDocument/2006/relationships/image" Target="../media/image104.png"/></Relationships>
</file>

<file path=ppt/slides/_rels/slide5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4.png"/><Relationship Id="rId3" Type="http://schemas.openxmlformats.org/officeDocument/2006/relationships/image" Target="../media/image85.png"/><Relationship Id="rId7" Type="http://schemas.openxmlformats.org/officeDocument/2006/relationships/image" Target="../media/image96.png"/><Relationship Id="rId12" Type="http://schemas.openxmlformats.org/officeDocument/2006/relationships/image" Target="../media/image103.png"/><Relationship Id="rId17" Type="http://schemas.openxmlformats.org/officeDocument/2006/relationships/image" Target="../media/image86.png"/><Relationship Id="rId2" Type="http://schemas.openxmlformats.org/officeDocument/2006/relationships/notesSlide" Target="../notesSlides/notesSlide44.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1.png"/><Relationship Id="rId5" Type="http://schemas.openxmlformats.org/officeDocument/2006/relationships/image" Target="../media/image94.png"/><Relationship Id="rId15" Type="http://schemas.openxmlformats.org/officeDocument/2006/relationships/image" Target="../media/image90.png"/><Relationship Id="rId10" Type="http://schemas.openxmlformats.org/officeDocument/2006/relationships/image" Target="../media/image100.png"/><Relationship Id="rId4" Type="http://schemas.openxmlformats.org/officeDocument/2006/relationships/image" Target="../media/image93.png"/><Relationship Id="rId9" Type="http://schemas.openxmlformats.org/officeDocument/2006/relationships/image" Target="../media/image99.png"/><Relationship Id="rId14" Type="http://schemas.openxmlformats.org/officeDocument/2006/relationships/image" Target="../media/image105.pn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7.png"/><Relationship Id="rId3" Type="http://schemas.openxmlformats.org/officeDocument/2006/relationships/image" Target="../media/image85.png"/><Relationship Id="rId7" Type="http://schemas.openxmlformats.org/officeDocument/2006/relationships/image" Target="../media/image96.png"/><Relationship Id="rId12" Type="http://schemas.openxmlformats.org/officeDocument/2006/relationships/image" Target="../media/image106.png"/><Relationship Id="rId2" Type="http://schemas.openxmlformats.org/officeDocument/2006/relationships/notesSlide" Target="../notesSlides/notesSlide45.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86.png"/><Relationship Id="rId5" Type="http://schemas.openxmlformats.org/officeDocument/2006/relationships/image" Target="../media/image94.png"/><Relationship Id="rId15" Type="http://schemas.openxmlformats.org/officeDocument/2006/relationships/image" Target="../media/image109.png"/><Relationship Id="rId10" Type="http://schemas.openxmlformats.org/officeDocument/2006/relationships/image" Target="../media/image88.png"/><Relationship Id="rId4" Type="http://schemas.openxmlformats.org/officeDocument/2006/relationships/image" Target="../media/image93.png"/><Relationship Id="rId9" Type="http://schemas.openxmlformats.org/officeDocument/2006/relationships/image" Target="../media/image90.png"/><Relationship Id="rId14"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46.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24" Type="http://schemas.openxmlformats.org/officeDocument/2006/relationships/image" Target="../media/image132.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6.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6.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4.png"/><Relationship Id="rId5" Type="http://schemas.openxmlformats.org/officeDocument/2006/relationships/image" Target="../media/image139.png"/><Relationship Id="rId10"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3171.png"/></Relationships>
</file>

<file path=ppt/slides/_rels/slide6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3" Type="http://schemas.openxmlformats.org/officeDocument/2006/relationships/image" Target="../media/image151.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94.png"/><Relationship Id="rId9" Type="http://schemas.openxmlformats.org/officeDocument/2006/relationships/image" Target="../media/image156.png"/></Relationships>
</file>

<file path=ppt/slides/_rels/slide65.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3" Type="http://schemas.openxmlformats.org/officeDocument/2006/relationships/image" Target="../media/image161.png"/><Relationship Id="rId7" Type="http://schemas.openxmlformats.org/officeDocument/2006/relationships/image" Target="../media/image144.png"/><Relationship Id="rId12"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image" Target="../media/image163.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image" Target="../media/image171.png"/></Relationships>
</file>

<file path=ppt/slides/_rels/slide6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youtube.com/redirect?event=video_description&amp;redir_token=QUFFLUhqbHVFMGZ5cGJvS2ZnVmwwazhuNGV6MFZ4TkY4UXxBQ3Jtc0tudzUzcFVObVFUdDdOWGd6cTJfd1dET0lkYXZFM053bC12bUF2ME44MTZxQXlLVTZKLUgyV3FlVGxkYTcyM2NWYWdyYjVQNmU3d09FV3lHamE5M2F6UWRmSFM5OWxSeWlXcUlaa2FPWTE3ZWU4QXE3NA&amp;q=https%3A%2F%2Fcolab.research.google.com%2Fgithub%2Ftensorflow%2Ftensor2tensor%2Fblob%2Fmaster%2Ftensor2tensor%2Fnotebooks%2Fhello_t2t.ipynb%23scrollTo%3DT7UJzFf6fmhp&amp;v=23XUv0T9L5c"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arxiv.org/abs/1706.03762" TargetMode="External"/><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500.png"/><Relationship Id="rId7"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 Id="rId9" Type="http://schemas.openxmlformats.org/officeDocument/2006/relationships/image" Target="../media/image180.png"/></Relationships>
</file>

<file path=ppt/slides/_rels/slide7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7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8.png"/></Relationships>
</file>

<file path=ppt/slides/_rels/slide7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8.png"/></Relationships>
</file>

<file path=ppt/slides/_rels/slide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adihaviv/NoPos" TargetMode="External"/><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198.png"/></Relationships>
</file>

<file path=ppt/slides/_rels/slide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198.png"/></Relationships>
</file>

<file path=ppt/slides/_rels/slide93.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910.png"/><Relationship Id="rId7" Type="http://schemas.openxmlformats.org/officeDocument/2006/relationships/image" Target="../media/image195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40.png"/><Relationship Id="rId5" Type="http://schemas.openxmlformats.org/officeDocument/2006/relationships/image" Target="../media/image1930.png"/><Relationship Id="rId4" Type="http://schemas.openxmlformats.org/officeDocument/2006/relationships/image" Target="../media/image1920.png"/><Relationship Id="rId9" Type="http://schemas.openxmlformats.org/officeDocument/2006/relationships/image" Target="../media/image209.png"/></Relationships>
</file>

<file path=ppt/slides/_rels/slide9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10.png"/><Relationship Id="rId7" Type="http://schemas.openxmlformats.org/officeDocument/2006/relationships/image" Target="../media/image195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940.png"/><Relationship Id="rId5" Type="http://schemas.openxmlformats.org/officeDocument/2006/relationships/image" Target="../media/image1930.png"/><Relationship Id="rId4" Type="http://schemas.openxmlformats.org/officeDocument/2006/relationships/image" Target="../media/image1920.png"/><Relationship Id="rId9" Type="http://schemas.openxmlformats.org/officeDocument/2006/relationships/image" Target="../media/image211.png"/></Relationships>
</file>

<file path=ppt/slides/_rels/slide9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1905.10650" TargetMode="External"/><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9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05600" y="856354"/>
            <a:ext cx="10810666" cy="1422073"/>
          </a:xfrm>
          <a:solidFill>
            <a:schemeClr val="bg1"/>
          </a:solidFill>
        </p:spPr>
        <p:txBody>
          <a:bodyPr>
            <a:normAutofit/>
          </a:bodyPr>
          <a:lstStyle/>
          <a:p>
            <a:r>
              <a:rPr lang="en-US" altLang="zh-CN" dirty="0">
                <a:solidFill>
                  <a:srgbClr val="0E419C"/>
                </a:solidFill>
              </a:rPr>
              <a:t>Lecture 09 – Attention and Transformers</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05/10/2023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10</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Encoder-Decoder</a:t>
            </a:r>
            <a:r>
              <a:rPr lang="zh-CN" altLang="en-US" dirty="0"/>
              <a:t> </a:t>
            </a:r>
            <a:r>
              <a:rPr lang="en-US" altLang="zh-CN" dirty="0"/>
              <a:t>Model</a:t>
            </a:r>
          </a:p>
          <a:p>
            <a:r>
              <a:rPr lang="en-US" altLang="zh-CN" b="1" dirty="0"/>
              <a:t>Attention and Self-Attention</a:t>
            </a:r>
          </a:p>
          <a:p>
            <a:endParaRPr lang="en-US" altLang="zh-CN" b="1" dirty="0"/>
          </a:p>
        </p:txBody>
      </p:sp>
    </p:spTree>
    <p:extLst>
      <p:ext uri="{BB962C8B-B14F-4D97-AF65-F5344CB8AC3E}">
        <p14:creationId xmlns:p14="http://schemas.microsoft.com/office/powerpoint/2010/main" val="25712828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CD0E-AEF9-E647-8AFC-582BCEF60690}"/>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Add</a:t>
            </a:r>
            <a:r>
              <a:rPr lang="zh-CN" altLang="en-US" b="1" dirty="0"/>
              <a:t> </a:t>
            </a:r>
            <a:r>
              <a:rPr lang="en-US" altLang="zh-CN" b="1" dirty="0"/>
              <a:t>&amp;</a:t>
            </a:r>
            <a:r>
              <a:rPr lang="zh-CN" altLang="en-US" b="1" dirty="0"/>
              <a:t> </a:t>
            </a:r>
            <a:r>
              <a:rPr lang="en-US" altLang="zh-CN" b="1" dirty="0"/>
              <a:t>Norm</a:t>
            </a:r>
            <a:endParaRPr lang="en-CN" dirty="0"/>
          </a:p>
        </p:txBody>
      </p:sp>
      <p:sp>
        <p:nvSpPr>
          <p:cNvPr id="3" name="Content Placeholder 2">
            <a:extLst>
              <a:ext uri="{FF2B5EF4-FFF2-40B4-BE49-F238E27FC236}">
                <a16:creationId xmlns:a16="http://schemas.microsoft.com/office/drawing/2014/main" id="{DEC7881E-A64C-C348-AF25-DF80403463C9}"/>
              </a:ext>
            </a:extLst>
          </p:cNvPr>
          <p:cNvSpPr>
            <a:spLocks noGrp="1"/>
          </p:cNvSpPr>
          <p:nvPr>
            <p:ph idx="1"/>
          </p:nvPr>
        </p:nvSpPr>
        <p:spPr>
          <a:xfrm>
            <a:off x="517526" y="1108433"/>
            <a:ext cx="6142754" cy="5508233"/>
          </a:xfrm>
        </p:spPr>
        <p:txBody>
          <a:bodyPr>
            <a:normAutofit fontScale="92500"/>
          </a:bodyPr>
          <a:lstStyle/>
          <a:p>
            <a:r>
              <a:rPr lang="en-US" sz="2400" dirty="0"/>
              <a:t>Add &amp; Norm improves training, without making changes to the core of the model.</a:t>
            </a:r>
          </a:p>
          <a:p>
            <a:r>
              <a:rPr lang="en-US" altLang="zh-CN" sz="2400" dirty="0"/>
              <a:t>It</a:t>
            </a:r>
            <a:r>
              <a:rPr lang="zh-CN" altLang="en-US" sz="2400" dirty="0"/>
              <a:t> </a:t>
            </a:r>
            <a:r>
              <a:rPr lang="en-US" altLang="zh-CN" sz="2400" dirty="0"/>
              <a:t>has</a:t>
            </a:r>
            <a:r>
              <a:rPr lang="zh-CN" altLang="en-US" sz="2400" dirty="0"/>
              <a:t> </a:t>
            </a:r>
            <a:r>
              <a:rPr lang="en-US" altLang="zh-CN" sz="2400" dirty="0"/>
              <a:t>two</a:t>
            </a:r>
            <a:r>
              <a:rPr lang="zh-CN" altLang="en-US" sz="2400" dirty="0"/>
              <a:t> </a:t>
            </a:r>
            <a:r>
              <a:rPr lang="en-US" altLang="zh-CN" sz="2400" dirty="0"/>
              <a:t>steps:</a:t>
            </a:r>
            <a:endParaRPr lang="en-US" sz="2400" dirty="0"/>
          </a:p>
          <a:p>
            <a:pPr lvl="1"/>
            <a:r>
              <a:rPr lang="en-US" sz="2000" dirty="0"/>
              <a:t>The </a:t>
            </a:r>
            <a:r>
              <a:rPr lang="en-US" sz="2000" b="1" dirty="0"/>
              <a:t>add step</a:t>
            </a:r>
            <a:r>
              <a:rPr lang="en-US" sz="2000" dirty="0"/>
              <a:t> is a residual connection</a:t>
            </a:r>
            <a:r>
              <a:rPr lang="en-US" altLang="zh-CN" sz="2000" dirty="0"/>
              <a:t>,</a:t>
            </a:r>
            <a:r>
              <a:rPr lang="zh-CN" altLang="en-US" sz="2000" dirty="0"/>
              <a:t> </a:t>
            </a:r>
            <a:r>
              <a:rPr lang="en-US" altLang="zh-CN" sz="2000" dirty="0"/>
              <a:t>the</a:t>
            </a:r>
            <a:r>
              <a:rPr lang="zh-CN" altLang="en-US" sz="2000" dirty="0"/>
              <a:t> </a:t>
            </a:r>
            <a:r>
              <a:rPr lang="en-US" altLang="zh-CN" sz="2000" dirty="0"/>
              <a:t>technique</a:t>
            </a:r>
            <a:r>
              <a:rPr lang="zh-CN" altLang="en-US" sz="2000" dirty="0"/>
              <a:t> </a:t>
            </a:r>
            <a:r>
              <a:rPr lang="en-US" altLang="zh-CN" sz="2000" dirty="0"/>
              <a:t>proposed</a:t>
            </a:r>
            <a:r>
              <a:rPr lang="zh-CN" altLang="en-US" sz="2000" dirty="0"/>
              <a:t> </a:t>
            </a:r>
            <a:r>
              <a:rPr lang="en-US" altLang="zh-CN" sz="2000" dirty="0"/>
              <a:t>in</a:t>
            </a:r>
            <a:r>
              <a:rPr lang="zh-CN" altLang="en-US" sz="2000" dirty="0"/>
              <a:t> </a:t>
            </a:r>
            <a:r>
              <a:rPr lang="en-US" altLang="zh-CN" sz="2000" dirty="0">
                <a:solidFill>
                  <a:schemeClr val="tx1">
                    <a:lumMod val="50000"/>
                    <a:lumOff val="50000"/>
                  </a:schemeClr>
                </a:solidFill>
              </a:rPr>
              <a:t>Deep</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Residual</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Learning</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for</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Image</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Recognition,</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CVPR,</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2015</a:t>
            </a:r>
            <a:r>
              <a:rPr lang="en-US" altLang="zh-CN" sz="2000" dirty="0"/>
              <a:t>.</a:t>
            </a:r>
            <a:r>
              <a:rPr lang="zh-CN" altLang="en-US" sz="2000" dirty="0"/>
              <a:t> </a:t>
            </a:r>
            <a:r>
              <a:rPr lang="en-US" altLang="zh-CN" sz="2000" dirty="0"/>
              <a:t>It means that we take sum together the output of a layer with the input.</a:t>
            </a:r>
            <a:r>
              <a:rPr lang="zh-CN" altLang="en-US" sz="2000" dirty="0"/>
              <a:t> </a:t>
            </a:r>
            <a:r>
              <a:rPr lang="en-US" altLang="zh-CN" sz="2000" dirty="0"/>
              <a:t>It is one of the solutions for vanishing gradient problem.</a:t>
            </a:r>
          </a:p>
          <a:p>
            <a:pPr lvl="1"/>
            <a:r>
              <a:rPr lang="en-US" altLang="zh-CN" sz="2000" dirty="0"/>
              <a:t>The </a:t>
            </a:r>
            <a:r>
              <a:rPr lang="en-US" altLang="zh-CN" sz="2000" b="1" dirty="0"/>
              <a:t>norm step</a:t>
            </a:r>
            <a:r>
              <a:rPr lang="en-US" altLang="zh-CN" sz="2000" dirty="0"/>
              <a:t> is about layer normalization (</a:t>
            </a:r>
            <a:r>
              <a:rPr lang="en-US" altLang="zh-CN" sz="2000" dirty="0">
                <a:solidFill>
                  <a:schemeClr val="tx1">
                    <a:lumMod val="50000"/>
                    <a:lumOff val="50000"/>
                  </a:schemeClr>
                </a:solidFill>
              </a:rPr>
              <a:t>Ba et al, 2016</a:t>
            </a:r>
            <a:r>
              <a:rPr lang="en-US" altLang="zh-CN" sz="2000" dirty="0"/>
              <a:t>), it is another way of normalization. It is one of the many computational tricks to make life easier for training the model, hence improve the performance and training time.</a:t>
            </a:r>
          </a:p>
          <a:p>
            <a:pPr lvl="1"/>
            <a:endParaRPr lang="en-US" altLang="zh-CN" sz="2000" dirty="0"/>
          </a:p>
          <a:p>
            <a:endParaRPr lang="en-CN" sz="2400" dirty="0"/>
          </a:p>
        </p:txBody>
      </p:sp>
      <p:sp>
        <p:nvSpPr>
          <p:cNvPr id="4" name="Slide Number Placeholder 3">
            <a:extLst>
              <a:ext uri="{FF2B5EF4-FFF2-40B4-BE49-F238E27FC236}">
                <a16:creationId xmlns:a16="http://schemas.microsoft.com/office/drawing/2014/main" id="{37CBEB76-F461-4645-9EA0-222FE20AD5F5}"/>
              </a:ext>
            </a:extLst>
          </p:cNvPr>
          <p:cNvSpPr>
            <a:spLocks noGrp="1"/>
          </p:cNvSpPr>
          <p:nvPr>
            <p:ph type="sldNum" sz="quarter" idx="12"/>
          </p:nvPr>
        </p:nvSpPr>
        <p:spPr/>
        <p:txBody>
          <a:bodyPr/>
          <a:lstStyle/>
          <a:p>
            <a:fld id="{DC8BB421-126E-41CB-B73A-69D52E98CAE3}" type="slidenum">
              <a:rPr lang="zh-CN" altLang="en-US" smtClean="0"/>
              <a:t>100</a:t>
            </a:fld>
            <a:endParaRPr lang="zh-CN" altLang="en-US" dirty="0"/>
          </a:p>
        </p:txBody>
      </p:sp>
      <p:pic>
        <p:nvPicPr>
          <p:cNvPr id="6" name="Picture 5">
            <a:extLst>
              <a:ext uri="{FF2B5EF4-FFF2-40B4-BE49-F238E27FC236}">
                <a16:creationId xmlns:a16="http://schemas.microsoft.com/office/drawing/2014/main" id="{85B68000-1E26-3C4A-B964-AB97C6DE6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80" y="1343522"/>
            <a:ext cx="5130159" cy="2519027"/>
          </a:xfrm>
          <a:prstGeom prst="rect">
            <a:avLst/>
          </a:prstGeom>
        </p:spPr>
      </p:pic>
      <p:pic>
        <p:nvPicPr>
          <p:cNvPr id="8" name="Picture 7">
            <a:extLst>
              <a:ext uri="{FF2B5EF4-FFF2-40B4-BE49-F238E27FC236}">
                <a16:creationId xmlns:a16="http://schemas.microsoft.com/office/drawing/2014/main" id="{7AAEB3BE-6A0B-CE40-A12B-6780CADCC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79" y="4195530"/>
            <a:ext cx="5130160" cy="2088155"/>
          </a:xfrm>
          <a:prstGeom prst="rect">
            <a:avLst/>
          </a:prstGeom>
        </p:spPr>
      </p:pic>
    </p:spTree>
    <p:extLst>
      <p:ext uri="{BB962C8B-B14F-4D97-AF65-F5344CB8AC3E}">
        <p14:creationId xmlns:p14="http://schemas.microsoft.com/office/powerpoint/2010/main" val="3864996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CD0E-AEF9-E647-8AFC-582BCEF60690}"/>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Add</a:t>
            </a:r>
            <a:r>
              <a:rPr lang="zh-CN" altLang="en-US" b="1" dirty="0"/>
              <a:t> </a:t>
            </a:r>
            <a:r>
              <a:rPr lang="en-US" altLang="zh-CN" b="1" dirty="0"/>
              <a:t>&amp;</a:t>
            </a:r>
            <a:r>
              <a:rPr lang="zh-CN" altLang="en-US" b="1" dirty="0"/>
              <a:t> </a:t>
            </a:r>
            <a:r>
              <a:rPr lang="en-US" altLang="zh-CN" b="1" dirty="0"/>
              <a:t>Norm</a:t>
            </a:r>
            <a:endParaRPr lang="en-CN" dirty="0"/>
          </a:p>
        </p:txBody>
      </p:sp>
      <p:sp>
        <p:nvSpPr>
          <p:cNvPr id="3" name="Content Placeholder 2">
            <a:extLst>
              <a:ext uri="{FF2B5EF4-FFF2-40B4-BE49-F238E27FC236}">
                <a16:creationId xmlns:a16="http://schemas.microsoft.com/office/drawing/2014/main" id="{DEC7881E-A64C-C348-AF25-DF80403463C9}"/>
              </a:ext>
            </a:extLst>
          </p:cNvPr>
          <p:cNvSpPr>
            <a:spLocks noGrp="1"/>
          </p:cNvSpPr>
          <p:nvPr>
            <p:ph idx="1"/>
          </p:nvPr>
        </p:nvSpPr>
        <p:spPr>
          <a:xfrm>
            <a:off x="567846" y="1990561"/>
            <a:ext cx="6142754" cy="4109743"/>
          </a:xfrm>
        </p:spPr>
        <p:txBody>
          <a:bodyPr>
            <a:normAutofit/>
          </a:bodyPr>
          <a:lstStyle/>
          <a:p>
            <a:r>
              <a:rPr lang="en-US" sz="2400" dirty="0"/>
              <a:t>Add &amp; Norm improves training, without making changes to the core of the model.</a:t>
            </a:r>
          </a:p>
          <a:p>
            <a:r>
              <a:rPr lang="en-US" altLang="zh-CN" sz="2400" dirty="0"/>
              <a:t>It</a:t>
            </a:r>
            <a:r>
              <a:rPr lang="zh-CN" altLang="en-US" sz="2400" dirty="0"/>
              <a:t> </a:t>
            </a:r>
            <a:r>
              <a:rPr lang="en-US" altLang="zh-CN" sz="2400" dirty="0"/>
              <a:t>has</a:t>
            </a:r>
            <a:r>
              <a:rPr lang="zh-CN" altLang="en-US" sz="2400" dirty="0"/>
              <a:t> </a:t>
            </a:r>
            <a:r>
              <a:rPr lang="en-US" altLang="zh-CN" sz="2400" dirty="0"/>
              <a:t>two</a:t>
            </a:r>
            <a:r>
              <a:rPr lang="zh-CN" altLang="en-US" sz="2400" dirty="0"/>
              <a:t> </a:t>
            </a:r>
            <a:r>
              <a:rPr lang="en-US" altLang="zh-CN" sz="2400" dirty="0"/>
              <a:t>steps:</a:t>
            </a:r>
            <a:endParaRPr lang="en-US" sz="2400" dirty="0"/>
          </a:p>
          <a:p>
            <a:pPr lvl="1"/>
            <a:r>
              <a:rPr lang="en-US" sz="2000" dirty="0"/>
              <a:t>The </a:t>
            </a:r>
            <a:r>
              <a:rPr lang="en-US" sz="2000" b="1" dirty="0"/>
              <a:t>add step</a:t>
            </a:r>
            <a:r>
              <a:rPr lang="en-US" sz="2000" dirty="0"/>
              <a:t> is a residual connection</a:t>
            </a:r>
            <a:r>
              <a:rPr lang="en-US" altLang="zh-CN" sz="2000" dirty="0"/>
              <a:t>,</a:t>
            </a:r>
            <a:r>
              <a:rPr lang="zh-CN" altLang="en-US" sz="2000" dirty="0"/>
              <a:t> </a:t>
            </a:r>
            <a:r>
              <a:rPr lang="en-US" altLang="zh-CN" sz="2000" dirty="0"/>
              <a:t>the</a:t>
            </a:r>
            <a:r>
              <a:rPr lang="zh-CN" altLang="en-US" sz="2000" dirty="0"/>
              <a:t> </a:t>
            </a:r>
            <a:r>
              <a:rPr lang="en-US" altLang="zh-CN" sz="2000" dirty="0"/>
              <a:t>technique</a:t>
            </a:r>
            <a:r>
              <a:rPr lang="zh-CN" altLang="en-US" sz="2000" dirty="0"/>
              <a:t> </a:t>
            </a:r>
            <a:r>
              <a:rPr lang="en-US" altLang="zh-CN" sz="2000" dirty="0"/>
              <a:t>proposed</a:t>
            </a:r>
            <a:r>
              <a:rPr lang="zh-CN" altLang="en-US" sz="2000" dirty="0"/>
              <a:t> </a:t>
            </a:r>
            <a:r>
              <a:rPr lang="en-US" altLang="zh-CN" sz="2000" dirty="0"/>
              <a:t>in</a:t>
            </a:r>
            <a:r>
              <a:rPr lang="zh-CN" altLang="en-US" sz="2000" dirty="0"/>
              <a:t> </a:t>
            </a:r>
            <a:r>
              <a:rPr lang="en-US" altLang="zh-CN" sz="2000" dirty="0">
                <a:solidFill>
                  <a:schemeClr val="tx1">
                    <a:lumMod val="50000"/>
                    <a:lumOff val="50000"/>
                  </a:schemeClr>
                </a:solidFill>
              </a:rPr>
              <a:t>Deep</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Residual</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Learning</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for</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Image</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Recognition,</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CVPR,</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2015</a:t>
            </a:r>
            <a:r>
              <a:rPr lang="en-US" altLang="zh-CN" sz="2000" dirty="0"/>
              <a:t>.</a:t>
            </a:r>
            <a:r>
              <a:rPr lang="zh-CN" altLang="en-US" sz="2000" dirty="0"/>
              <a:t> </a:t>
            </a:r>
            <a:r>
              <a:rPr lang="en-US" altLang="zh-CN" sz="2000" dirty="0"/>
              <a:t>It means that we take sum together the output of a layer with the input.</a:t>
            </a:r>
            <a:r>
              <a:rPr lang="zh-CN" altLang="en-US" sz="2000" dirty="0"/>
              <a:t> </a:t>
            </a:r>
            <a:r>
              <a:rPr lang="en-US" altLang="zh-CN" sz="2000" dirty="0"/>
              <a:t>It is one of the solutions for vanishing gradient problem.</a:t>
            </a:r>
          </a:p>
          <a:p>
            <a:pPr lvl="1"/>
            <a:endParaRPr lang="en-US" altLang="zh-CN" sz="2000" dirty="0"/>
          </a:p>
          <a:p>
            <a:endParaRPr lang="en-CN" sz="2400" dirty="0"/>
          </a:p>
        </p:txBody>
      </p:sp>
      <p:sp>
        <p:nvSpPr>
          <p:cNvPr id="4" name="Slide Number Placeholder 3">
            <a:extLst>
              <a:ext uri="{FF2B5EF4-FFF2-40B4-BE49-F238E27FC236}">
                <a16:creationId xmlns:a16="http://schemas.microsoft.com/office/drawing/2014/main" id="{37CBEB76-F461-4645-9EA0-222FE20AD5F5}"/>
              </a:ext>
            </a:extLst>
          </p:cNvPr>
          <p:cNvSpPr>
            <a:spLocks noGrp="1"/>
          </p:cNvSpPr>
          <p:nvPr>
            <p:ph type="sldNum" sz="quarter" idx="12"/>
          </p:nvPr>
        </p:nvSpPr>
        <p:spPr/>
        <p:txBody>
          <a:bodyPr/>
          <a:lstStyle/>
          <a:p>
            <a:fld id="{DC8BB421-126E-41CB-B73A-69D52E98CAE3}" type="slidenum">
              <a:rPr lang="zh-CN" altLang="en-US" smtClean="0"/>
              <a:t>101</a:t>
            </a:fld>
            <a:endParaRPr lang="zh-CN" altLang="en-US" dirty="0"/>
          </a:p>
        </p:txBody>
      </p:sp>
      <p:pic>
        <p:nvPicPr>
          <p:cNvPr id="6" name="Picture 5">
            <a:extLst>
              <a:ext uri="{FF2B5EF4-FFF2-40B4-BE49-F238E27FC236}">
                <a16:creationId xmlns:a16="http://schemas.microsoft.com/office/drawing/2014/main" id="{85B68000-1E26-3C4A-B964-AB97C6DE6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280" y="1343522"/>
            <a:ext cx="5130159" cy="2519027"/>
          </a:xfrm>
          <a:prstGeom prst="rect">
            <a:avLst/>
          </a:prstGeom>
        </p:spPr>
      </p:pic>
      <p:pic>
        <p:nvPicPr>
          <p:cNvPr id="7" name="Picture 6">
            <a:extLst>
              <a:ext uri="{FF2B5EF4-FFF2-40B4-BE49-F238E27FC236}">
                <a16:creationId xmlns:a16="http://schemas.microsoft.com/office/drawing/2014/main" id="{7152AC07-D877-A741-9BFB-6EF696E21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159" y="4228316"/>
            <a:ext cx="4678280" cy="2388350"/>
          </a:xfrm>
          <a:prstGeom prst="rect">
            <a:avLst/>
          </a:prstGeom>
        </p:spPr>
      </p:pic>
    </p:spTree>
    <p:extLst>
      <p:ext uri="{BB962C8B-B14F-4D97-AF65-F5344CB8AC3E}">
        <p14:creationId xmlns:p14="http://schemas.microsoft.com/office/powerpoint/2010/main" val="31456223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CD0E-AEF9-E647-8AFC-582BCEF60690}"/>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Add</a:t>
            </a:r>
            <a:r>
              <a:rPr lang="zh-CN" altLang="en-US" b="1" dirty="0"/>
              <a:t> </a:t>
            </a:r>
            <a:r>
              <a:rPr lang="en-US" altLang="zh-CN" b="1" dirty="0"/>
              <a:t>&amp;</a:t>
            </a:r>
            <a:r>
              <a:rPr lang="zh-CN" altLang="en-US" b="1" dirty="0"/>
              <a:t> </a:t>
            </a:r>
            <a:r>
              <a:rPr lang="en-US" altLang="zh-CN" b="1" dirty="0"/>
              <a:t>Norm</a:t>
            </a:r>
            <a:endParaRPr lang="en-CN" dirty="0"/>
          </a:p>
        </p:txBody>
      </p:sp>
      <p:sp>
        <p:nvSpPr>
          <p:cNvPr id="3" name="Content Placeholder 2">
            <a:extLst>
              <a:ext uri="{FF2B5EF4-FFF2-40B4-BE49-F238E27FC236}">
                <a16:creationId xmlns:a16="http://schemas.microsoft.com/office/drawing/2014/main" id="{DEC7881E-A64C-C348-AF25-DF80403463C9}"/>
              </a:ext>
            </a:extLst>
          </p:cNvPr>
          <p:cNvSpPr>
            <a:spLocks noGrp="1"/>
          </p:cNvSpPr>
          <p:nvPr>
            <p:ph idx="1"/>
          </p:nvPr>
        </p:nvSpPr>
        <p:spPr>
          <a:xfrm>
            <a:off x="522086" y="2037453"/>
            <a:ext cx="6142754" cy="4158511"/>
          </a:xfrm>
        </p:spPr>
        <p:txBody>
          <a:bodyPr>
            <a:normAutofit/>
          </a:bodyPr>
          <a:lstStyle/>
          <a:p>
            <a:r>
              <a:rPr lang="en-US" sz="2400" dirty="0"/>
              <a:t>Add &amp; Norm improves training, without making changes to the core of the model.</a:t>
            </a:r>
          </a:p>
          <a:p>
            <a:r>
              <a:rPr lang="en-US" altLang="zh-CN" sz="2400" dirty="0"/>
              <a:t>It</a:t>
            </a:r>
            <a:r>
              <a:rPr lang="zh-CN" altLang="en-US" sz="2400" dirty="0"/>
              <a:t> </a:t>
            </a:r>
            <a:r>
              <a:rPr lang="en-US" altLang="zh-CN" sz="2400" dirty="0"/>
              <a:t>has</a:t>
            </a:r>
            <a:r>
              <a:rPr lang="zh-CN" altLang="en-US" sz="2400" dirty="0"/>
              <a:t> </a:t>
            </a:r>
            <a:r>
              <a:rPr lang="en-US" altLang="zh-CN" sz="2400" dirty="0"/>
              <a:t>two</a:t>
            </a:r>
            <a:r>
              <a:rPr lang="zh-CN" altLang="en-US" sz="2400" dirty="0"/>
              <a:t> </a:t>
            </a:r>
            <a:r>
              <a:rPr lang="en-US" altLang="zh-CN" sz="2400" dirty="0"/>
              <a:t>steps:</a:t>
            </a:r>
            <a:endParaRPr lang="en-US" sz="2400" dirty="0"/>
          </a:p>
          <a:p>
            <a:pPr lvl="1"/>
            <a:r>
              <a:rPr lang="en-US" altLang="zh-CN" sz="2000" dirty="0"/>
              <a:t>The </a:t>
            </a:r>
            <a:r>
              <a:rPr lang="en-US" altLang="zh-CN" sz="2000" b="1" dirty="0"/>
              <a:t>norm step</a:t>
            </a:r>
            <a:r>
              <a:rPr lang="en-US" altLang="zh-CN" sz="2000" dirty="0"/>
              <a:t> is about layer normalization (</a:t>
            </a:r>
            <a:r>
              <a:rPr lang="en-US" altLang="zh-CN" sz="2000" dirty="0">
                <a:solidFill>
                  <a:schemeClr val="tx1">
                    <a:lumMod val="50000"/>
                    <a:lumOff val="50000"/>
                  </a:schemeClr>
                </a:solidFill>
              </a:rPr>
              <a:t>Ba et al, 2016</a:t>
            </a:r>
            <a:r>
              <a:rPr lang="en-US" altLang="zh-CN" sz="2000" dirty="0"/>
              <a:t>), it is another way of normalization. It is one of the many computational tricks to make life easier for training the model, hence improve the performance and training time.</a:t>
            </a:r>
          </a:p>
          <a:p>
            <a:endParaRPr lang="en-CN" sz="2400" dirty="0"/>
          </a:p>
        </p:txBody>
      </p:sp>
      <p:sp>
        <p:nvSpPr>
          <p:cNvPr id="4" name="Slide Number Placeholder 3">
            <a:extLst>
              <a:ext uri="{FF2B5EF4-FFF2-40B4-BE49-F238E27FC236}">
                <a16:creationId xmlns:a16="http://schemas.microsoft.com/office/drawing/2014/main" id="{37CBEB76-F461-4645-9EA0-222FE20AD5F5}"/>
              </a:ext>
            </a:extLst>
          </p:cNvPr>
          <p:cNvSpPr>
            <a:spLocks noGrp="1"/>
          </p:cNvSpPr>
          <p:nvPr>
            <p:ph type="sldNum" sz="quarter" idx="12"/>
          </p:nvPr>
        </p:nvSpPr>
        <p:spPr/>
        <p:txBody>
          <a:bodyPr/>
          <a:lstStyle/>
          <a:p>
            <a:fld id="{DC8BB421-126E-41CB-B73A-69D52E98CAE3}" type="slidenum">
              <a:rPr lang="zh-CN" altLang="en-US" smtClean="0"/>
              <a:t>102</a:t>
            </a:fld>
            <a:endParaRPr lang="zh-CN" altLang="en-US" dirty="0"/>
          </a:p>
        </p:txBody>
      </p:sp>
      <p:pic>
        <p:nvPicPr>
          <p:cNvPr id="8" name="Picture 7">
            <a:extLst>
              <a:ext uri="{FF2B5EF4-FFF2-40B4-BE49-F238E27FC236}">
                <a16:creationId xmlns:a16="http://schemas.microsoft.com/office/drawing/2014/main" id="{34E517A5-B85B-3140-A9CB-D28FA5073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7992" y="1440138"/>
            <a:ext cx="5130160" cy="2088155"/>
          </a:xfrm>
          <a:prstGeom prst="rect">
            <a:avLst/>
          </a:prstGeom>
        </p:spPr>
      </p:pic>
      <p:pic>
        <p:nvPicPr>
          <p:cNvPr id="9" name="Picture 8">
            <a:extLst>
              <a:ext uri="{FF2B5EF4-FFF2-40B4-BE49-F238E27FC236}">
                <a16:creationId xmlns:a16="http://schemas.microsoft.com/office/drawing/2014/main" id="{D103985D-C6CA-4747-B41B-764966C83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427" y="3717648"/>
            <a:ext cx="4933289" cy="2655178"/>
          </a:xfrm>
          <a:prstGeom prst="rect">
            <a:avLst/>
          </a:prstGeom>
        </p:spPr>
      </p:pic>
    </p:spTree>
    <p:extLst>
      <p:ext uri="{BB962C8B-B14F-4D97-AF65-F5344CB8AC3E}">
        <p14:creationId xmlns:p14="http://schemas.microsoft.com/office/powerpoint/2010/main" val="23344979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103</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Feed</a:t>
            </a:r>
            <a:r>
              <a:rPr lang="zh-CN" altLang="en-US" sz="1200" b="1" dirty="0">
                <a:solidFill>
                  <a:srgbClr val="FF0000"/>
                </a:solidFill>
              </a:rPr>
              <a:t> </a:t>
            </a:r>
            <a:endParaRPr lang="en-US" altLang="zh-CN" sz="1200" b="1" dirty="0">
              <a:solidFill>
                <a:srgbClr val="FF0000"/>
              </a:solidFill>
            </a:endParaRPr>
          </a:p>
          <a:p>
            <a:pPr algn="ctr"/>
            <a:r>
              <a:rPr lang="en-US" altLang="zh-CN" sz="1200" b="1" dirty="0">
                <a:solidFill>
                  <a:srgbClr val="FF0000"/>
                </a:solidFill>
              </a:rPr>
              <a:t>Forward</a:t>
            </a:r>
            <a:endParaRPr lang="en-CN" sz="1200" b="1" dirty="0">
              <a:solidFill>
                <a:srgbClr val="FF0000"/>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Feed</a:t>
            </a:r>
            <a:r>
              <a:rPr lang="zh-CN" altLang="en-US" sz="1200" b="1" dirty="0">
                <a:solidFill>
                  <a:srgbClr val="FF0000"/>
                </a:solidFill>
              </a:rPr>
              <a:t> </a:t>
            </a:r>
            <a:endParaRPr lang="en-US" altLang="zh-CN" sz="1200" b="1" dirty="0">
              <a:solidFill>
                <a:srgbClr val="FF0000"/>
              </a:solidFill>
            </a:endParaRPr>
          </a:p>
          <a:p>
            <a:pPr algn="ctr"/>
            <a:r>
              <a:rPr lang="en-US" altLang="zh-CN" sz="1200" b="1" dirty="0">
                <a:solidFill>
                  <a:srgbClr val="FF0000"/>
                </a:solidFill>
              </a:rPr>
              <a:t>Forward</a:t>
            </a:r>
            <a:endParaRPr lang="en-CN" sz="1200" b="1" dirty="0">
              <a:solidFill>
                <a:srgbClr val="FF0000"/>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solidFill>
                      <a:srgbClr val="FF0000"/>
                    </a:solidFill>
                  </a:rPr>
                  <a:t>Feed</a:t>
                </a:r>
                <a:r>
                  <a:rPr lang="zh-CN" altLang="en-US" b="1" dirty="0">
                    <a:solidFill>
                      <a:srgbClr val="FF0000"/>
                    </a:solidFill>
                  </a:rPr>
                  <a:t> </a:t>
                </a:r>
                <a:r>
                  <a:rPr lang="en-US" altLang="zh-CN" b="1" dirty="0">
                    <a:solidFill>
                      <a:srgbClr val="FF0000"/>
                    </a:solidFill>
                  </a:rPr>
                  <a:t>Forward</a:t>
                </a:r>
                <a:endParaRPr lang="en-US" altLang="zh-CN" dirty="0">
                  <a:solidFill>
                    <a:srgbClr val="FF0000"/>
                  </a:solidFill>
                </a:endParaRPr>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32576135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6F5D-B08C-7748-92D1-9B176B41F4FD}"/>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dirty="0"/>
              <a:t>Feed</a:t>
            </a:r>
            <a:r>
              <a:rPr lang="zh-CN" altLang="en-US" dirty="0"/>
              <a:t> </a:t>
            </a:r>
            <a:r>
              <a:rPr lang="en-US" altLang="zh-CN" dirty="0"/>
              <a:t>forward</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32C579-6EAC-2F4A-A5D7-AE2C41BBB131}"/>
                  </a:ext>
                </a:extLst>
              </p:cNvPr>
              <p:cNvSpPr>
                <a:spLocks noGrp="1"/>
              </p:cNvSpPr>
              <p:nvPr>
                <p:ph idx="1"/>
              </p:nvPr>
            </p:nvSpPr>
            <p:spPr>
              <a:xfrm>
                <a:off x="524257" y="1957477"/>
                <a:ext cx="6071616" cy="3650843"/>
              </a:xfrm>
            </p:spPr>
            <p:txBody>
              <a:bodyPr lIns="90000">
                <a:noAutofit/>
              </a:bodyPr>
              <a:lstStyle/>
              <a:p>
                <a:r>
                  <a:rPr lang="en-US" altLang="zh-CN" sz="2400" dirty="0"/>
                  <a:t>E</a:t>
                </a:r>
                <a:r>
                  <a:rPr lang="en-US" sz="2400" dirty="0"/>
                  <a:t>ach of the layers in our encoder and decoder contains a fully connected feed-forward network, which is applied to each position separately and identically. This consists of two linear transformations with a ReLU activation in between.</a:t>
                </a:r>
              </a:p>
              <a:p>
                <a:pPr marL="0" indent="0">
                  <a:buNone/>
                </a:pPr>
                <a:br>
                  <a:rPr lang="en-US" sz="2400" b="0" i="0" dirty="0">
                    <a:solidFill>
                      <a:srgbClr val="404444"/>
                    </a:solidFill>
                    <a:effectLst/>
                    <a:latin typeface="KaTeX_Main"/>
                  </a:rPr>
                </a:br>
                <a14:m>
                  <m:oMathPara xmlns:m="http://schemas.openxmlformats.org/officeDocument/2006/math">
                    <m:oMathParaPr>
                      <m:jc m:val="centerGroup"/>
                    </m:oMathParaPr>
                    <m:oMath xmlns:m="http://schemas.openxmlformats.org/officeDocument/2006/math">
                      <m:r>
                        <a:rPr lang="en-US" altLang="zh-CN" sz="2400" b="0" i="1" smtClean="0">
                          <a:solidFill>
                            <a:srgbClr val="404444"/>
                          </a:solidFill>
                          <a:effectLst/>
                          <a:latin typeface="Cambria Math" panose="02040503050406030204" pitchFamily="18" charset="0"/>
                        </a:rPr>
                        <m:t>𝐹𝐹𝑁</m:t>
                      </m:r>
                      <m:d>
                        <m:dPr>
                          <m:ctrlPr>
                            <a:rPr lang="en-US" altLang="zh-CN" sz="2400" b="0" i="1" smtClean="0">
                              <a:solidFill>
                                <a:srgbClr val="404444"/>
                              </a:solidFill>
                              <a:effectLst/>
                              <a:latin typeface="Cambria Math" panose="02040503050406030204" pitchFamily="18" charset="0"/>
                            </a:rPr>
                          </m:ctrlPr>
                        </m:dPr>
                        <m:e>
                          <m:r>
                            <a:rPr lang="en-US" altLang="zh-CN" sz="2400" b="1" i="1" smtClean="0">
                              <a:solidFill>
                                <a:srgbClr val="404444"/>
                              </a:solidFill>
                              <a:effectLst/>
                              <a:latin typeface="Cambria Math" panose="02040503050406030204" pitchFamily="18" charset="0"/>
                            </a:rPr>
                            <m:t>𝒙</m:t>
                          </m:r>
                        </m:e>
                      </m:d>
                      <m:r>
                        <a:rPr lang="en-US" altLang="zh-CN" sz="2400" b="0" i="1" smtClean="0">
                          <a:solidFill>
                            <a:srgbClr val="404444"/>
                          </a:solidFill>
                          <a:effectLst/>
                          <a:latin typeface="Cambria Math" panose="02040503050406030204" pitchFamily="18" charset="0"/>
                        </a:rPr>
                        <m:t>=</m:t>
                      </m:r>
                      <m:func>
                        <m:funcPr>
                          <m:ctrlPr>
                            <a:rPr lang="en-US" altLang="zh-CN" sz="2400" b="0" i="1" smtClean="0">
                              <a:solidFill>
                                <a:srgbClr val="404444"/>
                              </a:solidFill>
                              <a:effectLst/>
                              <a:latin typeface="Cambria Math" panose="02040503050406030204" pitchFamily="18" charset="0"/>
                            </a:rPr>
                          </m:ctrlPr>
                        </m:funcPr>
                        <m:fName>
                          <m:r>
                            <m:rPr>
                              <m:sty m:val="p"/>
                            </m:rPr>
                            <a:rPr lang="en-US" altLang="zh-CN" sz="2400" b="0" i="0" smtClean="0">
                              <a:solidFill>
                                <a:srgbClr val="404444"/>
                              </a:solidFill>
                              <a:effectLst/>
                              <a:latin typeface="Cambria Math" panose="02040503050406030204" pitchFamily="18" charset="0"/>
                            </a:rPr>
                            <m:t>max</m:t>
                          </m:r>
                        </m:fName>
                        <m:e>
                          <m:d>
                            <m:dPr>
                              <m:ctrlPr>
                                <a:rPr lang="en-US" altLang="zh-CN" sz="2400" b="0" i="1" smtClean="0">
                                  <a:solidFill>
                                    <a:srgbClr val="404444"/>
                                  </a:solidFill>
                                  <a:effectLst/>
                                  <a:latin typeface="Cambria Math" panose="02040503050406030204" pitchFamily="18" charset="0"/>
                                </a:rPr>
                              </m:ctrlPr>
                            </m:dPr>
                            <m:e>
                              <m:r>
                                <a:rPr lang="en-US" altLang="zh-CN" sz="2400" b="1" i="1" smtClean="0">
                                  <a:solidFill>
                                    <a:srgbClr val="404444"/>
                                  </a:solidFill>
                                  <a:effectLst/>
                                  <a:latin typeface="Cambria Math" panose="02040503050406030204" pitchFamily="18" charset="0"/>
                                </a:rPr>
                                <m:t>𝟎</m:t>
                              </m:r>
                              <m:r>
                                <a:rPr lang="en-US" altLang="zh-CN" sz="2400" b="0" i="1" smtClean="0">
                                  <a:solidFill>
                                    <a:srgbClr val="404444"/>
                                  </a:solidFill>
                                  <a:effectLst/>
                                  <a:latin typeface="Cambria Math" panose="02040503050406030204" pitchFamily="18" charset="0"/>
                                </a:rPr>
                                <m:t>,</m:t>
                              </m:r>
                              <m:r>
                                <a:rPr lang="en-US" altLang="zh-CN" sz="2400" b="1" i="1" smtClean="0">
                                  <a:solidFill>
                                    <a:srgbClr val="404444"/>
                                  </a:solidFill>
                                  <a:effectLst/>
                                  <a:latin typeface="Cambria Math" panose="02040503050406030204" pitchFamily="18" charset="0"/>
                                </a:rPr>
                                <m:t>𝒙</m:t>
                              </m:r>
                              <m:sSub>
                                <m:sSubPr>
                                  <m:ctrlPr>
                                    <a:rPr lang="en-US" altLang="zh-CN" sz="2400" b="0" i="1" smtClean="0">
                                      <a:solidFill>
                                        <a:srgbClr val="404444"/>
                                      </a:solidFill>
                                      <a:effectLst/>
                                      <a:latin typeface="Cambria Math" panose="02040503050406030204" pitchFamily="18" charset="0"/>
                                    </a:rPr>
                                  </m:ctrlPr>
                                </m:sSubPr>
                                <m:e>
                                  <m:r>
                                    <a:rPr lang="en-US" altLang="zh-CN" sz="2400" b="1" i="1" smtClean="0">
                                      <a:solidFill>
                                        <a:srgbClr val="404444"/>
                                      </a:solidFill>
                                      <a:effectLst/>
                                      <a:latin typeface="Cambria Math" panose="02040503050406030204" pitchFamily="18" charset="0"/>
                                    </a:rPr>
                                    <m:t>𝑾</m:t>
                                  </m:r>
                                </m:e>
                                <m:sub>
                                  <m:r>
                                    <a:rPr lang="en-US" altLang="zh-CN" sz="2400" b="0" i="1" smtClean="0">
                                      <a:solidFill>
                                        <a:srgbClr val="404444"/>
                                      </a:solidFill>
                                      <a:effectLst/>
                                      <a:latin typeface="Cambria Math" panose="02040503050406030204" pitchFamily="18" charset="0"/>
                                    </a:rPr>
                                    <m:t>1</m:t>
                                  </m:r>
                                </m:sub>
                              </m:sSub>
                              <m:r>
                                <a:rPr lang="en-US" altLang="zh-CN" sz="2400" b="0" i="1" smtClean="0">
                                  <a:solidFill>
                                    <a:srgbClr val="404444"/>
                                  </a:solidFill>
                                  <a:effectLst/>
                                  <a:latin typeface="Cambria Math" panose="02040503050406030204" pitchFamily="18" charset="0"/>
                                </a:rPr>
                                <m:t>+</m:t>
                              </m:r>
                              <m:sSub>
                                <m:sSubPr>
                                  <m:ctrlPr>
                                    <a:rPr lang="en-US" altLang="zh-CN" sz="2400" b="0" i="1" smtClean="0">
                                      <a:solidFill>
                                        <a:srgbClr val="404444"/>
                                      </a:solidFill>
                                      <a:effectLst/>
                                      <a:latin typeface="Cambria Math" panose="02040503050406030204" pitchFamily="18" charset="0"/>
                                    </a:rPr>
                                  </m:ctrlPr>
                                </m:sSubPr>
                                <m:e>
                                  <m:r>
                                    <a:rPr lang="en-US" altLang="zh-CN" sz="2400" b="1" i="1" smtClean="0">
                                      <a:solidFill>
                                        <a:srgbClr val="404444"/>
                                      </a:solidFill>
                                      <a:effectLst/>
                                      <a:latin typeface="Cambria Math" panose="02040503050406030204" pitchFamily="18" charset="0"/>
                                    </a:rPr>
                                    <m:t>𝒃</m:t>
                                  </m:r>
                                </m:e>
                                <m:sub>
                                  <m:r>
                                    <a:rPr lang="en-US" altLang="zh-CN" sz="2400" b="0" i="1" smtClean="0">
                                      <a:solidFill>
                                        <a:srgbClr val="404444"/>
                                      </a:solidFill>
                                      <a:effectLst/>
                                      <a:latin typeface="Cambria Math" panose="02040503050406030204" pitchFamily="18" charset="0"/>
                                    </a:rPr>
                                    <m:t>1</m:t>
                                  </m:r>
                                </m:sub>
                              </m:sSub>
                            </m:e>
                          </m:d>
                          <m:sSub>
                            <m:sSubPr>
                              <m:ctrlPr>
                                <a:rPr lang="en-US" altLang="zh-CN" sz="2400" b="0" i="1" smtClean="0">
                                  <a:solidFill>
                                    <a:srgbClr val="404444"/>
                                  </a:solidFill>
                                  <a:effectLst/>
                                  <a:latin typeface="Cambria Math" panose="02040503050406030204" pitchFamily="18" charset="0"/>
                                </a:rPr>
                              </m:ctrlPr>
                            </m:sSubPr>
                            <m:e>
                              <m:r>
                                <a:rPr lang="en-US" altLang="zh-CN" sz="2400" b="1" i="1" smtClean="0">
                                  <a:solidFill>
                                    <a:srgbClr val="404444"/>
                                  </a:solidFill>
                                  <a:effectLst/>
                                  <a:latin typeface="Cambria Math" panose="02040503050406030204" pitchFamily="18" charset="0"/>
                                </a:rPr>
                                <m:t>𝑾</m:t>
                              </m:r>
                            </m:e>
                            <m:sub>
                              <m:r>
                                <a:rPr lang="en-US" altLang="zh-CN" sz="2400" b="0" i="1" smtClean="0">
                                  <a:solidFill>
                                    <a:srgbClr val="404444"/>
                                  </a:solidFill>
                                  <a:effectLst/>
                                  <a:latin typeface="Cambria Math" panose="02040503050406030204" pitchFamily="18" charset="0"/>
                                </a:rPr>
                                <m:t>2</m:t>
                              </m:r>
                            </m:sub>
                          </m:sSub>
                          <m:r>
                            <a:rPr lang="en-US" altLang="zh-CN" sz="2400" b="0" i="1" smtClean="0">
                              <a:solidFill>
                                <a:srgbClr val="404444"/>
                              </a:solidFill>
                              <a:effectLst/>
                              <a:latin typeface="Cambria Math" panose="02040503050406030204" pitchFamily="18" charset="0"/>
                            </a:rPr>
                            <m:t>+</m:t>
                          </m:r>
                          <m:sSub>
                            <m:sSubPr>
                              <m:ctrlPr>
                                <a:rPr lang="en-US" altLang="zh-CN" sz="2400" b="0" i="1" smtClean="0">
                                  <a:solidFill>
                                    <a:srgbClr val="404444"/>
                                  </a:solidFill>
                                  <a:effectLst/>
                                  <a:latin typeface="Cambria Math" panose="02040503050406030204" pitchFamily="18" charset="0"/>
                                </a:rPr>
                              </m:ctrlPr>
                            </m:sSubPr>
                            <m:e>
                              <m:r>
                                <a:rPr lang="en-US" altLang="zh-CN" sz="2400" b="1" i="1" smtClean="0">
                                  <a:solidFill>
                                    <a:srgbClr val="404444"/>
                                  </a:solidFill>
                                  <a:effectLst/>
                                  <a:latin typeface="Cambria Math" panose="02040503050406030204" pitchFamily="18" charset="0"/>
                                </a:rPr>
                                <m:t>𝒃</m:t>
                              </m:r>
                            </m:e>
                            <m:sub>
                              <m:r>
                                <a:rPr lang="en-US" altLang="zh-CN" sz="2400" b="0" i="1" smtClean="0">
                                  <a:solidFill>
                                    <a:srgbClr val="404444"/>
                                  </a:solidFill>
                                  <a:effectLst/>
                                  <a:latin typeface="Cambria Math" panose="02040503050406030204" pitchFamily="18" charset="0"/>
                                </a:rPr>
                                <m:t>2</m:t>
                              </m:r>
                            </m:sub>
                          </m:sSub>
                        </m:e>
                      </m:func>
                    </m:oMath>
                  </m:oMathPara>
                </a14:m>
                <a:endParaRPr lang="en-CN" sz="2400" dirty="0"/>
              </a:p>
            </p:txBody>
          </p:sp>
        </mc:Choice>
        <mc:Fallback xmlns="">
          <p:sp>
            <p:nvSpPr>
              <p:cNvPr id="3" name="Content Placeholder 2">
                <a:extLst>
                  <a:ext uri="{FF2B5EF4-FFF2-40B4-BE49-F238E27FC236}">
                    <a16:creationId xmlns:a16="http://schemas.microsoft.com/office/drawing/2014/main" id="{C032C579-6EAC-2F4A-A5D7-AE2C41BBB131}"/>
                  </a:ext>
                </a:extLst>
              </p:cNvPr>
              <p:cNvSpPr>
                <a:spLocks noGrp="1" noRot="1" noChangeAspect="1" noMove="1" noResize="1" noEditPoints="1" noAdjustHandles="1" noChangeArrowheads="1" noChangeShapeType="1" noTextEdit="1"/>
              </p:cNvSpPr>
              <p:nvPr>
                <p:ph idx="1"/>
              </p:nvPr>
            </p:nvSpPr>
            <p:spPr>
              <a:xfrm>
                <a:off x="524257" y="1957477"/>
                <a:ext cx="6071616" cy="3650843"/>
              </a:xfrm>
              <a:blipFill>
                <a:blip r:embed="rId2"/>
                <a:stretch>
                  <a:fillRect l="-1461" t="-1389" r="-250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05D5DA0-35F5-3F45-9BA7-DA6281C821DB}"/>
              </a:ext>
            </a:extLst>
          </p:cNvPr>
          <p:cNvSpPr>
            <a:spLocks noGrp="1"/>
          </p:cNvSpPr>
          <p:nvPr>
            <p:ph type="sldNum" sz="quarter" idx="12"/>
          </p:nvPr>
        </p:nvSpPr>
        <p:spPr/>
        <p:txBody>
          <a:bodyPr/>
          <a:lstStyle/>
          <a:p>
            <a:fld id="{DC8BB421-126E-41CB-B73A-69D52E98CAE3}" type="slidenum">
              <a:rPr lang="zh-CN" altLang="en-US" smtClean="0"/>
              <a:t>104</a:t>
            </a:fld>
            <a:endParaRPr lang="zh-CN" altLang="en-US" dirty="0"/>
          </a:p>
        </p:txBody>
      </p:sp>
      <p:pic>
        <p:nvPicPr>
          <p:cNvPr id="6" name="Picture 5">
            <a:extLst>
              <a:ext uri="{FF2B5EF4-FFF2-40B4-BE49-F238E27FC236}">
                <a16:creationId xmlns:a16="http://schemas.microsoft.com/office/drawing/2014/main" id="{D7CE25D4-E09D-D744-BE83-374FADFD9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616" y="2652346"/>
            <a:ext cx="5050536" cy="2646855"/>
          </a:xfrm>
          <a:prstGeom prst="rect">
            <a:avLst/>
          </a:prstGeom>
        </p:spPr>
      </p:pic>
    </p:spTree>
    <p:extLst>
      <p:ext uri="{BB962C8B-B14F-4D97-AF65-F5344CB8AC3E}">
        <p14:creationId xmlns:p14="http://schemas.microsoft.com/office/powerpoint/2010/main" val="1244749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105</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Linear</a:t>
            </a:r>
            <a:endParaRPr lang="en-CN" sz="1200" b="1" dirty="0">
              <a:solidFill>
                <a:srgbClr val="FF0000"/>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solidFill>
                      <a:srgbClr val="FF0000"/>
                    </a:solidFill>
                  </a:rPr>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42278393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106</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Softmax</a:t>
            </a:r>
            <a:endParaRPr lang="en-CN" sz="1200" b="1" dirty="0">
              <a:solidFill>
                <a:srgbClr val="FF0000"/>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solidFill>
                      <a:srgbClr val="FF0000"/>
                    </a:solidFill>
                  </a:rPr>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3821015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107</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𝑁</m:t>
                      </m:r>
                      <m:r>
                        <a:rPr lang="en-US" altLang="zh-CN" b="0" i="1" smtClean="0">
                          <a:solidFill>
                            <a:srgbClr val="FF0000"/>
                          </a:solidFill>
                          <a:latin typeface="Cambria Math" panose="02040503050406030204" pitchFamily="18" charset="0"/>
                        </a:rPr>
                        <m:t>×</m:t>
                      </m:r>
                    </m:oMath>
                  </m:oMathPara>
                </a14:m>
                <a:endParaRPr lang="en-CN" dirty="0">
                  <a:solidFill>
                    <a:srgbClr val="FF0000"/>
                  </a:solidFill>
                </a:endParaRPr>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𝑁</m:t>
                      </m:r>
                      <m:r>
                        <a:rPr lang="en-US" altLang="zh-CN" b="0" i="1" smtClean="0">
                          <a:solidFill>
                            <a:srgbClr val="FF0000"/>
                          </a:solidFill>
                          <a:latin typeface="Cambria Math" panose="02040503050406030204" pitchFamily="18" charset="0"/>
                        </a:rPr>
                        <m:t>×</m:t>
                      </m:r>
                    </m:oMath>
                  </m:oMathPara>
                </a14:m>
                <a:endParaRPr lang="en-CN" dirty="0">
                  <a:solidFill>
                    <a:srgbClr val="FF0000"/>
                  </a:solidFill>
                </a:endParaRPr>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solidFill>
                      <a:srgbClr val="FF0000"/>
                    </a:solidFill>
                  </a:rPr>
                  <a:t> </a:t>
                </a:r>
                <a14:m>
                  <m:oMath xmlns:m="http://schemas.openxmlformats.org/officeDocument/2006/math">
                    <m:r>
                      <a:rPr lang="en-US" altLang="zh-CN" b="1" i="1" dirty="0" smtClean="0">
                        <a:solidFill>
                          <a:srgbClr val="FF0000"/>
                        </a:solidFill>
                        <a:latin typeface="Cambria Math" panose="02040503050406030204" pitchFamily="18" charset="0"/>
                      </a:rPr>
                      <m:t>𝑵</m:t>
                    </m:r>
                  </m:oMath>
                </a14:m>
                <a:endParaRPr lang="en-US" altLang="zh-CN" dirty="0">
                  <a:solidFill>
                    <a:srgbClr val="FF0000"/>
                  </a:solidFill>
                </a:endParaRPr>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39091701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108</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𝑁</m:t>
                      </m:r>
                      <m:r>
                        <a:rPr lang="en-US" altLang="zh-CN" b="0" i="1" smtClean="0">
                          <a:solidFill>
                            <a:srgbClr val="FF0000"/>
                          </a:solidFill>
                          <a:latin typeface="Cambria Math" panose="02040503050406030204" pitchFamily="18" charset="0"/>
                        </a:rPr>
                        <m:t>×</m:t>
                      </m:r>
                    </m:oMath>
                  </m:oMathPara>
                </a14:m>
                <a:endParaRPr lang="en-CN" dirty="0">
                  <a:solidFill>
                    <a:srgbClr val="FF0000"/>
                  </a:solidFill>
                </a:endParaRPr>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𝑁</m:t>
                      </m:r>
                      <m:r>
                        <a:rPr lang="en-US" altLang="zh-CN" b="0" i="1" smtClean="0">
                          <a:solidFill>
                            <a:srgbClr val="FF0000"/>
                          </a:solidFill>
                          <a:latin typeface="Cambria Math" panose="02040503050406030204" pitchFamily="18" charset="0"/>
                        </a:rPr>
                        <m:t>×</m:t>
                      </m:r>
                    </m:oMath>
                  </m:oMathPara>
                </a14:m>
                <a:endParaRPr lang="en-CN" dirty="0">
                  <a:solidFill>
                    <a:srgbClr val="FF0000"/>
                  </a:solidFill>
                </a:endParaRPr>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086E33A3-DB9E-784A-833C-6382B54B81CF}"/>
              </a:ext>
            </a:extLst>
          </p:cNvPr>
          <p:cNvSpPr/>
          <p:nvPr/>
        </p:nvSpPr>
        <p:spPr>
          <a:xfrm>
            <a:off x="9607247" y="5924734"/>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sp>
        <p:nvSpPr>
          <p:cNvPr id="63" name="Or 62">
            <a:extLst>
              <a:ext uri="{FF2B5EF4-FFF2-40B4-BE49-F238E27FC236}">
                <a16:creationId xmlns:a16="http://schemas.microsoft.com/office/drawing/2014/main" id="{DA4E3D2B-6492-E84E-BE5F-C7C1C79C515A}"/>
              </a:ext>
            </a:extLst>
          </p:cNvPr>
          <p:cNvSpPr/>
          <p:nvPr/>
        </p:nvSpPr>
        <p:spPr>
          <a:xfrm>
            <a:off x="10136863" y="550384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64" name="Straight Arrow Connector 63">
            <a:extLst>
              <a:ext uri="{FF2B5EF4-FFF2-40B4-BE49-F238E27FC236}">
                <a16:creationId xmlns:a16="http://schemas.microsoft.com/office/drawing/2014/main" id="{99EC480E-7B87-1248-933A-9A925B82DED0}"/>
              </a:ext>
            </a:extLst>
          </p:cNvPr>
          <p:cNvCxnSpPr>
            <a:cxnSpLocks/>
            <a:stCxn id="62" idx="0"/>
            <a:endCxn id="63" idx="4"/>
          </p:cNvCxnSpPr>
          <p:nvPr/>
        </p:nvCxnSpPr>
        <p:spPr>
          <a:xfrm flipV="1">
            <a:off x="10261699" y="5752980"/>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C4A8EB3-AD8D-F040-A55C-8E6320CB0F55}"/>
              </a:ext>
            </a:extLst>
          </p:cNvPr>
          <p:cNvCxnSpPr>
            <a:cxnSpLocks/>
            <a:stCxn id="63" idx="6"/>
            <a:endCxn id="70" idx="2"/>
          </p:cNvCxnSpPr>
          <p:nvPr/>
        </p:nvCxnSpPr>
        <p:spPr>
          <a:xfrm>
            <a:off x="10386826" y="5628411"/>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0309E4F-240B-B748-A90D-A5BF3B9E18C3}"/>
              </a:ext>
            </a:extLst>
          </p:cNvPr>
          <p:cNvSpPr txBox="1"/>
          <p:nvPr/>
        </p:nvSpPr>
        <p:spPr>
          <a:xfrm>
            <a:off x="9324421" y="6482250"/>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68" name="Straight Arrow Connector 67">
            <a:extLst>
              <a:ext uri="{FF2B5EF4-FFF2-40B4-BE49-F238E27FC236}">
                <a16:creationId xmlns:a16="http://schemas.microsoft.com/office/drawing/2014/main" id="{615932B1-C7F3-BE44-837F-B7ABEF48B880}"/>
              </a:ext>
            </a:extLst>
          </p:cNvPr>
          <p:cNvCxnSpPr>
            <a:cxnSpLocks/>
            <a:stCxn id="67" idx="0"/>
            <a:endCxn id="62" idx="2"/>
          </p:cNvCxnSpPr>
          <p:nvPr/>
        </p:nvCxnSpPr>
        <p:spPr>
          <a:xfrm flipV="1">
            <a:off x="10261697" y="6326376"/>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AD56133-2506-1347-9E77-D0002CC2D2F3}"/>
              </a:ext>
            </a:extLst>
          </p:cNvPr>
          <p:cNvSpPr/>
          <p:nvPr/>
        </p:nvSpPr>
        <p:spPr>
          <a:xfrm>
            <a:off x="10797007" y="5428147"/>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1" name="Arc 70">
            <a:extLst>
              <a:ext uri="{FF2B5EF4-FFF2-40B4-BE49-F238E27FC236}">
                <a16:creationId xmlns:a16="http://schemas.microsoft.com/office/drawing/2014/main" id="{C0F2C1AD-2A11-A949-9D15-E1D0E8747A5B}"/>
              </a:ext>
            </a:extLst>
          </p:cNvPr>
          <p:cNvSpPr/>
          <p:nvPr/>
        </p:nvSpPr>
        <p:spPr>
          <a:xfrm rot="5400000">
            <a:off x="10752459" y="5552920"/>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73" name="Arc 72">
            <a:extLst>
              <a:ext uri="{FF2B5EF4-FFF2-40B4-BE49-F238E27FC236}">
                <a16:creationId xmlns:a16="http://schemas.microsoft.com/office/drawing/2014/main" id="{6EE4C19E-11BE-634B-B4EE-08A00FCEF8F3}"/>
              </a:ext>
            </a:extLst>
          </p:cNvPr>
          <p:cNvSpPr/>
          <p:nvPr/>
        </p:nvSpPr>
        <p:spPr>
          <a:xfrm rot="16200000">
            <a:off x="10980899" y="5506956"/>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74" name="Rounded Rectangle 73">
            <a:extLst>
              <a:ext uri="{FF2B5EF4-FFF2-40B4-BE49-F238E27FC236}">
                <a16:creationId xmlns:a16="http://schemas.microsoft.com/office/drawing/2014/main" id="{26ECACA9-C708-C841-9137-8734BD05071D}"/>
              </a:ext>
            </a:extLst>
          </p:cNvPr>
          <p:cNvSpPr/>
          <p:nvPr/>
        </p:nvSpPr>
        <p:spPr>
          <a:xfrm>
            <a:off x="6993145" y="5955533"/>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sp>
        <p:nvSpPr>
          <p:cNvPr id="75" name="Or 74">
            <a:extLst>
              <a:ext uri="{FF2B5EF4-FFF2-40B4-BE49-F238E27FC236}">
                <a16:creationId xmlns:a16="http://schemas.microsoft.com/office/drawing/2014/main" id="{E18CEC1E-142E-4A45-8151-282A1DE2CAFC}"/>
              </a:ext>
            </a:extLst>
          </p:cNvPr>
          <p:cNvSpPr/>
          <p:nvPr/>
        </p:nvSpPr>
        <p:spPr>
          <a:xfrm>
            <a:off x="7523421" y="5512228"/>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76" name="Straight Arrow Connector 75">
            <a:extLst>
              <a:ext uri="{FF2B5EF4-FFF2-40B4-BE49-F238E27FC236}">
                <a16:creationId xmlns:a16="http://schemas.microsoft.com/office/drawing/2014/main" id="{F892188B-1C04-E243-8D83-5D167A2D0BAF}"/>
              </a:ext>
            </a:extLst>
          </p:cNvPr>
          <p:cNvCxnSpPr>
            <a:cxnSpLocks/>
            <a:stCxn id="74" idx="0"/>
            <a:endCxn id="75" idx="4"/>
          </p:cNvCxnSpPr>
          <p:nvPr/>
        </p:nvCxnSpPr>
        <p:spPr>
          <a:xfrm flipV="1">
            <a:off x="7647597" y="5761367"/>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9077675-9DEC-AE4F-B842-DEE62F96BEAA}"/>
              </a:ext>
            </a:extLst>
          </p:cNvPr>
          <p:cNvCxnSpPr>
            <a:cxnSpLocks/>
            <a:stCxn id="75" idx="2"/>
            <a:endCxn id="84" idx="0"/>
          </p:cNvCxnSpPr>
          <p:nvPr/>
        </p:nvCxnSpPr>
        <p:spPr>
          <a:xfrm flipH="1" flipV="1">
            <a:off x="7213672" y="5633291"/>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DB80A75-3769-1449-9992-2BA14BCC63CA}"/>
              </a:ext>
            </a:extLst>
          </p:cNvPr>
          <p:cNvSpPr txBox="1"/>
          <p:nvPr/>
        </p:nvSpPr>
        <p:spPr>
          <a:xfrm>
            <a:off x="7304847" y="6524457"/>
            <a:ext cx="688715" cy="307777"/>
          </a:xfrm>
          <a:prstGeom prst="rect">
            <a:avLst/>
          </a:prstGeom>
          <a:noFill/>
        </p:spPr>
        <p:txBody>
          <a:bodyPr wrap="none" rtlCol="0">
            <a:spAutoFit/>
          </a:bodyPr>
          <a:lstStyle/>
          <a:p>
            <a:r>
              <a:rPr lang="en-US" altLang="zh-CN" sz="1400" dirty="0"/>
              <a:t>Inputs</a:t>
            </a:r>
            <a:endParaRPr lang="en-CN" sz="1400" dirty="0"/>
          </a:p>
        </p:txBody>
      </p:sp>
      <p:cxnSp>
        <p:nvCxnSpPr>
          <p:cNvPr id="80" name="Straight Arrow Connector 79">
            <a:extLst>
              <a:ext uri="{FF2B5EF4-FFF2-40B4-BE49-F238E27FC236}">
                <a16:creationId xmlns:a16="http://schemas.microsoft.com/office/drawing/2014/main" id="{C4A00AD1-354B-7140-ADDC-3767CE6FEC0C}"/>
              </a:ext>
            </a:extLst>
          </p:cNvPr>
          <p:cNvCxnSpPr>
            <a:cxnSpLocks/>
            <a:stCxn id="79" idx="0"/>
            <a:endCxn id="74" idx="2"/>
          </p:cNvCxnSpPr>
          <p:nvPr/>
        </p:nvCxnSpPr>
        <p:spPr>
          <a:xfrm flipH="1" flipV="1">
            <a:off x="7647597" y="6357175"/>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BB137224-4AAC-6B4A-B2B2-0F7903E05F33}"/>
              </a:ext>
            </a:extLst>
          </p:cNvPr>
          <p:cNvSpPr/>
          <p:nvPr/>
        </p:nvSpPr>
        <p:spPr>
          <a:xfrm>
            <a:off x="6816156" y="542277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3" name="Arc 82">
            <a:extLst>
              <a:ext uri="{FF2B5EF4-FFF2-40B4-BE49-F238E27FC236}">
                <a16:creationId xmlns:a16="http://schemas.microsoft.com/office/drawing/2014/main" id="{52AC942F-D110-B741-B65A-94B812E00730}"/>
              </a:ext>
            </a:extLst>
          </p:cNvPr>
          <p:cNvSpPr/>
          <p:nvPr/>
        </p:nvSpPr>
        <p:spPr>
          <a:xfrm rot="5400000">
            <a:off x="6771608" y="554754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84" name="Arc 83">
            <a:extLst>
              <a:ext uri="{FF2B5EF4-FFF2-40B4-BE49-F238E27FC236}">
                <a16:creationId xmlns:a16="http://schemas.microsoft.com/office/drawing/2014/main" id="{91397E6C-46BE-AA46-A759-54A983148802}"/>
              </a:ext>
            </a:extLst>
          </p:cNvPr>
          <p:cNvSpPr/>
          <p:nvPr/>
        </p:nvSpPr>
        <p:spPr>
          <a:xfrm rot="16200000">
            <a:off x="7000048" y="550157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86" name="Rounded Rectangle 85">
            <a:extLst>
              <a:ext uri="{FF2B5EF4-FFF2-40B4-BE49-F238E27FC236}">
                <a16:creationId xmlns:a16="http://schemas.microsoft.com/office/drawing/2014/main" id="{0CDA6587-72C9-CA45-8F96-DE28DA35B38D}"/>
              </a:ext>
            </a:extLst>
          </p:cNvPr>
          <p:cNvSpPr/>
          <p:nvPr/>
        </p:nvSpPr>
        <p:spPr>
          <a:xfrm>
            <a:off x="9385474" y="5026505"/>
            <a:ext cx="1754385" cy="308802"/>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87" name="Rounded Rectangle 86">
            <a:extLst>
              <a:ext uri="{FF2B5EF4-FFF2-40B4-BE49-F238E27FC236}">
                <a16:creationId xmlns:a16="http://schemas.microsoft.com/office/drawing/2014/main" id="{4BB2FA3B-B45B-364B-8FCD-224894696A42}"/>
              </a:ext>
            </a:extLst>
          </p:cNvPr>
          <p:cNvSpPr/>
          <p:nvPr/>
        </p:nvSpPr>
        <p:spPr>
          <a:xfrm>
            <a:off x="6743507" y="5021128"/>
            <a:ext cx="1815578" cy="318330"/>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89" name="Straight Arrow Connector 88">
            <a:extLst>
              <a:ext uri="{FF2B5EF4-FFF2-40B4-BE49-F238E27FC236}">
                <a16:creationId xmlns:a16="http://schemas.microsoft.com/office/drawing/2014/main" id="{5B7D0298-B2F0-4B46-9E24-991179E4CCDB}"/>
              </a:ext>
            </a:extLst>
          </p:cNvPr>
          <p:cNvCxnSpPr>
            <a:cxnSpLocks/>
            <a:stCxn id="75" idx="0"/>
            <a:endCxn id="87" idx="2"/>
          </p:cNvCxnSpPr>
          <p:nvPr/>
        </p:nvCxnSpPr>
        <p:spPr>
          <a:xfrm flipV="1">
            <a:off x="7648403" y="5339458"/>
            <a:ext cx="2893" cy="17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6CB731E-41F1-E84E-8CB1-52A2221ED00F}"/>
              </a:ext>
            </a:extLst>
          </p:cNvPr>
          <p:cNvCxnSpPr>
            <a:cxnSpLocks/>
            <a:stCxn id="63" idx="0"/>
            <a:endCxn id="86" idx="2"/>
          </p:cNvCxnSpPr>
          <p:nvPr/>
        </p:nvCxnSpPr>
        <p:spPr>
          <a:xfrm flipV="1">
            <a:off x="10261845" y="5335307"/>
            <a:ext cx="822" cy="168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A41A847-9CFC-C74F-A6E5-508CE6E8A803}"/>
              </a:ext>
            </a:extLst>
          </p:cNvPr>
          <p:cNvCxnSpPr>
            <a:cxnSpLocks/>
            <a:stCxn id="125" idx="3"/>
            <a:endCxn id="86" idx="1"/>
          </p:cNvCxnSpPr>
          <p:nvPr/>
        </p:nvCxnSpPr>
        <p:spPr>
          <a:xfrm>
            <a:off x="8526336" y="2761222"/>
            <a:ext cx="859138" cy="24196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ounded Rectangle 100">
            <a:extLst>
              <a:ext uri="{FF2B5EF4-FFF2-40B4-BE49-F238E27FC236}">
                <a16:creationId xmlns:a16="http://schemas.microsoft.com/office/drawing/2014/main" id="{C16FF0CE-0D45-0B43-B2C5-800F33CD87F9}"/>
              </a:ext>
            </a:extLst>
          </p:cNvPr>
          <p:cNvSpPr/>
          <p:nvPr/>
        </p:nvSpPr>
        <p:spPr>
          <a:xfrm>
            <a:off x="9367965" y="4542914"/>
            <a:ext cx="1754385" cy="308802"/>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02" name="Rounded Rectangle 101">
            <a:extLst>
              <a:ext uri="{FF2B5EF4-FFF2-40B4-BE49-F238E27FC236}">
                <a16:creationId xmlns:a16="http://schemas.microsoft.com/office/drawing/2014/main" id="{8FAFC9C1-F0E0-E24B-A357-7E7CC4465D48}"/>
              </a:ext>
            </a:extLst>
          </p:cNvPr>
          <p:cNvSpPr/>
          <p:nvPr/>
        </p:nvSpPr>
        <p:spPr>
          <a:xfrm>
            <a:off x="6725998" y="4537537"/>
            <a:ext cx="1815578" cy="318330"/>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103" name="Straight Arrow Connector 102">
            <a:extLst>
              <a:ext uri="{FF2B5EF4-FFF2-40B4-BE49-F238E27FC236}">
                <a16:creationId xmlns:a16="http://schemas.microsoft.com/office/drawing/2014/main" id="{9E370CE2-A93F-064F-B72F-0B083D127383}"/>
              </a:ext>
            </a:extLst>
          </p:cNvPr>
          <p:cNvCxnSpPr>
            <a:cxnSpLocks/>
            <a:endCxn id="102" idx="2"/>
          </p:cNvCxnSpPr>
          <p:nvPr/>
        </p:nvCxnSpPr>
        <p:spPr>
          <a:xfrm flipV="1">
            <a:off x="7630894" y="4855867"/>
            <a:ext cx="2893" cy="17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4F341BF-36B3-8041-AC81-D024BDF284AE}"/>
              </a:ext>
            </a:extLst>
          </p:cNvPr>
          <p:cNvCxnSpPr>
            <a:cxnSpLocks/>
            <a:stCxn id="125" idx="3"/>
            <a:endCxn id="101" idx="1"/>
          </p:cNvCxnSpPr>
          <p:nvPr/>
        </p:nvCxnSpPr>
        <p:spPr>
          <a:xfrm>
            <a:off x="8526336" y="2761222"/>
            <a:ext cx="841629" cy="19360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A940C7B-C4E1-5140-A08A-62F32D173F1C}"/>
              </a:ext>
            </a:extLst>
          </p:cNvPr>
          <p:cNvCxnSpPr>
            <a:cxnSpLocks/>
          </p:cNvCxnSpPr>
          <p:nvPr/>
        </p:nvCxnSpPr>
        <p:spPr>
          <a:xfrm flipV="1">
            <a:off x="10259940" y="4853342"/>
            <a:ext cx="822" cy="168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06">
            <a:extLst>
              <a:ext uri="{FF2B5EF4-FFF2-40B4-BE49-F238E27FC236}">
                <a16:creationId xmlns:a16="http://schemas.microsoft.com/office/drawing/2014/main" id="{86A08E9B-CF45-894E-90ED-9EA8B4123E40}"/>
              </a:ext>
            </a:extLst>
          </p:cNvPr>
          <p:cNvSpPr/>
          <p:nvPr/>
        </p:nvSpPr>
        <p:spPr>
          <a:xfrm>
            <a:off x="9389284" y="4058765"/>
            <a:ext cx="1754385" cy="308802"/>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09" name="Rounded Rectangle 108">
            <a:extLst>
              <a:ext uri="{FF2B5EF4-FFF2-40B4-BE49-F238E27FC236}">
                <a16:creationId xmlns:a16="http://schemas.microsoft.com/office/drawing/2014/main" id="{573D0D84-E62E-8A44-88C8-1238BD07F5CF}"/>
              </a:ext>
            </a:extLst>
          </p:cNvPr>
          <p:cNvSpPr/>
          <p:nvPr/>
        </p:nvSpPr>
        <p:spPr>
          <a:xfrm>
            <a:off x="6747317" y="4053388"/>
            <a:ext cx="1815578" cy="318330"/>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110" name="Straight Arrow Connector 109">
            <a:extLst>
              <a:ext uri="{FF2B5EF4-FFF2-40B4-BE49-F238E27FC236}">
                <a16:creationId xmlns:a16="http://schemas.microsoft.com/office/drawing/2014/main" id="{8770EA27-41FA-C14F-9EDC-E99407300958}"/>
              </a:ext>
            </a:extLst>
          </p:cNvPr>
          <p:cNvCxnSpPr>
            <a:cxnSpLocks/>
            <a:endCxn id="109" idx="2"/>
          </p:cNvCxnSpPr>
          <p:nvPr/>
        </p:nvCxnSpPr>
        <p:spPr>
          <a:xfrm flipV="1">
            <a:off x="7652213" y="4371718"/>
            <a:ext cx="2893" cy="17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23BD844-6A4D-4747-AD51-09AA81DF94D5}"/>
              </a:ext>
            </a:extLst>
          </p:cNvPr>
          <p:cNvCxnSpPr>
            <a:cxnSpLocks/>
            <a:endCxn id="107" idx="2"/>
          </p:cNvCxnSpPr>
          <p:nvPr/>
        </p:nvCxnSpPr>
        <p:spPr>
          <a:xfrm flipV="1">
            <a:off x="10265655" y="4367567"/>
            <a:ext cx="822" cy="168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3C2A9F8-A6A9-0F44-8F46-B0F2D4022CA4}"/>
              </a:ext>
            </a:extLst>
          </p:cNvPr>
          <p:cNvCxnSpPr>
            <a:cxnSpLocks/>
            <a:stCxn id="125" idx="3"/>
            <a:endCxn id="107" idx="1"/>
          </p:cNvCxnSpPr>
          <p:nvPr/>
        </p:nvCxnSpPr>
        <p:spPr>
          <a:xfrm>
            <a:off x="8526336" y="2761222"/>
            <a:ext cx="862948" cy="1451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40EB323C-2B31-E64E-92CE-2A3215A144EF}"/>
              </a:ext>
            </a:extLst>
          </p:cNvPr>
          <p:cNvSpPr/>
          <p:nvPr/>
        </p:nvSpPr>
        <p:spPr>
          <a:xfrm>
            <a:off x="9371775" y="3575174"/>
            <a:ext cx="1754385" cy="308802"/>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15" name="Rounded Rectangle 114">
            <a:extLst>
              <a:ext uri="{FF2B5EF4-FFF2-40B4-BE49-F238E27FC236}">
                <a16:creationId xmlns:a16="http://schemas.microsoft.com/office/drawing/2014/main" id="{87646D50-BDF3-924C-B0D8-FA1E915C30B6}"/>
              </a:ext>
            </a:extLst>
          </p:cNvPr>
          <p:cNvSpPr/>
          <p:nvPr/>
        </p:nvSpPr>
        <p:spPr>
          <a:xfrm>
            <a:off x="6729808" y="3569797"/>
            <a:ext cx="1815578" cy="318330"/>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116" name="Straight Arrow Connector 115">
            <a:extLst>
              <a:ext uri="{FF2B5EF4-FFF2-40B4-BE49-F238E27FC236}">
                <a16:creationId xmlns:a16="http://schemas.microsoft.com/office/drawing/2014/main" id="{79F3A132-4BC3-B14E-9F95-167951C0E7B7}"/>
              </a:ext>
            </a:extLst>
          </p:cNvPr>
          <p:cNvCxnSpPr>
            <a:cxnSpLocks/>
            <a:endCxn id="115" idx="2"/>
          </p:cNvCxnSpPr>
          <p:nvPr/>
        </p:nvCxnSpPr>
        <p:spPr>
          <a:xfrm flipV="1">
            <a:off x="7634704" y="3888127"/>
            <a:ext cx="2893" cy="17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8FE12DB-0C67-8E40-A744-52CABB591667}"/>
              </a:ext>
            </a:extLst>
          </p:cNvPr>
          <p:cNvCxnSpPr>
            <a:cxnSpLocks/>
            <a:stCxn id="125" idx="3"/>
            <a:endCxn id="114" idx="1"/>
          </p:cNvCxnSpPr>
          <p:nvPr/>
        </p:nvCxnSpPr>
        <p:spPr>
          <a:xfrm>
            <a:off x="8526336" y="2761222"/>
            <a:ext cx="845439" cy="9683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0F43BC6-2CCA-F045-9390-2FEA2BDDCB9F}"/>
              </a:ext>
            </a:extLst>
          </p:cNvPr>
          <p:cNvCxnSpPr>
            <a:cxnSpLocks/>
          </p:cNvCxnSpPr>
          <p:nvPr/>
        </p:nvCxnSpPr>
        <p:spPr>
          <a:xfrm flipV="1">
            <a:off x="10263750" y="3885602"/>
            <a:ext cx="822" cy="168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a:extLst>
              <a:ext uri="{FF2B5EF4-FFF2-40B4-BE49-F238E27FC236}">
                <a16:creationId xmlns:a16="http://schemas.microsoft.com/office/drawing/2014/main" id="{16BD8F68-958C-D549-A029-3059E0E959EE}"/>
              </a:ext>
            </a:extLst>
          </p:cNvPr>
          <p:cNvSpPr/>
          <p:nvPr/>
        </p:nvSpPr>
        <p:spPr>
          <a:xfrm>
            <a:off x="9370234" y="3091025"/>
            <a:ext cx="1754385" cy="308802"/>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20" name="Rounded Rectangle 119">
            <a:extLst>
              <a:ext uri="{FF2B5EF4-FFF2-40B4-BE49-F238E27FC236}">
                <a16:creationId xmlns:a16="http://schemas.microsoft.com/office/drawing/2014/main" id="{70E62CE6-1234-5A41-8889-6BE4C6CB90CC}"/>
              </a:ext>
            </a:extLst>
          </p:cNvPr>
          <p:cNvSpPr/>
          <p:nvPr/>
        </p:nvSpPr>
        <p:spPr>
          <a:xfrm>
            <a:off x="6728267" y="3085648"/>
            <a:ext cx="1815578" cy="318330"/>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121" name="Straight Arrow Connector 120">
            <a:extLst>
              <a:ext uri="{FF2B5EF4-FFF2-40B4-BE49-F238E27FC236}">
                <a16:creationId xmlns:a16="http://schemas.microsoft.com/office/drawing/2014/main" id="{6FA87E0B-5CF3-1045-8528-1177B73BC010}"/>
              </a:ext>
            </a:extLst>
          </p:cNvPr>
          <p:cNvCxnSpPr>
            <a:cxnSpLocks/>
            <a:endCxn id="120" idx="2"/>
          </p:cNvCxnSpPr>
          <p:nvPr/>
        </p:nvCxnSpPr>
        <p:spPr>
          <a:xfrm flipV="1">
            <a:off x="7633163" y="3403978"/>
            <a:ext cx="2893" cy="17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4998A02-DFD4-534E-BBED-AD29DF90BA28}"/>
              </a:ext>
            </a:extLst>
          </p:cNvPr>
          <p:cNvCxnSpPr>
            <a:cxnSpLocks/>
            <a:endCxn id="119" idx="2"/>
          </p:cNvCxnSpPr>
          <p:nvPr/>
        </p:nvCxnSpPr>
        <p:spPr>
          <a:xfrm flipV="1">
            <a:off x="10246605" y="3399827"/>
            <a:ext cx="822" cy="168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9EC9067F-1A55-224E-BAD4-DD891D378327}"/>
              </a:ext>
            </a:extLst>
          </p:cNvPr>
          <p:cNvCxnSpPr>
            <a:cxnSpLocks/>
            <a:stCxn id="125" idx="3"/>
            <a:endCxn id="119" idx="1"/>
          </p:cNvCxnSpPr>
          <p:nvPr/>
        </p:nvCxnSpPr>
        <p:spPr>
          <a:xfrm>
            <a:off x="8526336" y="2761222"/>
            <a:ext cx="843898" cy="484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a:extLst>
              <a:ext uri="{FF2B5EF4-FFF2-40B4-BE49-F238E27FC236}">
                <a16:creationId xmlns:a16="http://schemas.microsoft.com/office/drawing/2014/main" id="{F964FDF7-FC3E-2B4E-9D20-CCAF5316C0E7}"/>
              </a:ext>
            </a:extLst>
          </p:cNvPr>
          <p:cNvSpPr/>
          <p:nvPr/>
        </p:nvSpPr>
        <p:spPr>
          <a:xfrm>
            <a:off x="9352725" y="2607434"/>
            <a:ext cx="1754385" cy="308802"/>
          </a:xfrm>
          <a:prstGeom prst="roundRect">
            <a:avLst>
              <a:gd name="adj" fmla="val 4574"/>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25" name="Rounded Rectangle 124">
            <a:extLst>
              <a:ext uri="{FF2B5EF4-FFF2-40B4-BE49-F238E27FC236}">
                <a16:creationId xmlns:a16="http://schemas.microsoft.com/office/drawing/2014/main" id="{74920A43-D774-DA41-A759-A05A0788591E}"/>
              </a:ext>
            </a:extLst>
          </p:cNvPr>
          <p:cNvSpPr/>
          <p:nvPr/>
        </p:nvSpPr>
        <p:spPr>
          <a:xfrm>
            <a:off x="6710758" y="2602057"/>
            <a:ext cx="1815578" cy="318330"/>
          </a:xfrm>
          <a:prstGeom prst="roundRect">
            <a:avLst>
              <a:gd name="adj" fmla="val 4574"/>
            </a:avLst>
          </a:prstGeom>
          <a:solidFill>
            <a:srgbClr val="00B0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126" name="Straight Arrow Connector 125">
            <a:extLst>
              <a:ext uri="{FF2B5EF4-FFF2-40B4-BE49-F238E27FC236}">
                <a16:creationId xmlns:a16="http://schemas.microsoft.com/office/drawing/2014/main" id="{3D9F6EED-375D-3C4D-8B4B-8C14FA72A65D}"/>
              </a:ext>
            </a:extLst>
          </p:cNvPr>
          <p:cNvCxnSpPr>
            <a:cxnSpLocks/>
            <a:endCxn id="125" idx="2"/>
          </p:cNvCxnSpPr>
          <p:nvPr/>
        </p:nvCxnSpPr>
        <p:spPr>
          <a:xfrm flipV="1">
            <a:off x="7615654" y="2920387"/>
            <a:ext cx="2893" cy="172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C4FF08C-E1AD-764C-9B9B-AD552FA2DB7F}"/>
              </a:ext>
            </a:extLst>
          </p:cNvPr>
          <p:cNvCxnSpPr>
            <a:cxnSpLocks/>
            <a:stCxn id="125" idx="3"/>
            <a:endCxn id="124" idx="1"/>
          </p:cNvCxnSpPr>
          <p:nvPr/>
        </p:nvCxnSpPr>
        <p:spPr>
          <a:xfrm>
            <a:off x="8526336" y="2761222"/>
            <a:ext cx="826389" cy="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6C7C31B2-E800-2E46-B518-BA89EAB570FA}"/>
              </a:ext>
            </a:extLst>
          </p:cNvPr>
          <p:cNvCxnSpPr>
            <a:cxnSpLocks/>
          </p:cNvCxnSpPr>
          <p:nvPr/>
        </p:nvCxnSpPr>
        <p:spPr>
          <a:xfrm flipV="1">
            <a:off x="10244700" y="2917862"/>
            <a:ext cx="822" cy="1685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Rounded Rectangle 130">
            <a:extLst>
              <a:ext uri="{FF2B5EF4-FFF2-40B4-BE49-F238E27FC236}">
                <a16:creationId xmlns:a16="http://schemas.microsoft.com/office/drawing/2014/main" id="{0D548DEE-6072-F24A-86C6-196760C1CAF0}"/>
              </a:ext>
            </a:extLst>
          </p:cNvPr>
          <p:cNvSpPr/>
          <p:nvPr/>
        </p:nvSpPr>
        <p:spPr>
          <a:xfrm>
            <a:off x="9573826" y="1694583"/>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132" name="Rounded Rectangle 131">
            <a:extLst>
              <a:ext uri="{FF2B5EF4-FFF2-40B4-BE49-F238E27FC236}">
                <a16:creationId xmlns:a16="http://schemas.microsoft.com/office/drawing/2014/main" id="{6EC18571-9A98-AC48-BBBD-B2275819882C}"/>
              </a:ext>
            </a:extLst>
          </p:cNvPr>
          <p:cNvSpPr/>
          <p:nvPr/>
        </p:nvSpPr>
        <p:spPr>
          <a:xfrm>
            <a:off x="9573827" y="2056024"/>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cxnSp>
        <p:nvCxnSpPr>
          <p:cNvPr id="134" name="Straight Arrow Connector 133">
            <a:extLst>
              <a:ext uri="{FF2B5EF4-FFF2-40B4-BE49-F238E27FC236}">
                <a16:creationId xmlns:a16="http://schemas.microsoft.com/office/drawing/2014/main" id="{C05C776C-EB99-E643-AA7E-26A71A27EBD0}"/>
              </a:ext>
            </a:extLst>
          </p:cNvPr>
          <p:cNvCxnSpPr>
            <a:cxnSpLocks/>
            <a:stCxn id="132" idx="0"/>
            <a:endCxn id="131" idx="2"/>
          </p:cNvCxnSpPr>
          <p:nvPr/>
        </p:nvCxnSpPr>
        <p:spPr>
          <a:xfrm flipH="1" flipV="1">
            <a:off x="10228131" y="1908966"/>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EB74CE2-3DA6-274E-AFE5-2C4A68A49256}"/>
              </a:ext>
            </a:extLst>
          </p:cNvPr>
          <p:cNvSpPr txBox="1"/>
          <p:nvPr/>
        </p:nvSpPr>
        <p:spPr>
          <a:xfrm>
            <a:off x="9358289" y="1270385"/>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136" name="Straight Arrow Connector 135">
            <a:extLst>
              <a:ext uri="{FF2B5EF4-FFF2-40B4-BE49-F238E27FC236}">
                <a16:creationId xmlns:a16="http://schemas.microsoft.com/office/drawing/2014/main" id="{FBD44DC0-3669-BD43-91DD-B123D53C7017}"/>
              </a:ext>
            </a:extLst>
          </p:cNvPr>
          <p:cNvCxnSpPr>
            <a:cxnSpLocks/>
            <a:stCxn id="131" idx="0"/>
            <a:endCxn id="135" idx="2"/>
          </p:cNvCxnSpPr>
          <p:nvPr/>
        </p:nvCxnSpPr>
        <p:spPr>
          <a:xfrm flipH="1" flipV="1">
            <a:off x="10227983" y="1578162"/>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A25EF1A-5199-6B47-8030-644F71C9FD5C}"/>
              </a:ext>
            </a:extLst>
          </p:cNvPr>
          <p:cNvCxnSpPr>
            <a:cxnSpLocks/>
            <a:stCxn id="124" idx="0"/>
            <a:endCxn id="132" idx="2"/>
          </p:cNvCxnSpPr>
          <p:nvPr/>
        </p:nvCxnSpPr>
        <p:spPr>
          <a:xfrm flipH="1" flipV="1">
            <a:off x="10228132" y="2270407"/>
            <a:ext cx="1786" cy="337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a:extLst>
              <a:ext uri="{FF2B5EF4-FFF2-40B4-BE49-F238E27FC236}">
                <a16:creationId xmlns:a16="http://schemas.microsoft.com/office/drawing/2014/main" id="{C7BE56D4-9E8B-D846-A243-A1EA65C14DB2}"/>
              </a:ext>
            </a:extLst>
          </p:cNvPr>
          <p:cNvSpPr/>
          <p:nvPr/>
        </p:nvSpPr>
        <p:spPr>
          <a:xfrm>
            <a:off x="5538696" y="3093157"/>
            <a:ext cx="756087" cy="492692"/>
          </a:xfrm>
          <a:prstGeom prst="rightArrow">
            <a:avLst/>
          </a:prstGeom>
          <a:solidFill>
            <a:srgbClr val="C6B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300987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0E82-EC5E-6347-AA64-C47D65EABCEC}"/>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Two</a:t>
            </a:r>
            <a:r>
              <a:rPr lang="zh-CN" altLang="en-US" dirty="0"/>
              <a:t> </a:t>
            </a:r>
            <a:r>
              <a:rPr lang="en-US" altLang="zh-CN" dirty="0"/>
              <a:t>MT</a:t>
            </a:r>
            <a:r>
              <a:rPr lang="zh-CN" altLang="en-US" dirty="0"/>
              <a:t> </a:t>
            </a:r>
            <a:r>
              <a:rPr lang="en-US" altLang="zh-CN" dirty="0"/>
              <a:t>tasks</a:t>
            </a:r>
            <a:endParaRPr lang="en-CN" dirty="0"/>
          </a:p>
        </p:txBody>
      </p:sp>
      <p:sp>
        <p:nvSpPr>
          <p:cNvPr id="3" name="Content Placeholder 2">
            <a:extLst>
              <a:ext uri="{FF2B5EF4-FFF2-40B4-BE49-F238E27FC236}">
                <a16:creationId xmlns:a16="http://schemas.microsoft.com/office/drawing/2014/main" id="{C4FF80B2-EE06-BC41-97E9-136C2BC4F32D}"/>
              </a:ext>
            </a:extLst>
          </p:cNvPr>
          <p:cNvSpPr>
            <a:spLocks noGrp="1"/>
          </p:cNvSpPr>
          <p:nvPr>
            <p:ph idx="1"/>
          </p:nvPr>
        </p:nvSpPr>
        <p:spPr>
          <a:xfrm>
            <a:off x="517526" y="1108433"/>
            <a:ext cx="10654058" cy="5508233"/>
          </a:xfrm>
        </p:spPr>
        <p:txBody>
          <a:bodyPr>
            <a:normAutofit lnSpcReduction="10000"/>
          </a:bodyPr>
          <a:lstStyle/>
          <a:p>
            <a:r>
              <a:rPr lang="en-US" altLang="zh-CN" dirty="0"/>
              <a:t>Machine</a:t>
            </a:r>
            <a:r>
              <a:rPr lang="zh-CN" altLang="en-US" dirty="0"/>
              <a:t> </a:t>
            </a:r>
            <a:r>
              <a:rPr lang="en-US" altLang="zh-CN" dirty="0"/>
              <a:t>translation</a:t>
            </a:r>
          </a:p>
          <a:p>
            <a:pPr lvl="1"/>
            <a:r>
              <a:rPr lang="en-US" b="1" dirty="0"/>
              <a:t>English-German</a:t>
            </a:r>
            <a:r>
              <a:rPr lang="en-US" altLang="zh-CN" dirty="0"/>
              <a:t>:</a:t>
            </a:r>
            <a:r>
              <a:rPr lang="zh-CN" altLang="en-US" dirty="0"/>
              <a:t> </a:t>
            </a:r>
            <a:r>
              <a:rPr lang="en-US" dirty="0"/>
              <a:t>trained on the standard WMT 2014 English-German dataset consisting of about 4.5 million sentence pairs. Sentences were encoded using byte-pair encoding, which has a shared source</a:t>
            </a:r>
            <a:r>
              <a:rPr lang="zh-CN" altLang="en-US" dirty="0"/>
              <a:t> </a:t>
            </a:r>
            <a:r>
              <a:rPr lang="en-US" dirty="0"/>
              <a:t>target vocabulary of about 37000 tokens.</a:t>
            </a:r>
          </a:p>
          <a:p>
            <a:pPr lvl="1"/>
            <a:r>
              <a:rPr lang="en-US" b="1" dirty="0"/>
              <a:t>English-French</a:t>
            </a:r>
            <a:r>
              <a:rPr lang="en-US" altLang="zh-CN" dirty="0"/>
              <a:t>:</a:t>
            </a:r>
            <a:r>
              <a:rPr lang="en-US" dirty="0"/>
              <a:t> we used the significantly larger WMT 2014 English-French dataset consisting of 36M sentences and split tokens into a 32000 word-piece vocabulary</a:t>
            </a:r>
            <a:r>
              <a:rPr lang="en-US" altLang="zh-CN" dirty="0"/>
              <a:t>.</a:t>
            </a:r>
          </a:p>
          <a:p>
            <a:r>
              <a:rPr lang="en-US" dirty="0"/>
              <a:t>Sentence pairs were batched together by approximate sequence length. Each training batch contained a set of sentence pairs containing approximately 25000 source tokens and 25000 target tokens.</a:t>
            </a:r>
            <a:endParaRPr lang="en-CN" dirty="0"/>
          </a:p>
        </p:txBody>
      </p:sp>
      <p:sp>
        <p:nvSpPr>
          <p:cNvPr id="4" name="Slide Number Placeholder 3">
            <a:extLst>
              <a:ext uri="{FF2B5EF4-FFF2-40B4-BE49-F238E27FC236}">
                <a16:creationId xmlns:a16="http://schemas.microsoft.com/office/drawing/2014/main" id="{E33073A1-97F5-BE48-87CC-EDC59632124E}"/>
              </a:ext>
            </a:extLst>
          </p:cNvPr>
          <p:cNvSpPr>
            <a:spLocks noGrp="1"/>
          </p:cNvSpPr>
          <p:nvPr>
            <p:ph type="sldNum" sz="quarter" idx="12"/>
          </p:nvPr>
        </p:nvSpPr>
        <p:spPr/>
        <p:txBody>
          <a:bodyPr/>
          <a:lstStyle/>
          <a:p>
            <a:fld id="{DC8BB421-126E-41CB-B73A-69D52E98CAE3}" type="slidenum">
              <a:rPr lang="zh-CN" altLang="en-US" smtClean="0"/>
              <a:t>109</a:t>
            </a:fld>
            <a:endParaRPr lang="zh-CN" altLang="en-US" dirty="0"/>
          </a:p>
        </p:txBody>
      </p:sp>
    </p:spTree>
    <p:extLst>
      <p:ext uri="{BB962C8B-B14F-4D97-AF65-F5344CB8AC3E}">
        <p14:creationId xmlns:p14="http://schemas.microsoft.com/office/powerpoint/2010/main" val="81265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E1E4-1188-1E45-A034-4F33C7F74B29}"/>
              </a:ext>
            </a:extLst>
          </p:cNvPr>
          <p:cNvSpPr>
            <a:spLocks noGrp="1"/>
          </p:cNvSpPr>
          <p:nvPr>
            <p:ph type="title"/>
          </p:nvPr>
        </p:nvSpPr>
        <p:spPr/>
        <p:txBody>
          <a:bodyPr/>
          <a:lstStyle/>
          <a:p>
            <a:r>
              <a:rPr lang="en-US" altLang="zh-CN" dirty="0"/>
              <a:t>Attention</a:t>
            </a:r>
            <a:r>
              <a:rPr lang="zh-CN" altLang="en-US" dirty="0"/>
              <a:t> </a:t>
            </a:r>
            <a:r>
              <a:rPr lang="en-US" altLang="zh-CN" dirty="0"/>
              <a:t>in</a:t>
            </a:r>
            <a:r>
              <a:rPr lang="zh-CN" altLang="en-US" dirty="0"/>
              <a:t> </a:t>
            </a:r>
            <a:r>
              <a:rPr lang="en-US" altLang="zh-CN" dirty="0"/>
              <a:t>human</a:t>
            </a:r>
            <a:r>
              <a:rPr lang="zh-CN" altLang="en-US" dirty="0"/>
              <a:t> </a:t>
            </a:r>
            <a:r>
              <a:rPr lang="en-US" altLang="zh-CN" dirty="0"/>
              <a:t>behavior</a:t>
            </a:r>
            <a:endParaRPr lang="en-CN" dirty="0"/>
          </a:p>
        </p:txBody>
      </p:sp>
      <p:sp>
        <p:nvSpPr>
          <p:cNvPr id="4" name="Slide Number Placeholder 3">
            <a:extLst>
              <a:ext uri="{FF2B5EF4-FFF2-40B4-BE49-F238E27FC236}">
                <a16:creationId xmlns:a16="http://schemas.microsoft.com/office/drawing/2014/main" id="{1D30947B-E6B7-454F-BFDB-C9DA00F2DA06}"/>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pic>
        <p:nvPicPr>
          <p:cNvPr id="4098" name="Picture 2" descr="The reason why this 'difficult' puzzle is so easy to read | The Independent  | The Independent">
            <a:extLst>
              <a:ext uri="{FF2B5EF4-FFF2-40B4-BE49-F238E27FC236}">
                <a16:creationId xmlns:a16="http://schemas.microsoft.com/office/drawing/2014/main" id="{597FF907-8364-CA46-8ABB-32A24AC64E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77546" y="1108075"/>
            <a:ext cx="7344833" cy="550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912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8274-D609-2441-BE14-A9C02596AF6B}"/>
              </a:ext>
            </a:extLst>
          </p:cNvPr>
          <p:cNvSpPr>
            <a:spLocks noGrp="1"/>
          </p:cNvSpPr>
          <p:nvPr>
            <p:ph type="title"/>
          </p:nvPr>
        </p:nvSpPr>
        <p:spPr/>
        <p:txBody>
          <a:bodyPr/>
          <a:lstStyle/>
          <a:p>
            <a:r>
              <a:rPr lang="en-US" dirty="0"/>
              <a:t>The Illustrated Transformer</a:t>
            </a:r>
            <a:r>
              <a:rPr lang="zh-CN" altLang="en-US" dirty="0"/>
              <a:t> </a:t>
            </a:r>
            <a:r>
              <a:rPr lang="en-US" altLang="zh-CN" dirty="0"/>
              <a:t>via</a:t>
            </a:r>
            <a:r>
              <a:rPr lang="zh-CN" altLang="en-US" dirty="0"/>
              <a:t> </a:t>
            </a:r>
            <a:r>
              <a:rPr lang="en-US" altLang="zh-CN" dirty="0"/>
              <a:t>MT</a:t>
            </a:r>
            <a:endParaRPr lang="en-CN" dirty="0"/>
          </a:p>
        </p:txBody>
      </p:sp>
      <p:sp>
        <p:nvSpPr>
          <p:cNvPr id="3" name="Content Placeholder 2">
            <a:extLst>
              <a:ext uri="{FF2B5EF4-FFF2-40B4-BE49-F238E27FC236}">
                <a16:creationId xmlns:a16="http://schemas.microsoft.com/office/drawing/2014/main" id="{35A361E8-1BBD-E040-B7C4-C34CFF22D842}"/>
              </a:ext>
            </a:extLst>
          </p:cNvPr>
          <p:cNvSpPr>
            <a:spLocks noGrp="1"/>
          </p:cNvSpPr>
          <p:nvPr>
            <p:ph idx="1"/>
          </p:nvPr>
        </p:nvSpPr>
        <p:spPr>
          <a:xfrm>
            <a:off x="545806" y="1108433"/>
            <a:ext cx="11064875" cy="556855"/>
          </a:xfrm>
        </p:spPr>
        <p:txBody>
          <a:bodyPr/>
          <a:lstStyle/>
          <a:p>
            <a:r>
              <a:rPr lang="en-CN" dirty="0"/>
              <a:t>Task</a:t>
            </a:r>
            <a:r>
              <a:rPr lang="en-US" altLang="zh-CN" dirty="0"/>
              <a:t>:</a:t>
            </a:r>
            <a:r>
              <a:rPr lang="zh-CN" altLang="en-US" dirty="0"/>
              <a:t> </a:t>
            </a:r>
            <a:r>
              <a:rPr lang="en-US" b="0" i="0" dirty="0">
                <a:solidFill>
                  <a:srgbClr val="222222"/>
                </a:solidFill>
                <a:effectLst/>
                <a:latin typeface="Helvetica" pitchFamily="2" charset="0"/>
              </a:rPr>
              <a:t>it</a:t>
            </a:r>
            <a:r>
              <a:rPr lang="zh-CN" altLang="en-US" b="0" i="0" dirty="0">
                <a:solidFill>
                  <a:srgbClr val="222222"/>
                </a:solidFill>
                <a:effectLst/>
                <a:latin typeface="Helvetica" pitchFamily="2" charset="0"/>
              </a:rPr>
              <a:t> </a:t>
            </a:r>
            <a:r>
              <a:rPr lang="en-US" b="0" i="0" dirty="0">
                <a:solidFill>
                  <a:srgbClr val="222222"/>
                </a:solidFill>
                <a:effectLst/>
                <a:latin typeface="Helvetica" pitchFamily="2" charset="0"/>
              </a:rPr>
              <a:t>take</a:t>
            </a:r>
            <a:r>
              <a:rPr lang="en-US" altLang="zh-CN" b="0" i="0" dirty="0">
                <a:solidFill>
                  <a:srgbClr val="222222"/>
                </a:solidFill>
                <a:effectLst/>
                <a:latin typeface="Helvetica" pitchFamily="2" charset="0"/>
              </a:rPr>
              <a:t>s</a:t>
            </a:r>
            <a:r>
              <a:rPr lang="en-US" b="0" i="0" dirty="0">
                <a:solidFill>
                  <a:srgbClr val="222222"/>
                </a:solidFill>
                <a:effectLst/>
                <a:latin typeface="Helvetica" pitchFamily="2" charset="0"/>
              </a:rPr>
              <a:t> a sentence in </a:t>
            </a:r>
            <a:r>
              <a:rPr lang="en-US" altLang="zh-CN" b="0" i="0" dirty="0">
                <a:solidFill>
                  <a:srgbClr val="222222"/>
                </a:solidFill>
                <a:effectLst/>
                <a:latin typeface="Helvetica" pitchFamily="2" charset="0"/>
              </a:rPr>
              <a:t>French</a:t>
            </a:r>
            <a:r>
              <a:rPr lang="en-US" b="0" i="0" dirty="0">
                <a:solidFill>
                  <a:srgbClr val="222222"/>
                </a:solidFill>
                <a:effectLst/>
                <a:latin typeface="Helvetica" pitchFamily="2" charset="0"/>
              </a:rPr>
              <a:t>, and translat</a:t>
            </a:r>
            <a:r>
              <a:rPr lang="en-US" altLang="zh-CN" b="0" i="0" dirty="0">
                <a:solidFill>
                  <a:srgbClr val="222222"/>
                </a:solidFill>
                <a:effectLst/>
                <a:latin typeface="Helvetica" pitchFamily="2" charset="0"/>
              </a:rPr>
              <a:t>es</a:t>
            </a:r>
            <a:r>
              <a:rPr lang="en-US" b="0" i="0" dirty="0">
                <a:solidFill>
                  <a:srgbClr val="222222"/>
                </a:solidFill>
                <a:effectLst/>
                <a:latin typeface="Helvetica" pitchFamily="2" charset="0"/>
              </a:rPr>
              <a:t> in</a:t>
            </a:r>
            <a:r>
              <a:rPr lang="en-US" altLang="zh-CN" b="0" i="0" dirty="0">
                <a:solidFill>
                  <a:srgbClr val="222222"/>
                </a:solidFill>
                <a:effectLst/>
                <a:latin typeface="Helvetica" pitchFamily="2" charset="0"/>
              </a:rPr>
              <a:t>to</a:t>
            </a:r>
            <a:r>
              <a:rPr lang="en-US" b="0" i="0" dirty="0">
                <a:solidFill>
                  <a:srgbClr val="222222"/>
                </a:solidFill>
                <a:effectLst/>
                <a:latin typeface="Helvetica" pitchFamily="2" charset="0"/>
              </a:rPr>
              <a:t> </a:t>
            </a:r>
            <a:r>
              <a:rPr lang="en-US" altLang="zh-CN" b="0" i="0" dirty="0">
                <a:solidFill>
                  <a:srgbClr val="222222"/>
                </a:solidFill>
                <a:effectLst/>
                <a:latin typeface="Helvetica" pitchFamily="2" charset="0"/>
              </a:rPr>
              <a:t>English</a:t>
            </a:r>
            <a:r>
              <a:rPr lang="en-US" b="0" i="0" dirty="0">
                <a:solidFill>
                  <a:srgbClr val="222222"/>
                </a:solidFill>
                <a:effectLst/>
                <a:latin typeface="Helvetica" pitchFamily="2" charset="0"/>
              </a:rPr>
              <a:t>.</a:t>
            </a:r>
            <a:endParaRPr lang="en-US" altLang="zh-CN" dirty="0"/>
          </a:p>
        </p:txBody>
      </p:sp>
      <p:sp>
        <p:nvSpPr>
          <p:cNvPr id="4" name="Slide Number Placeholder 3">
            <a:extLst>
              <a:ext uri="{FF2B5EF4-FFF2-40B4-BE49-F238E27FC236}">
                <a16:creationId xmlns:a16="http://schemas.microsoft.com/office/drawing/2014/main" id="{6367504F-7B9E-1342-A483-517BC74A6C30}"/>
              </a:ext>
            </a:extLst>
          </p:cNvPr>
          <p:cNvSpPr>
            <a:spLocks noGrp="1"/>
          </p:cNvSpPr>
          <p:nvPr>
            <p:ph type="sldNum" sz="quarter" idx="12"/>
          </p:nvPr>
        </p:nvSpPr>
        <p:spPr/>
        <p:txBody>
          <a:bodyPr/>
          <a:lstStyle/>
          <a:p>
            <a:fld id="{DC8BB421-126E-41CB-B73A-69D52E98CAE3}" type="slidenum">
              <a:rPr lang="zh-CN" altLang="en-US" smtClean="0"/>
              <a:t>110</a:t>
            </a:fld>
            <a:endParaRPr lang="zh-CN" altLang="en-US" dirty="0"/>
          </a:p>
        </p:txBody>
      </p:sp>
      <p:sp>
        <p:nvSpPr>
          <p:cNvPr id="5" name="Rounded Rectangle 4">
            <a:extLst>
              <a:ext uri="{FF2B5EF4-FFF2-40B4-BE49-F238E27FC236}">
                <a16:creationId xmlns:a16="http://schemas.microsoft.com/office/drawing/2014/main" id="{88632EBE-1383-4D43-896F-8D44A9C264B2}"/>
              </a:ext>
            </a:extLst>
          </p:cNvPr>
          <p:cNvSpPr/>
          <p:nvPr/>
        </p:nvSpPr>
        <p:spPr>
          <a:xfrm>
            <a:off x="1018095" y="5749567"/>
            <a:ext cx="3026004" cy="518475"/>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6"/>
                </a:solidFill>
              </a:rPr>
              <a:t>je </a:t>
            </a:r>
            <a:r>
              <a:rPr lang="en-US" altLang="zh-CN" sz="2400" dirty="0" err="1">
                <a:solidFill>
                  <a:schemeClr val="accent6"/>
                </a:solidFill>
              </a:rPr>
              <a:t>suis</a:t>
            </a:r>
            <a:r>
              <a:rPr lang="en-US" altLang="zh-CN" sz="2400" dirty="0">
                <a:solidFill>
                  <a:schemeClr val="accent6"/>
                </a:solidFill>
              </a:rPr>
              <a:t> </a:t>
            </a:r>
            <a:r>
              <a:rPr lang="en-US" altLang="zh-CN" sz="2400" dirty="0" err="1">
                <a:solidFill>
                  <a:schemeClr val="accent6"/>
                </a:solidFill>
              </a:rPr>
              <a:t>étudiant</a:t>
            </a:r>
            <a:endParaRPr lang="en-US" altLang="zh-CN" sz="2400" dirty="0">
              <a:solidFill>
                <a:schemeClr val="accent6"/>
              </a:solidFill>
            </a:endParaRPr>
          </a:p>
        </p:txBody>
      </p:sp>
      <p:cxnSp>
        <p:nvCxnSpPr>
          <p:cNvPr id="7" name="Straight Arrow Connector 6">
            <a:extLst>
              <a:ext uri="{FF2B5EF4-FFF2-40B4-BE49-F238E27FC236}">
                <a16:creationId xmlns:a16="http://schemas.microsoft.com/office/drawing/2014/main" id="{81E0E8BC-EC62-4E4F-909D-E70371FDA11B}"/>
              </a:ext>
            </a:extLst>
          </p:cNvPr>
          <p:cNvCxnSpPr>
            <a:cxnSpLocks/>
            <a:stCxn id="5" idx="0"/>
            <a:endCxn id="8" idx="2"/>
          </p:cNvCxnSpPr>
          <p:nvPr/>
        </p:nvCxnSpPr>
        <p:spPr>
          <a:xfrm flipV="1">
            <a:off x="2531097" y="5062194"/>
            <a:ext cx="0" cy="687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1E20850F-1594-8E4D-98DE-8717E6674632}"/>
              </a:ext>
            </a:extLst>
          </p:cNvPr>
          <p:cNvSpPr/>
          <p:nvPr/>
        </p:nvSpPr>
        <p:spPr>
          <a:xfrm>
            <a:off x="1018095" y="3940795"/>
            <a:ext cx="3026004" cy="11213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rPr>
              <a:t>The</a:t>
            </a:r>
            <a:r>
              <a:rPr lang="zh-CN" altLang="en-US" sz="2400" dirty="0">
                <a:solidFill>
                  <a:srgbClr val="FF0000"/>
                </a:solidFill>
              </a:rPr>
              <a:t> </a:t>
            </a:r>
            <a:r>
              <a:rPr lang="en-US" altLang="zh-CN" sz="2400" dirty="0">
                <a:solidFill>
                  <a:srgbClr val="FF0000"/>
                </a:solidFill>
              </a:rPr>
              <a:t>Transformer</a:t>
            </a:r>
          </a:p>
        </p:txBody>
      </p:sp>
      <p:cxnSp>
        <p:nvCxnSpPr>
          <p:cNvPr id="10" name="Straight Arrow Connector 9">
            <a:extLst>
              <a:ext uri="{FF2B5EF4-FFF2-40B4-BE49-F238E27FC236}">
                <a16:creationId xmlns:a16="http://schemas.microsoft.com/office/drawing/2014/main" id="{04B12547-FFF1-B544-8AE5-120596BAFE24}"/>
              </a:ext>
            </a:extLst>
          </p:cNvPr>
          <p:cNvCxnSpPr>
            <a:cxnSpLocks/>
            <a:stCxn id="8" idx="0"/>
            <a:endCxn id="14" idx="2"/>
          </p:cNvCxnSpPr>
          <p:nvPr/>
        </p:nvCxnSpPr>
        <p:spPr>
          <a:xfrm flipV="1">
            <a:off x="2531097" y="3305162"/>
            <a:ext cx="0" cy="63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E5EC1C46-5735-304B-A44F-0B7AF04DE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359" y="2214124"/>
            <a:ext cx="6285322" cy="3940797"/>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62EEB9C9-9973-EF45-AE3F-FEA9EDED37A6}"/>
              </a:ext>
            </a:extLst>
          </p:cNvPr>
          <p:cNvSpPr/>
          <p:nvPr/>
        </p:nvSpPr>
        <p:spPr>
          <a:xfrm>
            <a:off x="1018095" y="2786687"/>
            <a:ext cx="3026004" cy="51847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F0"/>
                </a:solidFill>
              </a:rPr>
              <a:t>I</a:t>
            </a:r>
            <a:r>
              <a:rPr lang="zh-CN" altLang="en-US" sz="2400" dirty="0">
                <a:solidFill>
                  <a:srgbClr val="00B0F0"/>
                </a:solidFill>
              </a:rPr>
              <a:t> </a:t>
            </a:r>
            <a:r>
              <a:rPr lang="en-US" altLang="zh-CN" sz="2400" dirty="0">
                <a:solidFill>
                  <a:srgbClr val="00B0F0"/>
                </a:solidFill>
              </a:rPr>
              <a:t>am</a:t>
            </a:r>
            <a:r>
              <a:rPr lang="zh-CN" altLang="en-US" sz="2400" dirty="0">
                <a:solidFill>
                  <a:srgbClr val="00B0F0"/>
                </a:solidFill>
              </a:rPr>
              <a:t> </a:t>
            </a:r>
            <a:r>
              <a:rPr lang="en-US" altLang="zh-CN" sz="2400" dirty="0">
                <a:solidFill>
                  <a:srgbClr val="00B0F0"/>
                </a:solidFill>
              </a:rPr>
              <a:t>a</a:t>
            </a:r>
            <a:r>
              <a:rPr lang="zh-CN" altLang="en-US" sz="2400" dirty="0">
                <a:solidFill>
                  <a:srgbClr val="00B0F0"/>
                </a:solidFill>
              </a:rPr>
              <a:t> </a:t>
            </a:r>
            <a:r>
              <a:rPr lang="en-US" altLang="zh-CN" sz="2400" dirty="0">
                <a:solidFill>
                  <a:srgbClr val="00B0F0"/>
                </a:solidFill>
              </a:rPr>
              <a:t>student</a:t>
            </a:r>
          </a:p>
        </p:txBody>
      </p:sp>
      <p:sp>
        <p:nvSpPr>
          <p:cNvPr id="15" name="TextBox 14">
            <a:extLst>
              <a:ext uri="{FF2B5EF4-FFF2-40B4-BE49-F238E27FC236}">
                <a16:creationId xmlns:a16="http://schemas.microsoft.com/office/drawing/2014/main" id="{7BBDA1DB-6913-8342-8495-0D855E6576E2}"/>
              </a:ext>
            </a:extLst>
          </p:cNvPr>
          <p:cNvSpPr txBox="1"/>
          <p:nvPr/>
        </p:nvSpPr>
        <p:spPr>
          <a:xfrm>
            <a:off x="4119513" y="2861258"/>
            <a:ext cx="886781" cy="369332"/>
          </a:xfrm>
          <a:prstGeom prst="rect">
            <a:avLst/>
          </a:prstGeom>
          <a:noFill/>
        </p:spPr>
        <p:txBody>
          <a:bodyPr wrap="none" rtlCol="0">
            <a:spAutoFit/>
          </a:bodyPr>
          <a:lstStyle/>
          <a:p>
            <a:r>
              <a:rPr lang="en-US" altLang="zh-CN" dirty="0"/>
              <a:t>Output</a:t>
            </a:r>
            <a:endParaRPr lang="en-CN" dirty="0"/>
          </a:p>
        </p:txBody>
      </p:sp>
      <p:sp>
        <p:nvSpPr>
          <p:cNvPr id="17" name="TextBox 16">
            <a:extLst>
              <a:ext uri="{FF2B5EF4-FFF2-40B4-BE49-F238E27FC236}">
                <a16:creationId xmlns:a16="http://schemas.microsoft.com/office/drawing/2014/main" id="{A8F4A59D-2771-7841-8803-E9EBF3E93431}"/>
              </a:ext>
            </a:extLst>
          </p:cNvPr>
          <p:cNvSpPr txBox="1"/>
          <p:nvPr/>
        </p:nvSpPr>
        <p:spPr>
          <a:xfrm>
            <a:off x="4119512" y="5824138"/>
            <a:ext cx="731739" cy="369332"/>
          </a:xfrm>
          <a:prstGeom prst="rect">
            <a:avLst/>
          </a:prstGeom>
          <a:noFill/>
        </p:spPr>
        <p:txBody>
          <a:bodyPr wrap="none" rtlCol="0">
            <a:spAutoFit/>
          </a:bodyPr>
          <a:lstStyle/>
          <a:p>
            <a:r>
              <a:rPr lang="en-US" altLang="zh-CN" dirty="0"/>
              <a:t>Input</a:t>
            </a:r>
            <a:endParaRPr lang="en-CN" dirty="0"/>
          </a:p>
        </p:txBody>
      </p:sp>
    </p:spTree>
    <p:extLst>
      <p:ext uri="{BB962C8B-B14F-4D97-AF65-F5344CB8AC3E}">
        <p14:creationId xmlns:p14="http://schemas.microsoft.com/office/powerpoint/2010/main" val="40042536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550A-648F-B54B-80DD-A312CA2F5DDE}"/>
              </a:ext>
            </a:extLst>
          </p:cNvPr>
          <p:cNvSpPr>
            <a:spLocks noGrp="1"/>
          </p:cNvSpPr>
          <p:nvPr>
            <p:ph type="title"/>
          </p:nvPr>
        </p:nvSpPr>
        <p:spPr/>
        <p:txBody>
          <a:bodyPr/>
          <a:lstStyle/>
          <a:p>
            <a:r>
              <a:rPr lang="en-US" dirty="0"/>
              <a:t>The Illustrated Transformer</a:t>
            </a:r>
            <a:r>
              <a:rPr lang="zh-CN" altLang="en-US" dirty="0"/>
              <a:t> </a:t>
            </a:r>
            <a:r>
              <a:rPr lang="en-US" altLang="zh-CN" dirty="0"/>
              <a:t>via</a:t>
            </a:r>
            <a:r>
              <a:rPr lang="zh-CN" altLang="en-US" dirty="0"/>
              <a:t> </a:t>
            </a:r>
            <a:r>
              <a:rPr lang="en-US" altLang="zh-CN" dirty="0"/>
              <a:t>MT</a:t>
            </a:r>
            <a:endParaRPr lang="en-CN" dirty="0"/>
          </a:p>
        </p:txBody>
      </p:sp>
      <p:sp>
        <p:nvSpPr>
          <p:cNvPr id="4" name="Slide Number Placeholder 3">
            <a:extLst>
              <a:ext uri="{FF2B5EF4-FFF2-40B4-BE49-F238E27FC236}">
                <a16:creationId xmlns:a16="http://schemas.microsoft.com/office/drawing/2014/main" id="{458DDAB1-C2ED-0D4F-AB64-D26AFCC12181}"/>
              </a:ext>
            </a:extLst>
          </p:cNvPr>
          <p:cNvSpPr>
            <a:spLocks noGrp="1"/>
          </p:cNvSpPr>
          <p:nvPr>
            <p:ph type="sldNum" sz="quarter" idx="12"/>
          </p:nvPr>
        </p:nvSpPr>
        <p:spPr/>
        <p:txBody>
          <a:bodyPr/>
          <a:lstStyle/>
          <a:p>
            <a:fld id="{DC8BB421-126E-41CB-B73A-69D52E98CAE3}" type="slidenum">
              <a:rPr lang="zh-CN" altLang="en-US" smtClean="0"/>
              <a:t>111</a:t>
            </a:fld>
            <a:endParaRPr lang="zh-CN" altLang="en-US" dirty="0"/>
          </a:p>
        </p:txBody>
      </p:sp>
      <p:pic>
        <p:nvPicPr>
          <p:cNvPr id="2050" name="Picture 2">
            <a:extLst>
              <a:ext uri="{FF2B5EF4-FFF2-40B4-BE49-F238E27FC236}">
                <a16:creationId xmlns:a16="http://schemas.microsoft.com/office/drawing/2014/main" id="{FE028586-BCAC-F94F-A3D9-ABB0F7ED923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867" r="5825"/>
          <a:stretch/>
        </p:blipFill>
        <p:spPr bwMode="auto">
          <a:xfrm>
            <a:off x="5199932" y="2020528"/>
            <a:ext cx="6474542" cy="456094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8D3F13D-6F2B-4D4D-A64B-965364F8BC2B}"/>
              </a:ext>
            </a:extLst>
          </p:cNvPr>
          <p:cNvSpPr txBox="1">
            <a:spLocks/>
          </p:cNvSpPr>
          <p:nvPr/>
        </p:nvSpPr>
        <p:spPr>
          <a:xfrm>
            <a:off x="517526" y="1108434"/>
            <a:ext cx="9078962" cy="918329"/>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22222"/>
                </a:solidFill>
                <a:latin typeface="Helvetica" pitchFamily="2" charset="0"/>
              </a:rPr>
              <a:t>The encoding component is a stack of</a:t>
            </a:r>
            <a:r>
              <a:rPr lang="zh-CN" altLang="en-US" dirty="0">
                <a:solidFill>
                  <a:srgbClr val="222222"/>
                </a:solidFill>
                <a:latin typeface="Helvetica" pitchFamily="2" charset="0"/>
              </a:rPr>
              <a:t> </a:t>
            </a:r>
            <a:r>
              <a:rPr lang="en-US" altLang="zh-CN" dirty="0">
                <a:solidFill>
                  <a:srgbClr val="222222"/>
                </a:solidFill>
                <a:latin typeface="Helvetica" pitchFamily="2" charset="0"/>
              </a:rPr>
              <a:t>six</a:t>
            </a:r>
            <a:r>
              <a:rPr lang="en-US" dirty="0">
                <a:solidFill>
                  <a:srgbClr val="222222"/>
                </a:solidFill>
                <a:latin typeface="Helvetica" pitchFamily="2" charset="0"/>
              </a:rPr>
              <a:t> </a:t>
            </a:r>
            <a:r>
              <a:rPr lang="en-US" dirty="0">
                <a:solidFill>
                  <a:schemeClr val="accent1"/>
                </a:solidFill>
                <a:latin typeface="Helvetica" pitchFamily="2" charset="0"/>
              </a:rPr>
              <a:t>encoders</a:t>
            </a:r>
            <a:r>
              <a:rPr lang="en-US" dirty="0">
                <a:solidFill>
                  <a:srgbClr val="222222"/>
                </a:solidFill>
                <a:latin typeface="Helvetica" pitchFamily="2" charset="0"/>
              </a:rPr>
              <a:t>. The decoding component is a stack of </a:t>
            </a:r>
            <a:r>
              <a:rPr lang="en-US" altLang="zh-CN" dirty="0">
                <a:solidFill>
                  <a:srgbClr val="222222"/>
                </a:solidFill>
                <a:latin typeface="Helvetica" pitchFamily="2" charset="0"/>
              </a:rPr>
              <a:t>six</a:t>
            </a:r>
            <a:r>
              <a:rPr lang="zh-CN" altLang="en-US" dirty="0">
                <a:solidFill>
                  <a:srgbClr val="222222"/>
                </a:solidFill>
                <a:latin typeface="Helvetica" pitchFamily="2" charset="0"/>
              </a:rPr>
              <a:t> </a:t>
            </a:r>
            <a:r>
              <a:rPr lang="en-US" dirty="0">
                <a:solidFill>
                  <a:schemeClr val="accent1"/>
                </a:solidFill>
                <a:latin typeface="Helvetica" pitchFamily="2" charset="0"/>
              </a:rPr>
              <a:t>decoders</a:t>
            </a:r>
            <a:r>
              <a:rPr lang="en-US" dirty="0">
                <a:solidFill>
                  <a:srgbClr val="222222"/>
                </a:solidFill>
                <a:latin typeface="Helvetica" pitchFamily="2" charset="0"/>
              </a:rPr>
              <a:t>.</a:t>
            </a:r>
            <a:endParaRPr lang="en-CN" dirty="0"/>
          </a:p>
        </p:txBody>
      </p:sp>
      <p:pic>
        <p:nvPicPr>
          <p:cNvPr id="2052" name="Picture 4">
            <a:extLst>
              <a:ext uri="{FF2B5EF4-FFF2-40B4-BE49-F238E27FC236}">
                <a16:creationId xmlns:a16="http://schemas.microsoft.com/office/drawing/2014/main" id="{9DFBB0DD-B07B-434A-9271-C137D3A29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435" y="2244754"/>
            <a:ext cx="4376684" cy="22712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AF38590-2B54-45F5-8FCE-97F8A0023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10" y="4580284"/>
            <a:ext cx="4682406" cy="14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63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FFBF4-97A2-43D1-9536-3EF9CC10506C}"/>
              </a:ext>
            </a:extLst>
          </p:cNvPr>
          <p:cNvSpPr>
            <a:spLocks noGrp="1"/>
          </p:cNvSpPr>
          <p:nvPr>
            <p:ph type="title"/>
          </p:nvPr>
        </p:nvSpPr>
        <p:spPr/>
        <p:txBody>
          <a:bodyPr/>
          <a:lstStyle/>
          <a:p>
            <a:r>
              <a:rPr lang="en-US" altLang="zh-CN" dirty="0"/>
              <a:t>The Illustrated Transformer</a:t>
            </a:r>
            <a:r>
              <a:rPr lang="zh-CN" altLang="en-US" dirty="0"/>
              <a:t> </a:t>
            </a:r>
            <a:r>
              <a:rPr lang="en-US" altLang="zh-CN" dirty="0"/>
              <a:t>via</a:t>
            </a:r>
            <a:r>
              <a:rPr lang="zh-CN" altLang="en-US" dirty="0"/>
              <a:t> </a:t>
            </a:r>
            <a:r>
              <a:rPr lang="en-US" altLang="zh-CN" dirty="0"/>
              <a:t>MT</a:t>
            </a:r>
            <a:endParaRPr lang="zh-CN" altLang="en-US" dirty="0"/>
          </a:p>
        </p:txBody>
      </p:sp>
      <p:sp>
        <p:nvSpPr>
          <p:cNvPr id="4" name="灯片编号占位符 3">
            <a:extLst>
              <a:ext uri="{FF2B5EF4-FFF2-40B4-BE49-F238E27FC236}">
                <a16:creationId xmlns:a16="http://schemas.microsoft.com/office/drawing/2014/main" id="{8AECC735-B511-442E-B427-A8EE8CDC5B61}"/>
              </a:ext>
            </a:extLst>
          </p:cNvPr>
          <p:cNvSpPr>
            <a:spLocks noGrp="1"/>
          </p:cNvSpPr>
          <p:nvPr>
            <p:ph type="sldNum" sz="quarter" idx="12"/>
          </p:nvPr>
        </p:nvSpPr>
        <p:spPr/>
        <p:txBody>
          <a:bodyPr/>
          <a:lstStyle/>
          <a:p>
            <a:fld id="{DC8BB421-126E-41CB-B73A-69D52E98CAE3}" type="slidenum">
              <a:rPr lang="zh-CN" altLang="en-US" smtClean="0"/>
              <a:t>112</a:t>
            </a:fld>
            <a:endParaRPr lang="zh-CN" altLang="en-US" dirty="0"/>
          </a:p>
        </p:txBody>
      </p:sp>
      <p:pic>
        <p:nvPicPr>
          <p:cNvPr id="2050" name="Picture 2">
            <a:extLst>
              <a:ext uri="{FF2B5EF4-FFF2-40B4-BE49-F238E27FC236}">
                <a16:creationId xmlns:a16="http://schemas.microsoft.com/office/drawing/2014/main" id="{080EFD10-92F8-4048-812B-F4C1270C2A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5775" y="1108075"/>
            <a:ext cx="8588375" cy="550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946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D6E24-AF85-46B0-821F-37F63DDB022A}"/>
              </a:ext>
            </a:extLst>
          </p:cNvPr>
          <p:cNvSpPr>
            <a:spLocks noGrp="1"/>
          </p:cNvSpPr>
          <p:nvPr>
            <p:ph type="title"/>
          </p:nvPr>
        </p:nvSpPr>
        <p:spPr/>
        <p:txBody>
          <a:bodyPr/>
          <a:lstStyle/>
          <a:p>
            <a:r>
              <a:rPr lang="en-US" altLang="zh-CN" dirty="0"/>
              <a:t>The Illustrated Transformer</a:t>
            </a:r>
            <a:r>
              <a:rPr lang="zh-CN" altLang="en-US" dirty="0"/>
              <a:t> </a:t>
            </a:r>
            <a:r>
              <a:rPr lang="en-US" altLang="zh-CN" dirty="0"/>
              <a:t>via</a:t>
            </a:r>
            <a:r>
              <a:rPr lang="zh-CN" altLang="en-US" dirty="0"/>
              <a:t> </a:t>
            </a:r>
            <a:r>
              <a:rPr lang="en-US" altLang="zh-CN" dirty="0"/>
              <a:t>MT</a:t>
            </a:r>
            <a:endParaRPr lang="zh-CN" altLang="en-US" dirty="0"/>
          </a:p>
        </p:txBody>
      </p:sp>
      <p:sp>
        <p:nvSpPr>
          <p:cNvPr id="4" name="灯片编号占位符 3">
            <a:extLst>
              <a:ext uri="{FF2B5EF4-FFF2-40B4-BE49-F238E27FC236}">
                <a16:creationId xmlns:a16="http://schemas.microsoft.com/office/drawing/2014/main" id="{67D6C887-6F9F-428B-9ACC-F97B89573D5E}"/>
              </a:ext>
            </a:extLst>
          </p:cNvPr>
          <p:cNvSpPr>
            <a:spLocks noGrp="1"/>
          </p:cNvSpPr>
          <p:nvPr>
            <p:ph type="sldNum" sz="quarter" idx="12"/>
          </p:nvPr>
        </p:nvSpPr>
        <p:spPr/>
        <p:txBody>
          <a:bodyPr/>
          <a:lstStyle/>
          <a:p>
            <a:fld id="{DC8BB421-126E-41CB-B73A-69D52E98CAE3}" type="slidenum">
              <a:rPr lang="zh-CN" altLang="en-US" smtClean="0"/>
              <a:t>113</a:t>
            </a:fld>
            <a:endParaRPr lang="zh-CN" altLang="en-US" dirty="0"/>
          </a:p>
        </p:txBody>
      </p:sp>
      <p:pic>
        <p:nvPicPr>
          <p:cNvPr id="3074" name="Picture 2">
            <a:extLst>
              <a:ext uri="{FF2B5EF4-FFF2-40B4-BE49-F238E27FC236}">
                <a16:creationId xmlns:a16="http://schemas.microsoft.com/office/drawing/2014/main" id="{3F48B4D0-D5A6-4E4A-A1DD-D1F2819FEF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2876" y="2047700"/>
            <a:ext cx="7046247" cy="44451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91367AA-4E6E-4AFA-AE9F-8D10CDDA8AE9}"/>
              </a:ext>
            </a:extLst>
          </p:cNvPr>
          <p:cNvSpPr txBox="1"/>
          <p:nvPr/>
        </p:nvSpPr>
        <p:spPr>
          <a:xfrm>
            <a:off x="511328" y="1188101"/>
            <a:ext cx="3010761"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t>Self-Attention</a:t>
            </a:r>
            <a:endParaRPr lang="zh-CN" altLang="en-US" sz="2800" b="1" dirty="0"/>
          </a:p>
        </p:txBody>
      </p:sp>
    </p:spTree>
    <p:extLst>
      <p:ext uri="{BB962C8B-B14F-4D97-AF65-F5344CB8AC3E}">
        <p14:creationId xmlns:p14="http://schemas.microsoft.com/office/powerpoint/2010/main" val="40080827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32CA0-4543-4A97-9C7C-812618C4F690}"/>
              </a:ext>
            </a:extLst>
          </p:cNvPr>
          <p:cNvSpPr>
            <a:spLocks noGrp="1"/>
          </p:cNvSpPr>
          <p:nvPr>
            <p:ph type="title"/>
          </p:nvPr>
        </p:nvSpPr>
        <p:spPr/>
        <p:txBody>
          <a:bodyPr/>
          <a:lstStyle/>
          <a:p>
            <a:r>
              <a:rPr lang="en-US" altLang="zh-CN" dirty="0"/>
              <a:t>The Illustrated Transformer</a:t>
            </a:r>
            <a:r>
              <a:rPr lang="zh-CN" altLang="en-US" dirty="0"/>
              <a:t> </a:t>
            </a:r>
            <a:r>
              <a:rPr lang="en-US" altLang="zh-CN" dirty="0"/>
              <a:t>via</a:t>
            </a:r>
            <a:r>
              <a:rPr lang="zh-CN" altLang="en-US" dirty="0"/>
              <a:t> </a:t>
            </a:r>
            <a:r>
              <a:rPr lang="en-US" altLang="zh-CN" dirty="0"/>
              <a:t>MT</a:t>
            </a:r>
            <a:endParaRPr lang="zh-CN" altLang="en-US" dirty="0"/>
          </a:p>
        </p:txBody>
      </p:sp>
      <p:sp>
        <p:nvSpPr>
          <p:cNvPr id="4" name="灯片编号占位符 3">
            <a:extLst>
              <a:ext uri="{FF2B5EF4-FFF2-40B4-BE49-F238E27FC236}">
                <a16:creationId xmlns:a16="http://schemas.microsoft.com/office/drawing/2014/main" id="{A4B0AEFA-0A07-4B2A-B3CF-0BA9D29E54FC}"/>
              </a:ext>
            </a:extLst>
          </p:cNvPr>
          <p:cNvSpPr>
            <a:spLocks noGrp="1"/>
          </p:cNvSpPr>
          <p:nvPr>
            <p:ph type="sldNum" sz="quarter" idx="12"/>
          </p:nvPr>
        </p:nvSpPr>
        <p:spPr/>
        <p:txBody>
          <a:bodyPr/>
          <a:lstStyle/>
          <a:p>
            <a:fld id="{DC8BB421-126E-41CB-B73A-69D52E98CAE3}" type="slidenum">
              <a:rPr lang="zh-CN" altLang="en-US" smtClean="0"/>
              <a:t>114</a:t>
            </a:fld>
            <a:endParaRPr lang="zh-CN" altLang="en-US" dirty="0"/>
          </a:p>
        </p:txBody>
      </p:sp>
      <p:pic>
        <p:nvPicPr>
          <p:cNvPr id="4098" name="Picture 2">
            <a:extLst>
              <a:ext uri="{FF2B5EF4-FFF2-40B4-BE49-F238E27FC236}">
                <a16:creationId xmlns:a16="http://schemas.microsoft.com/office/drawing/2014/main" id="{53046AC0-46F4-4CA6-B760-E4F9B5949F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7650" y="2157412"/>
            <a:ext cx="6524625" cy="3409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33466CB-20E8-48E0-86FC-A4B7537EB82A}"/>
              </a:ext>
            </a:extLst>
          </p:cNvPr>
          <p:cNvSpPr txBox="1"/>
          <p:nvPr/>
        </p:nvSpPr>
        <p:spPr>
          <a:xfrm>
            <a:off x="511328" y="1188101"/>
            <a:ext cx="3010761"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t>Self-Attention</a:t>
            </a:r>
            <a:endParaRPr lang="zh-CN" altLang="en-US" sz="2800" b="1" dirty="0"/>
          </a:p>
        </p:txBody>
      </p:sp>
    </p:spTree>
    <p:extLst>
      <p:ext uri="{BB962C8B-B14F-4D97-AF65-F5344CB8AC3E}">
        <p14:creationId xmlns:p14="http://schemas.microsoft.com/office/powerpoint/2010/main" val="38092365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A6BE2-03CC-4A38-B29E-99641E9CEAEF}"/>
              </a:ext>
            </a:extLst>
          </p:cNvPr>
          <p:cNvSpPr>
            <a:spLocks noGrp="1"/>
          </p:cNvSpPr>
          <p:nvPr>
            <p:ph type="title"/>
          </p:nvPr>
        </p:nvSpPr>
        <p:spPr/>
        <p:txBody>
          <a:bodyPr/>
          <a:lstStyle/>
          <a:p>
            <a:r>
              <a:rPr lang="en-US" altLang="zh-CN" dirty="0"/>
              <a:t>The Illustrated Transformer</a:t>
            </a:r>
            <a:r>
              <a:rPr lang="zh-CN" altLang="en-US" dirty="0"/>
              <a:t> </a:t>
            </a:r>
            <a:r>
              <a:rPr lang="en-US" altLang="zh-CN" dirty="0"/>
              <a:t>via</a:t>
            </a:r>
            <a:r>
              <a:rPr lang="zh-CN" altLang="en-US" dirty="0"/>
              <a:t> </a:t>
            </a:r>
            <a:r>
              <a:rPr lang="en-US" altLang="zh-CN" dirty="0"/>
              <a:t>MT</a:t>
            </a:r>
            <a:endParaRPr lang="zh-CN" altLang="en-US" dirty="0"/>
          </a:p>
        </p:txBody>
      </p:sp>
      <p:sp>
        <p:nvSpPr>
          <p:cNvPr id="4" name="灯片编号占位符 3">
            <a:extLst>
              <a:ext uri="{FF2B5EF4-FFF2-40B4-BE49-F238E27FC236}">
                <a16:creationId xmlns:a16="http://schemas.microsoft.com/office/drawing/2014/main" id="{8EB6A706-7ABD-4E2B-B4A9-D0A62A3D99B3}"/>
              </a:ext>
            </a:extLst>
          </p:cNvPr>
          <p:cNvSpPr>
            <a:spLocks noGrp="1"/>
          </p:cNvSpPr>
          <p:nvPr>
            <p:ph type="sldNum" sz="quarter" idx="12"/>
          </p:nvPr>
        </p:nvSpPr>
        <p:spPr/>
        <p:txBody>
          <a:bodyPr/>
          <a:lstStyle/>
          <a:p>
            <a:fld id="{DC8BB421-126E-41CB-B73A-69D52E98CAE3}" type="slidenum">
              <a:rPr lang="zh-CN" altLang="en-US" smtClean="0"/>
              <a:t>115</a:t>
            </a:fld>
            <a:endParaRPr lang="zh-CN" altLang="en-US" dirty="0"/>
          </a:p>
        </p:txBody>
      </p:sp>
      <p:pic>
        <p:nvPicPr>
          <p:cNvPr id="5122" name="Picture 2">
            <a:extLst>
              <a:ext uri="{FF2B5EF4-FFF2-40B4-BE49-F238E27FC236}">
                <a16:creationId xmlns:a16="http://schemas.microsoft.com/office/drawing/2014/main" id="{87520BF8-9219-4486-BBEB-07E3F96736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9024" y="1188101"/>
            <a:ext cx="8258175" cy="52006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E60C763-3F7B-438D-8624-5532F46F0982}"/>
              </a:ext>
            </a:extLst>
          </p:cNvPr>
          <p:cNvSpPr txBox="1"/>
          <p:nvPr/>
        </p:nvSpPr>
        <p:spPr>
          <a:xfrm>
            <a:off x="511328" y="1188101"/>
            <a:ext cx="3010761"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t>Self-Attention</a:t>
            </a:r>
            <a:endParaRPr lang="zh-CN" altLang="en-US" sz="2800" b="1" dirty="0"/>
          </a:p>
        </p:txBody>
      </p:sp>
    </p:spTree>
    <p:extLst>
      <p:ext uri="{BB962C8B-B14F-4D97-AF65-F5344CB8AC3E}">
        <p14:creationId xmlns:p14="http://schemas.microsoft.com/office/powerpoint/2010/main" val="7448711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34DD5-2D57-429E-A4F9-F48FA862B375}"/>
              </a:ext>
            </a:extLst>
          </p:cNvPr>
          <p:cNvSpPr>
            <a:spLocks noGrp="1"/>
          </p:cNvSpPr>
          <p:nvPr>
            <p:ph type="title"/>
          </p:nvPr>
        </p:nvSpPr>
        <p:spPr/>
        <p:txBody>
          <a:bodyPr/>
          <a:lstStyle/>
          <a:p>
            <a:r>
              <a:rPr lang="en-US" altLang="zh-CN" dirty="0"/>
              <a:t>The Illustrated Transformer</a:t>
            </a:r>
            <a:r>
              <a:rPr lang="zh-CN" altLang="en-US" dirty="0"/>
              <a:t> </a:t>
            </a:r>
            <a:r>
              <a:rPr lang="en-US" altLang="zh-CN" dirty="0"/>
              <a:t>via</a:t>
            </a:r>
            <a:r>
              <a:rPr lang="zh-CN" altLang="en-US" dirty="0"/>
              <a:t> </a:t>
            </a:r>
            <a:r>
              <a:rPr lang="en-US" altLang="zh-CN" dirty="0"/>
              <a:t>MT</a:t>
            </a:r>
            <a:endParaRPr lang="zh-CN" altLang="en-US" dirty="0"/>
          </a:p>
        </p:txBody>
      </p:sp>
      <p:sp>
        <p:nvSpPr>
          <p:cNvPr id="4" name="灯片编号占位符 3">
            <a:extLst>
              <a:ext uri="{FF2B5EF4-FFF2-40B4-BE49-F238E27FC236}">
                <a16:creationId xmlns:a16="http://schemas.microsoft.com/office/drawing/2014/main" id="{B20D66AC-2839-4E05-85E1-5DBFE4B9DE6B}"/>
              </a:ext>
            </a:extLst>
          </p:cNvPr>
          <p:cNvSpPr>
            <a:spLocks noGrp="1"/>
          </p:cNvSpPr>
          <p:nvPr>
            <p:ph type="sldNum" sz="quarter" idx="12"/>
          </p:nvPr>
        </p:nvSpPr>
        <p:spPr/>
        <p:txBody>
          <a:bodyPr/>
          <a:lstStyle/>
          <a:p>
            <a:fld id="{DC8BB421-126E-41CB-B73A-69D52E98CAE3}" type="slidenum">
              <a:rPr lang="zh-CN" altLang="en-US" smtClean="0"/>
              <a:t>116</a:t>
            </a:fld>
            <a:endParaRPr lang="zh-CN" altLang="en-US" dirty="0"/>
          </a:p>
        </p:txBody>
      </p:sp>
      <p:pic>
        <p:nvPicPr>
          <p:cNvPr id="6146" name="Picture 2">
            <a:extLst>
              <a:ext uri="{FF2B5EF4-FFF2-40B4-BE49-F238E27FC236}">
                <a16:creationId xmlns:a16="http://schemas.microsoft.com/office/drawing/2014/main" id="{A03203EF-83A3-489D-9287-2DA3D31948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963" y="1108075"/>
            <a:ext cx="4863998" cy="55086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5B38CEF-5C79-42DF-A7AC-FB2911791A8D}"/>
              </a:ext>
            </a:extLst>
          </p:cNvPr>
          <p:cNvSpPr txBox="1"/>
          <p:nvPr/>
        </p:nvSpPr>
        <p:spPr>
          <a:xfrm>
            <a:off x="511328" y="1188101"/>
            <a:ext cx="3010761"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t>Self-Attention</a:t>
            </a:r>
            <a:endParaRPr lang="zh-CN" altLang="en-US" sz="2800" b="1" dirty="0"/>
          </a:p>
        </p:txBody>
      </p:sp>
    </p:spTree>
    <p:extLst>
      <p:ext uri="{BB962C8B-B14F-4D97-AF65-F5344CB8AC3E}">
        <p14:creationId xmlns:p14="http://schemas.microsoft.com/office/powerpoint/2010/main" val="37885609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3B3855-8869-4F15-B461-55250C7F7871}"/>
              </a:ext>
            </a:extLst>
          </p:cNvPr>
          <p:cNvSpPr>
            <a:spLocks noGrp="1"/>
          </p:cNvSpPr>
          <p:nvPr>
            <p:ph type="title"/>
          </p:nvPr>
        </p:nvSpPr>
        <p:spPr/>
        <p:txBody>
          <a:bodyPr/>
          <a:lstStyle/>
          <a:p>
            <a:r>
              <a:rPr lang="en-US" altLang="zh-CN" dirty="0"/>
              <a:t>The Illustrated Transformer</a:t>
            </a:r>
            <a:r>
              <a:rPr lang="zh-CN" altLang="en-US" dirty="0"/>
              <a:t> </a:t>
            </a:r>
            <a:r>
              <a:rPr lang="en-US" altLang="zh-CN" dirty="0"/>
              <a:t>via</a:t>
            </a:r>
            <a:r>
              <a:rPr lang="zh-CN" altLang="en-US" dirty="0"/>
              <a:t> </a:t>
            </a:r>
            <a:r>
              <a:rPr lang="en-US" altLang="zh-CN" dirty="0"/>
              <a:t>MT</a:t>
            </a:r>
            <a:endParaRPr lang="zh-CN" altLang="en-US" dirty="0"/>
          </a:p>
        </p:txBody>
      </p:sp>
      <p:sp>
        <p:nvSpPr>
          <p:cNvPr id="4" name="灯片编号占位符 3">
            <a:extLst>
              <a:ext uri="{FF2B5EF4-FFF2-40B4-BE49-F238E27FC236}">
                <a16:creationId xmlns:a16="http://schemas.microsoft.com/office/drawing/2014/main" id="{6DDA09DD-FF1E-462D-AE3A-EA9F1E858DF3}"/>
              </a:ext>
            </a:extLst>
          </p:cNvPr>
          <p:cNvSpPr>
            <a:spLocks noGrp="1"/>
          </p:cNvSpPr>
          <p:nvPr>
            <p:ph type="sldNum" sz="quarter" idx="12"/>
          </p:nvPr>
        </p:nvSpPr>
        <p:spPr/>
        <p:txBody>
          <a:bodyPr/>
          <a:lstStyle/>
          <a:p>
            <a:fld id="{DC8BB421-126E-41CB-B73A-69D52E98CAE3}" type="slidenum">
              <a:rPr lang="zh-CN" altLang="en-US" smtClean="0"/>
              <a:t>117</a:t>
            </a:fld>
            <a:endParaRPr lang="zh-CN" altLang="en-US" dirty="0"/>
          </a:p>
        </p:txBody>
      </p:sp>
      <p:pic>
        <p:nvPicPr>
          <p:cNvPr id="7170" name="Picture 2">
            <a:extLst>
              <a:ext uri="{FF2B5EF4-FFF2-40B4-BE49-F238E27FC236}">
                <a16:creationId xmlns:a16="http://schemas.microsoft.com/office/drawing/2014/main" id="{AAE4BDC4-93BA-4C27-865B-F4CB868753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7050" y="2200275"/>
            <a:ext cx="8505825" cy="33242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F0275610-2864-4D42-82A2-50C6E1A95762}"/>
              </a:ext>
            </a:extLst>
          </p:cNvPr>
          <p:cNvSpPr txBox="1"/>
          <p:nvPr/>
        </p:nvSpPr>
        <p:spPr>
          <a:xfrm>
            <a:off x="511328" y="1188101"/>
            <a:ext cx="3010761" cy="523220"/>
          </a:xfrm>
          <a:prstGeom prst="rect">
            <a:avLst/>
          </a:prstGeom>
          <a:noFill/>
        </p:spPr>
        <p:txBody>
          <a:bodyPr wrap="none" rtlCol="0">
            <a:spAutoFit/>
          </a:bodyPr>
          <a:lstStyle/>
          <a:p>
            <a:pPr marL="285750" indent="-285750">
              <a:buFont typeface="Arial" panose="020B0604020202020204" pitchFamily="34" charset="0"/>
              <a:buChar char="•"/>
            </a:pPr>
            <a:r>
              <a:rPr lang="en-US" altLang="zh-CN" sz="2800" b="1" dirty="0"/>
              <a:t>Self-Attention</a:t>
            </a:r>
            <a:endParaRPr lang="zh-CN" altLang="en-US" sz="2800" b="1" dirty="0"/>
          </a:p>
        </p:txBody>
      </p:sp>
    </p:spTree>
    <p:extLst>
      <p:ext uri="{BB962C8B-B14F-4D97-AF65-F5344CB8AC3E}">
        <p14:creationId xmlns:p14="http://schemas.microsoft.com/office/powerpoint/2010/main" val="3881355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A6A-5D7B-2F41-A58A-BC16A69E40A3}"/>
              </a:ext>
            </a:extLst>
          </p:cNvPr>
          <p:cNvSpPr>
            <a:spLocks noGrp="1"/>
          </p:cNvSpPr>
          <p:nvPr>
            <p:ph type="title"/>
          </p:nvPr>
        </p:nvSpPr>
        <p:spPr/>
        <p:txBody>
          <a:bodyPr/>
          <a:lstStyle/>
          <a:p>
            <a:r>
              <a:rPr lang="en-US" dirty="0"/>
              <a:t>The Illustrated Transformer</a:t>
            </a:r>
            <a:r>
              <a:rPr lang="zh-CN" altLang="en-US" dirty="0"/>
              <a:t> </a:t>
            </a:r>
            <a:r>
              <a:rPr lang="en-US" altLang="zh-CN" dirty="0"/>
              <a:t>via</a:t>
            </a:r>
            <a:r>
              <a:rPr lang="zh-CN" altLang="en-US" dirty="0"/>
              <a:t> </a:t>
            </a:r>
            <a:r>
              <a:rPr lang="en-US" altLang="zh-CN" dirty="0"/>
              <a:t>MT</a:t>
            </a:r>
            <a:endParaRPr lang="en-CN" dirty="0"/>
          </a:p>
        </p:txBody>
      </p:sp>
      <p:sp>
        <p:nvSpPr>
          <p:cNvPr id="4" name="Slide Number Placeholder 3">
            <a:extLst>
              <a:ext uri="{FF2B5EF4-FFF2-40B4-BE49-F238E27FC236}">
                <a16:creationId xmlns:a16="http://schemas.microsoft.com/office/drawing/2014/main" id="{C620060D-8651-DD4C-ACA3-A852063CDC55}"/>
              </a:ext>
            </a:extLst>
          </p:cNvPr>
          <p:cNvSpPr>
            <a:spLocks noGrp="1"/>
          </p:cNvSpPr>
          <p:nvPr>
            <p:ph type="sldNum" sz="quarter" idx="12"/>
          </p:nvPr>
        </p:nvSpPr>
        <p:spPr/>
        <p:txBody>
          <a:bodyPr/>
          <a:lstStyle/>
          <a:p>
            <a:fld id="{DC8BB421-126E-41CB-B73A-69D52E98CAE3}" type="slidenum">
              <a:rPr lang="zh-CN" altLang="en-US" smtClean="0"/>
              <a:t>118</a:t>
            </a:fld>
            <a:endParaRPr lang="zh-CN" altLang="en-US" dirty="0"/>
          </a:p>
        </p:txBody>
      </p:sp>
      <p:pic>
        <p:nvPicPr>
          <p:cNvPr id="7170" name="Picture 2">
            <a:extLst>
              <a:ext uri="{FF2B5EF4-FFF2-40B4-BE49-F238E27FC236}">
                <a16:creationId xmlns:a16="http://schemas.microsoft.com/office/drawing/2014/main" id="{5994657C-3F74-AD4C-9A3F-BF782554CA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2608" y="1251048"/>
            <a:ext cx="9766783" cy="536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5410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6A6A-5D7B-2F41-A58A-BC16A69E40A3}"/>
              </a:ext>
            </a:extLst>
          </p:cNvPr>
          <p:cNvSpPr>
            <a:spLocks noGrp="1"/>
          </p:cNvSpPr>
          <p:nvPr>
            <p:ph type="title"/>
          </p:nvPr>
        </p:nvSpPr>
        <p:spPr/>
        <p:txBody>
          <a:bodyPr/>
          <a:lstStyle/>
          <a:p>
            <a:r>
              <a:rPr lang="en-US" dirty="0"/>
              <a:t>The Illustrated Transformer</a:t>
            </a:r>
            <a:r>
              <a:rPr lang="zh-CN" altLang="en-US" dirty="0"/>
              <a:t> </a:t>
            </a:r>
            <a:r>
              <a:rPr lang="en-US" altLang="zh-CN" dirty="0"/>
              <a:t>via</a:t>
            </a:r>
            <a:r>
              <a:rPr lang="zh-CN" altLang="en-US" dirty="0"/>
              <a:t> </a:t>
            </a:r>
            <a:r>
              <a:rPr lang="en-US" altLang="zh-CN" dirty="0"/>
              <a:t>MT</a:t>
            </a:r>
            <a:endParaRPr lang="en-CN" dirty="0"/>
          </a:p>
        </p:txBody>
      </p:sp>
      <p:sp>
        <p:nvSpPr>
          <p:cNvPr id="4" name="Slide Number Placeholder 3">
            <a:extLst>
              <a:ext uri="{FF2B5EF4-FFF2-40B4-BE49-F238E27FC236}">
                <a16:creationId xmlns:a16="http://schemas.microsoft.com/office/drawing/2014/main" id="{C620060D-8651-DD4C-ACA3-A852063CDC55}"/>
              </a:ext>
            </a:extLst>
          </p:cNvPr>
          <p:cNvSpPr>
            <a:spLocks noGrp="1"/>
          </p:cNvSpPr>
          <p:nvPr>
            <p:ph type="sldNum" sz="quarter" idx="12"/>
          </p:nvPr>
        </p:nvSpPr>
        <p:spPr/>
        <p:txBody>
          <a:bodyPr/>
          <a:lstStyle/>
          <a:p>
            <a:fld id="{DC8BB421-126E-41CB-B73A-69D52E98CAE3}" type="slidenum">
              <a:rPr lang="zh-CN" altLang="en-US" smtClean="0"/>
              <a:t>119</a:t>
            </a:fld>
            <a:endParaRPr lang="zh-CN" altLang="en-US" dirty="0"/>
          </a:p>
        </p:txBody>
      </p:sp>
      <p:pic>
        <p:nvPicPr>
          <p:cNvPr id="8194" name="Picture 2">
            <a:extLst>
              <a:ext uri="{FF2B5EF4-FFF2-40B4-BE49-F238E27FC236}">
                <a16:creationId xmlns:a16="http://schemas.microsoft.com/office/drawing/2014/main" id="{734FCE78-B695-C041-BFC1-D142B063BA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0485" y="1164048"/>
            <a:ext cx="9899305" cy="543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20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822B-5098-6849-BF79-930212B0A84D}"/>
              </a:ext>
            </a:extLst>
          </p:cNvPr>
          <p:cNvSpPr>
            <a:spLocks noGrp="1"/>
          </p:cNvSpPr>
          <p:nvPr>
            <p:ph type="title"/>
          </p:nvPr>
        </p:nvSpPr>
        <p:spPr/>
        <p:txBody>
          <a:bodyPr/>
          <a:lstStyle/>
          <a:p>
            <a:r>
              <a:rPr lang="en-US" altLang="zh-CN" dirty="0"/>
              <a:t>Attention</a:t>
            </a:r>
            <a:r>
              <a:rPr lang="zh-CN" altLang="en-US" dirty="0"/>
              <a:t> </a:t>
            </a:r>
            <a:r>
              <a:rPr lang="en-US" altLang="zh-CN" dirty="0"/>
              <a:t>in</a:t>
            </a:r>
            <a:r>
              <a:rPr lang="zh-CN" altLang="en-US" dirty="0"/>
              <a:t> </a:t>
            </a:r>
            <a:r>
              <a:rPr lang="en-US" altLang="zh-CN" dirty="0"/>
              <a:t>human</a:t>
            </a:r>
            <a:r>
              <a:rPr lang="zh-CN" altLang="en-US" dirty="0"/>
              <a:t> </a:t>
            </a:r>
            <a:r>
              <a:rPr lang="en-US" altLang="zh-CN" dirty="0"/>
              <a:t>behavior</a:t>
            </a:r>
            <a:endParaRPr lang="en-CN" dirty="0"/>
          </a:p>
        </p:txBody>
      </p:sp>
      <p:sp>
        <p:nvSpPr>
          <p:cNvPr id="3" name="Content Placeholder 2">
            <a:extLst>
              <a:ext uri="{FF2B5EF4-FFF2-40B4-BE49-F238E27FC236}">
                <a16:creationId xmlns:a16="http://schemas.microsoft.com/office/drawing/2014/main" id="{52D63DE9-502A-714D-9A61-204B783EF029}"/>
              </a:ext>
            </a:extLst>
          </p:cNvPr>
          <p:cNvSpPr>
            <a:spLocks noGrp="1"/>
          </p:cNvSpPr>
          <p:nvPr>
            <p:ph idx="1"/>
          </p:nvPr>
        </p:nvSpPr>
        <p:spPr>
          <a:xfrm>
            <a:off x="561067" y="1108433"/>
            <a:ext cx="11307085" cy="5749567"/>
          </a:xfrm>
        </p:spPr>
        <p:txBody>
          <a:bodyPr lIns="90000">
            <a:noAutofit/>
          </a:bodyPr>
          <a:lstStyle/>
          <a:p>
            <a:pPr>
              <a:spcBef>
                <a:spcPts val="0"/>
              </a:spcBef>
              <a:spcAft>
                <a:spcPts val="600"/>
              </a:spcAft>
            </a:pPr>
            <a:r>
              <a:rPr lang="en-US" dirty="0"/>
              <a:t>At a very large and very noisy party, you’re looking for a friend you’ve lost in the crowd. </a:t>
            </a:r>
          </a:p>
          <a:p>
            <a:pPr>
              <a:spcBef>
                <a:spcPts val="0"/>
              </a:spcBef>
              <a:spcAft>
                <a:spcPts val="600"/>
              </a:spcAft>
            </a:pPr>
            <a:r>
              <a:rPr lang="en-US" dirty="0"/>
              <a:t>You look for her green dress amid the sea of colors. </a:t>
            </a:r>
          </a:p>
          <a:p>
            <a:pPr>
              <a:spcBef>
                <a:spcPts val="0"/>
              </a:spcBef>
              <a:spcAft>
                <a:spcPts val="600"/>
              </a:spcAft>
            </a:pPr>
            <a:r>
              <a:rPr lang="en-US" dirty="0"/>
              <a:t>You try to catch the sound of her voice in the general roar. </a:t>
            </a:r>
          </a:p>
          <a:p>
            <a:pPr>
              <a:spcBef>
                <a:spcPts val="0"/>
              </a:spcBef>
              <a:spcAft>
                <a:spcPts val="600"/>
              </a:spcAft>
            </a:pPr>
            <a:r>
              <a:rPr lang="en-US" dirty="0"/>
              <a:t>There she is! </a:t>
            </a:r>
          </a:p>
          <a:p>
            <a:pPr>
              <a:spcBef>
                <a:spcPts val="0"/>
              </a:spcBef>
              <a:spcAft>
                <a:spcPts val="600"/>
              </a:spcAft>
            </a:pPr>
            <a:r>
              <a:rPr lang="en-US" dirty="0"/>
              <a:t>Somehow, above the loud music and noisy conversation, now you hear her calling your name. </a:t>
            </a:r>
          </a:p>
          <a:p>
            <a:pPr>
              <a:spcBef>
                <a:spcPts val="0"/>
              </a:spcBef>
              <a:spcAft>
                <a:spcPts val="600"/>
              </a:spcAft>
            </a:pPr>
            <a:r>
              <a:rPr lang="en-US" dirty="0"/>
              <a:t>But before you can move very far, you are stopped in your tracks by the sound of shattering glass—you turn your head sharply and see that a pitcher has fallen off a nearby table. </a:t>
            </a:r>
          </a:p>
          <a:p>
            <a:pPr>
              <a:spcBef>
                <a:spcPts val="0"/>
              </a:spcBef>
              <a:spcAft>
                <a:spcPts val="600"/>
              </a:spcAft>
            </a:pPr>
            <a:r>
              <a:rPr lang="en-US" dirty="0"/>
              <a:t>While others tend to the glass, you set off across the crowded room toward your friend.</a:t>
            </a:r>
            <a:endParaRPr lang="en-CN" dirty="0"/>
          </a:p>
        </p:txBody>
      </p:sp>
      <p:sp>
        <p:nvSpPr>
          <p:cNvPr id="4" name="Slide Number Placeholder 3">
            <a:extLst>
              <a:ext uri="{FF2B5EF4-FFF2-40B4-BE49-F238E27FC236}">
                <a16:creationId xmlns:a16="http://schemas.microsoft.com/office/drawing/2014/main" id="{81E373C6-C7FF-1C43-BC52-8FB96C83656C}"/>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349569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0977-6FA1-4F4C-9943-775046406503}"/>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Two</a:t>
            </a:r>
            <a:r>
              <a:rPr lang="zh-CN" altLang="en-US" dirty="0"/>
              <a:t> </a:t>
            </a:r>
            <a:r>
              <a:rPr lang="en-US" altLang="zh-CN" dirty="0"/>
              <a:t>MT</a:t>
            </a:r>
            <a:r>
              <a:rPr lang="zh-CN" altLang="en-US" dirty="0"/>
              <a:t> </a:t>
            </a:r>
            <a:r>
              <a:rPr lang="en-US" altLang="zh-CN" dirty="0"/>
              <a:t>tasks</a:t>
            </a:r>
            <a:endParaRPr lang="en-CN" dirty="0"/>
          </a:p>
        </p:txBody>
      </p:sp>
      <p:sp>
        <p:nvSpPr>
          <p:cNvPr id="4" name="Slide Number Placeholder 3">
            <a:extLst>
              <a:ext uri="{FF2B5EF4-FFF2-40B4-BE49-F238E27FC236}">
                <a16:creationId xmlns:a16="http://schemas.microsoft.com/office/drawing/2014/main" id="{F8316A16-C779-364C-B8D4-D6FC75F7D1C0}"/>
              </a:ext>
            </a:extLst>
          </p:cNvPr>
          <p:cNvSpPr>
            <a:spLocks noGrp="1"/>
          </p:cNvSpPr>
          <p:nvPr>
            <p:ph type="sldNum" sz="quarter" idx="12"/>
          </p:nvPr>
        </p:nvSpPr>
        <p:spPr/>
        <p:txBody>
          <a:bodyPr/>
          <a:lstStyle/>
          <a:p>
            <a:fld id="{DC8BB421-126E-41CB-B73A-69D52E98CAE3}" type="slidenum">
              <a:rPr lang="zh-CN" altLang="en-US" smtClean="0"/>
              <a:t>120</a:t>
            </a:fld>
            <a:endParaRPr lang="zh-CN" altLang="en-US" dirty="0"/>
          </a:p>
        </p:txBody>
      </p:sp>
      <p:pic>
        <p:nvPicPr>
          <p:cNvPr id="3074" name="Picture 2">
            <a:extLst>
              <a:ext uri="{FF2B5EF4-FFF2-40B4-BE49-F238E27FC236}">
                <a16:creationId xmlns:a16="http://schemas.microsoft.com/office/drawing/2014/main" id="{6E29F7C7-C8EC-6640-A37A-59D6149922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353" y="1898600"/>
            <a:ext cx="5254991" cy="32493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9B53C7-0B74-FF4C-AB8B-B9F2E9672BBA}"/>
              </a:ext>
            </a:extLst>
          </p:cNvPr>
          <p:cNvSpPr txBox="1"/>
          <p:nvPr/>
        </p:nvSpPr>
        <p:spPr>
          <a:xfrm>
            <a:off x="695325" y="5276644"/>
            <a:ext cx="4623847" cy="830997"/>
          </a:xfrm>
          <a:prstGeom prst="rect">
            <a:avLst/>
          </a:prstGeom>
          <a:noFill/>
        </p:spPr>
        <p:txBody>
          <a:bodyPr wrap="square">
            <a:spAutoFit/>
          </a:bodyPr>
          <a:lstStyle/>
          <a:p>
            <a:pPr algn="ctr"/>
            <a:r>
              <a:rPr lang="en-US" sz="1600" dirty="0"/>
              <a:t>BLEU scores (higher is better) of single models on the standard WMT newstest2014 </a:t>
            </a:r>
            <a:r>
              <a:rPr lang="en-US" sz="1600" dirty="0">
                <a:solidFill>
                  <a:srgbClr val="00B0F0"/>
                </a:solidFill>
              </a:rPr>
              <a:t>English to German</a:t>
            </a:r>
            <a:r>
              <a:rPr lang="en-US" sz="1600" dirty="0"/>
              <a:t> translation benchmark.</a:t>
            </a:r>
            <a:endParaRPr lang="en-CN" sz="1600" dirty="0"/>
          </a:p>
        </p:txBody>
      </p:sp>
      <p:pic>
        <p:nvPicPr>
          <p:cNvPr id="3076" name="Picture 4">
            <a:extLst>
              <a:ext uri="{FF2B5EF4-FFF2-40B4-BE49-F238E27FC236}">
                <a16:creationId xmlns:a16="http://schemas.microsoft.com/office/drawing/2014/main" id="{7982E48A-9C95-C949-B8F0-1B131CF3C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312" y="1927059"/>
            <a:ext cx="5254991" cy="324911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5F0101F-0CE8-854C-8FD7-163E78EE4119}"/>
              </a:ext>
            </a:extLst>
          </p:cNvPr>
          <p:cNvSpPr txBox="1"/>
          <p:nvPr/>
        </p:nvSpPr>
        <p:spPr>
          <a:xfrm>
            <a:off x="6480927" y="5276644"/>
            <a:ext cx="4623846" cy="830997"/>
          </a:xfrm>
          <a:prstGeom prst="rect">
            <a:avLst/>
          </a:prstGeom>
          <a:noFill/>
        </p:spPr>
        <p:txBody>
          <a:bodyPr wrap="square">
            <a:spAutoFit/>
          </a:bodyPr>
          <a:lstStyle/>
          <a:p>
            <a:pPr algn="ctr"/>
            <a:r>
              <a:rPr lang="en-US" sz="1600" dirty="0"/>
              <a:t>BLEU scores (higher is better) of single models on the standard WMT newstest2014 </a:t>
            </a:r>
            <a:r>
              <a:rPr lang="en-US" sz="1600" dirty="0">
                <a:solidFill>
                  <a:srgbClr val="00B0F0"/>
                </a:solidFill>
              </a:rPr>
              <a:t>English to French</a:t>
            </a:r>
            <a:r>
              <a:rPr lang="en-US" sz="1600" dirty="0"/>
              <a:t> translation benchmark.</a:t>
            </a:r>
            <a:endParaRPr lang="en-CN" sz="1600" dirty="0"/>
          </a:p>
        </p:txBody>
      </p:sp>
    </p:spTree>
    <p:extLst>
      <p:ext uri="{BB962C8B-B14F-4D97-AF65-F5344CB8AC3E}">
        <p14:creationId xmlns:p14="http://schemas.microsoft.com/office/powerpoint/2010/main" val="32004238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7204-6C8A-5747-997A-61714DB569A3}"/>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CN" altLang="zh-CN" dirty="0"/>
              <a:t>Results</a:t>
            </a:r>
            <a:endParaRPr lang="en-CN" dirty="0"/>
          </a:p>
        </p:txBody>
      </p:sp>
      <p:pic>
        <p:nvPicPr>
          <p:cNvPr id="6" name="Content Placeholder 5">
            <a:extLst>
              <a:ext uri="{FF2B5EF4-FFF2-40B4-BE49-F238E27FC236}">
                <a16:creationId xmlns:a16="http://schemas.microsoft.com/office/drawing/2014/main" id="{E82166EA-6425-854E-A393-D2B00DFD18B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30"/>
          <a:stretch/>
        </p:blipFill>
        <p:spPr>
          <a:xfrm>
            <a:off x="988142" y="1193800"/>
            <a:ext cx="9939133" cy="4248561"/>
          </a:xfrm>
        </p:spPr>
      </p:pic>
      <p:sp>
        <p:nvSpPr>
          <p:cNvPr id="4" name="Slide Number Placeholder 3">
            <a:extLst>
              <a:ext uri="{FF2B5EF4-FFF2-40B4-BE49-F238E27FC236}">
                <a16:creationId xmlns:a16="http://schemas.microsoft.com/office/drawing/2014/main" id="{DF7349E9-4B95-5443-9069-A478CB6C9DEE}"/>
              </a:ext>
            </a:extLst>
          </p:cNvPr>
          <p:cNvSpPr>
            <a:spLocks noGrp="1"/>
          </p:cNvSpPr>
          <p:nvPr>
            <p:ph type="sldNum" sz="quarter" idx="12"/>
          </p:nvPr>
        </p:nvSpPr>
        <p:spPr/>
        <p:txBody>
          <a:bodyPr/>
          <a:lstStyle/>
          <a:p>
            <a:fld id="{DC8BB421-126E-41CB-B73A-69D52E98CAE3}" type="slidenum">
              <a:rPr lang="zh-CN" altLang="en-US" smtClean="0"/>
              <a:t>121</a:t>
            </a:fld>
            <a:endParaRPr lang="zh-CN" altLang="en-US" dirty="0"/>
          </a:p>
        </p:txBody>
      </p:sp>
      <p:sp>
        <p:nvSpPr>
          <p:cNvPr id="3" name="文本框 2">
            <a:extLst>
              <a:ext uri="{FF2B5EF4-FFF2-40B4-BE49-F238E27FC236}">
                <a16:creationId xmlns:a16="http://schemas.microsoft.com/office/drawing/2014/main" id="{EDA4ECA8-B519-49C9-9157-D3507D085D4F}"/>
              </a:ext>
            </a:extLst>
          </p:cNvPr>
          <p:cNvSpPr txBox="1"/>
          <p:nvPr/>
        </p:nvSpPr>
        <p:spPr>
          <a:xfrm>
            <a:off x="988141" y="5475108"/>
            <a:ext cx="9939133"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Compared with ConS2S, Transformer big not only provides better BLEU of EN-FR but also with 50 times faster </a:t>
            </a:r>
            <a:endParaRPr lang="zh-CN" altLang="en-US" sz="2400" dirty="0"/>
          </a:p>
        </p:txBody>
      </p:sp>
    </p:spTree>
    <p:extLst>
      <p:ext uri="{BB962C8B-B14F-4D97-AF65-F5344CB8AC3E}">
        <p14:creationId xmlns:p14="http://schemas.microsoft.com/office/powerpoint/2010/main" val="42530932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A9C61-548D-4BDB-8BA2-09DEF6B64E99}"/>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 parameters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120C8C7-9243-4783-A16E-06D133B0F5C4}"/>
                  </a:ext>
                </a:extLst>
              </p:cNvPr>
              <p:cNvSpPr>
                <a:spLocks noGrp="1"/>
              </p:cNvSpPr>
              <p:nvPr>
                <p:ph idx="1"/>
              </p:nvPr>
            </p:nvSpPr>
            <p:spPr>
              <a:xfrm>
                <a:off x="517525" y="1108433"/>
                <a:ext cx="5157561" cy="5508233"/>
              </a:xfrm>
            </p:spPr>
            <p:txBody>
              <a:bodyPr>
                <a:noAutofit/>
              </a:bodyPr>
              <a:lstStyle/>
              <a:p>
                <a:pPr>
                  <a:spcBef>
                    <a:spcPts val="600"/>
                  </a:spcBef>
                  <a:spcAft>
                    <a:spcPts val="600"/>
                  </a:spcAft>
                </a:pPr>
                <a14:m>
                  <m:oMath xmlns:m="http://schemas.openxmlformats.org/officeDocument/2006/math">
                    <m:r>
                      <a:rPr lang="en-US" altLang="zh-CN" sz="2400" i="1" dirty="0" smtClean="0">
                        <a:latin typeface="Cambria Math" panose="02040503050406030204" pitchFamily="18" charset="0"/>
                      </a:rPr>
                      <m:t>𝑁</m:t>
                    </m:r>
                  </m:oMath>
                </a14:m>
                <a:r>
                  <a:rPr lang="en-US" altLang="zh-CN" sz="2400" dirty="0"/>
                  <a:t>: number of encoder and decoder layers</a:t>
                </a:r>
              </a:p>
              <a:p>
                <a:pPr>
                  <a:spcBef>
                    <a:spcPts val="600"/>
                  </a:spcBef>
                  <a:spcAft>
                    <a:spcPts val="60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m:rPr>
                            <m:sty m:val="p"/>
                          </m:rPr>
                          <a:rPr lang="en-US" altLang="zh-CN" sz="2400" b="0" i="0" smtClean="0">
                            <a:latin typeface="Cambria Math" panose="02040503050406030204" pitchFamily="18" charset="0"/>
                          </a:rPr>
                          <m:t>model</m:t>
                        </m:r>
                      </m:sub>
                    </m:sSub>
                  </m:oMath>
                </a14:m>
                <a:r>
                  <a:rPr lang="en-US" altLang="zh-CN" sz="2400" dirty="0"/>
                  <a:t>: dimension of outputs of sub-layers and embedding layers</a:t>
                </a:r>
              </a:p>
              <a:p>
                <a:pPr>
                  <a:spcBef>
                    <a:spcPts val="600"/>
                  </a:spcBef>
                  <a:spcAft>
                    <a:spcPts val="60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𝑓𝑓</m:t>
                        </m:r>
                      </m:sub>
                    </m:sSub>
                  </m:oMath>
                </a14:m>
                <a:r>
                  <a:rPr lang="en-US" altLang="zh-CN" sz="2400" dirty="0"/>
                  <a:t>: dimension of inner layer</a:t>
                </a:r>
              </a:p>
              <a:p>
                <a:pPr>
                  <a:spcBef>
                    <a:spcPts val="600"/>
                  </a:spcBef>
                  <a:spcAft>
                    <a:spcPts val="600"/>
                  </a:spcAft>
                </a:pPr>
                <a14:m>
                  <m:oMath xmlns:m="http://schemas.openxmlformats.org/officeDocument/2006/math">
                    <m:r>
                      <a:rPr lang="en-US" altLang="zh-CN" sz="2400" b="0" i="1" smtClean="0">
                        <a:latin typeface="Cambria Math" panose="02040503050406030204" pitchFamily="18" charset="0"/>
                      </a:rPr>
                      <m:t>h</m:t>
                    </m:r>
                  </m:oMath>
                </a14:m>
                <a:r>
                  <a:rPr lang="en-US" altLang="zh-CN" sz="2400" dirty="0"/>
                  <a:t>: number of heads in multi-head attention layer</a:t>
                </a:r>
              </a:p>
              <a:p>
                <a:pPr>
                  <a:spcBef>
                    <a:spcPts val="600"/>
                  </a:spcBef>
                  <a:spcAft>
                    <a:spcPts val="60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Sub>
                  </m:oMath>
                </a14:m>
                <a:r>
                  <a:rPr lang="en-US" altLang="zh-CN" sz="2400" dirty="0"/>
                  <a:t>: dimension of queries and keys</a:t>
                </a:r>
              </a:p>
              <a:p>
                <a:pPr>
                  <a:spcBef>
                    <a:spcPts val="600"/>
                  </a:spcBef>
                  <a:spcAft>
                    <a:spcPts val="60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𝑣</m:t>
                        </m:r>
                      </m:sub>
                    </m:sSub>
                  </m:oMath>
                </a14:m>
                <a:r>
                  <a:rPr lang="en-US" altLang="zh-CN" sz="2400" dirty="0"/>
                  <a:t>: dimension of values</a:t>
                </a:r>
              </a:p>
              <a:p>
                <a:pPr>
                  <a:spcBef>
                    <a:spcPts val="600"/>
                  </a:spcBef>
                  <a:spcAft>
                    <a:spcPts val="60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m:rPr>
                            <m:sty m:val="p"/>
                          </m:rPr>
                          <a:rPr lang="en-US" altLang="zh-CN" sz="2400" b="0" i="0" smtClean="0">
                            <a:latin typeface="Cambria Math" panose="02040503050406030204" pitchFamily="18" charset="0"/>
                          </a:rPr>
                          <m:t>drop</m:t>
                        </m:r>
                      </m:sub>
                    </m:sSub>
                  </m:oMath>
                </a14:m>
                <a:r>
                  <a:rPr lang="en-US" altLang="zh-CN" sz="2400" dirty="0"/>
                  <a:t>: dropout rate</a:t>
                </a:r>
              </a:p>
              <a:p>
                <a:pPr>
                  <a:spcBef>
                    <a:spcPts val="600"/>
                  </a:spcBef>
                  <a:spcAft>
                    <a:spcPts val="60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𝜖</m:t>
                        </m:r>
                      </m:e>
                      <m:sub>
                        <m:r>
                          <m:rPr>
                            <m:sty m:val="p"/>
                          </m:rPr>
                          <a:rPr lang="en-US" altLang="zh-CN" sz="2400" b="0" i="0" smtClean="0">
                            <a:latin typeface="Cambria Math" panose="02040503050406030204" pitchFamily="18" charset="0"/>
                          </a:rPr>
                          <m:t>ls</m:t>
                        </m:r>
                      </m:sub>
                    </m:sSub>
                  </m:oMath>
                </a14:m>
                <a:r>
                  <a:rPr lang="en-US" altLang="zh-CN" sz="2400" dirty="0"/>
                  <a:t>:Label smoothing value</a:t>
                </a:r>
                <a:endParaRPr lang="zh-CN" altLang="en-US" sz="2400" dirty="0"/>
              </a:p>
            </p:txBody>
          </p:sp>
        </mc:Choice>
        <mc:Fallback xmlns="">
          <p:sp>
            <p:nvSpPr>
              <p:cNvPr id="3" name="内容占位符 2">
                <a:extLst>
                  <a:ext uri="{FF2B5EF4-FFF2-40B4-BE49-F238E27FC236}">
                    <a16:creationId xmlns:a16="http://schemas.microsoft.com/office/drawing/2014/main" id="{B120C8C7-9243-4783-A16E-06D133B0F5C4}"/>
                  </a:ext>
                </a:extLst>
              </p:cNvPr>
              <p:cNvSpPr>
                <a:spLocks noGrp="1" noRot="1" noChangeAspect="1" noMove="1" noResize="1" noEditPoints="1" noAdjustHandles="1" noChangeArrowheads="1" noChangeShapeType="1" noTextEdit="1"/>
              </p:cNvSpPr>
              <p:nvPr>
                <p:ph idx="1"/>
              </p:nvPr>
            </p:nvSpPr>
            <p:spPr>
              <a:xfrm>
                <a:off x="517525" y="1108433"/>
                <a:ext cx="5157561" cy="5508233"/>
              </a:xfrm>
              <a:blipFill>
                <a:blip r:embed="rId2"/>
                <a:stretch>
                  <a:fillRect l="-1655" t="-99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F8081EC-0FD8-4D5C-A106-AEA008CF63BC}"/>
              </a:ext>
            </a:extLst>
          </p:cNvPr>
          <p:cNvSpPr>
            <a:spLocks noGrp="1"/>
          </p:cNvSpPr>
          <p:nvPr>
            <p:ph type="sldNum" sz="quarter" idx="12"/>
          </p:nvPr>
        </p:nvSpPr>
        <p:spPr/>
        <p:txBody>
          <a:bodyPr/>
          <a:lstStyle/>
          <a:p>
            <a:fld id="{DC8BB421-126E-41CB-B73A-69D52E98CAE3}" type="slidenum">
              <a:rPr lang="zh-CN" altLang="en-US" smtClean="0"/>
              <a:t>122</a:t>
            </a:fld>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A5215F5-5848-4AF4-9412-30E3D18FA319}"/>
                  </a:ext>
                </a:extLst>
              </p:cNvPr>
              <p:cNvSpPr txBox="1"/>
              <p:nvPr/>
            </p:nvSpPr>
            <p:spPr>
              <a:xfrm>
                <a:off x="6702766" y="1108433"/>
                <a:ext cx="4388075" cy="910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𝑑</m:t>
                          </m:r>
                        </m:e>
                        <m:sub>
                          <m:r>
                            <a:rPr lang="en-US" altLang="zh-CN" sz="2800" b="0" i="1" smtClean="0">
                              <a:latin typeface="Cambria Math" panose="02040503050406030204" pitchFamily="18" charset="0"/>
                            </a:rPr>
                            <m:t>𝑘</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𝑑</m:t>
                          </m:r>
                        </m:e>
                        <m:sub>
                          <m:r>
                            <a:rPr lang="en-US" altLang="zh-CN" sz="2800" b="0" i="1" smtClean="0">
                              <a:latin typeface="Cambria Math" panose="02040503050406030204" pitchFamily="18" charset="0"/>
                            </a:rPr>
                            <m:t>𝑣</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𝑑</m:t>
                              </m:r>
                            </m:e>
                            <m:sub>
                              <m:r>
                                <m:rPr>
                                  <m:sty m:val="p"/>
                                </m:rPr>
                                <a:rPr lang="en-US" altLang="zh-CN" sz="2800" b="0" i="0" smtClean="0">
                                  <a:latin typeface="Cambria Math" panose="02040503050406030204" pitchFamily="18" charset="0"/>
                                </a:rPr>
                                <m:t>model</m:t>
                              </m:r>
                            </m:sub>
                          </m:sSub>
                        </m:num>
                        <m:den>
                          <m:r>
                            <a:rPr lang="en-US" altLang="zh-CN" sz="2800" b="0" i="1" smtClean="0">
                              <a:latin typeface="Cambria Math" panose="02040503050406030204" pitchFamily="18" charset="0"/>
                            </a:rPr>
                            <m:t>h</m:t>
                          </m:r>
                        </m:den>
                      </m:f>
                      <m:r>
                        <a:rPr lang="en-US" altLang="zh-CN" sz="2800" b="0" i="1" smtClean="0">
                          <a:latin typeface="Cambria Math" panose="02040503050406030204" pitchFamily="18" charset="0"/>
                        </a:rPr>
                        <m:t>=64</m:t>
                      </m:r>
                    </m:oMath>
                  </m:oMathPara>
                </a14:m>
                <a:endParaRPr lang="zh-CN" altLang="en-US" sz="2800" dirty="0"/>
              </a:p>
            </p:txBody>
          </p:sp>
        </mc:Choice>
        <mc:Fallback xmlns="">
          <p:sp>
            <p:nvSpPr>
              <p:cNvPr id="6" name="文本框 5">
                <a:extLst>
                  <a:ext uri="{FF2B5EF4-FFF2-40B4-BE49-F238E27FC236}">
                    <a16:creationId xmlns:a16="http://schemas.microsoft.com/office/drawing/2014/main" id="{DA5215F5-5848-4AF4-9412-30E3D18FA319}"/>
                  </a:ext>
                </a:extLst>
              </p:cNvPr>
              <p:cNvSpPr txBox="1">
                <a:spLocks noRot="1" noChangeAspect="1" noMove="1" noResize="1" noEditPoints="1" noAdjustHandles="1" noChangeArrowheads="1" noChangeShapeType="1" noTextEdit="1"/>
              </p:cNvSpPr>
              <p:nvPr/>
            </p:nvSpPr>
            <p:spPr>
              <a:xfrm>
                <a:off x="6702766" y="1108433"/>
                <a:ext cx="4388075"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872BA8D-184B-40EE-BDE6-6200FF43B4F0}"/>
                  </a:ext>
                </a:extLst>
              </p:cNvPr>
              <p:cNvSpPr txBox="1"/>
              <p:nvPr/>
            </p:nvSpPr>
            <p:spPr>
              <a:xfrm>
                <a:off x="6119133" y="2147321"/>
                <a:ext cx="5555342" cy="1854226"/>
              </a:xfrm>
              <a:prstGeom prst="rect">
                <a:avLst/>
              </a:prstGeom>
              <a:noFill/>
            </p:spPr>
            <p:txBody>
              <a:bodyPr wrap="square">
                <a:spAutoFit/>
              </a:bodyPr>
              <a:lstStyle/>
              <a:p>
                <a:r>
                  <a:rPr lang="en-US" altLang="zh-CN" sz="2400" b="1" dirty="0"/>
                  <a:t>Transformer base</a:t>
                </a:r>
                <a:r>
                  <a:rPr lang="en-US" altLang="zh-CN" sz="2400" dirty="0"/>
                  <a:t>: </a:t>
                </a:r>
              </a:p>
              <a:p>
                <a14:m>
                  <m:oMath xmlns:m="http://schemas.openxmlformats.org/officeDocument/2006/math">
                    <m:r>
                      <a:rPr lang="en-US" altLang="zh-CN" sz="2800" i="1" dirty="0" smtClean="0">
                        <a:latin typeface="Cambria Math" panose="02040503050406030204" pitchFamily="18" charset="0"/>
                      </a:rPr>
                      <m:t>𝑁</m:t>
                    </m:r>
                    <m:r>
                      <a:rPr lang="en-US" altLang="zh-CN" sz="2800" b="0" i="1" dirty="0" smtClean="0">
                        <a:latin typeface="Cambria Math" panose="02040503050406030204" pitchFamily="18" charset="0"/>
                      </a:rPr>
                      <m:t>=6</m:t>
                    </m:r>
                  </m:oMath>
                </a14:m>
                <a:r>
                  <a:rPr lang="en-US" altLang="zh-CN" sz="2800" dirty="0"/>
                  <a:t>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𝑑</m:t>
                        </m:r>
                      </m:e>
                      <m:sub>
                        <m:r>
                          <m:rPr>
                            <m:sty m:val="p"/>
                          </m:rPr>
                          <a:rPr lang="en-US" altLang="zh-CN" sz="2800" b="0" i="0" dirty="0" smtClean="0">
                            <a:latin typeface="Cambria Math" panose="02040503050406030204" pitchFamily="18" charset="0"/>
                          </a:rPr>
                          <m:t>model</m:t>
                        </m:r>
                      </m:sub>
                    </m:sSub>
                    <m:r>
                      <a:rPr lang="en-US" altLang="zh-CN" sz="2800" b="0" i="1" dirty="0" smtClean="0">
                        <a:latin typeface="Cambria Math" panose="02040503050406030204" pitchFamily="18" charset="0"/>
                      </a:rPr>
                      <m:t>=512</m:t>
                    </m:r>
                  </m:oMath>
                </a14:m>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𝑑</m:t>
                        </m:r>
                      </m:e>
                      <m:sub>
                        <m:r>
                          <m:rPr>
                            <m:sty m:val="p"/>
                          </m:rPr>
                          <a:rPr lang="en-US" altLang="zh-CN" sz="2800" b="0" i="0" dirty="0" smtClean="0">
                            <a:latin typeface="Cambria Math" panose="02040503050406030204" pitchFamily="18" charset="0"/>
                          </a:rPr>
                          <m:t>ff</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2048</m:t>
                    </m:r>
                  </m:oMath>
                </a14:m>
                <a:r>
                  <a:rPr lang="en-US" altLang="zh-CN" sz="2800" dirty="0"/>
                  <a:t> </a:t>
                </a:r>
                <a14:m>
                  <m:oMath xmlns:m="http://schemas.openxmlformats.org/officeDocument/2006/math">
                    <m:r>
                      <a:rPr lang="en-US" altLang="zh-CN" sz="2800" b="0" i="1" dirty="0" smtClean="0">
                        <a:latin typeface="Cambria Math" panose="02040503050406030204" pitchFamily="18" charset="0"/>
                      </a:rPr>
                      <m:t>h</m:t>
                    </m:r>
                    <m:r>
                      <a:rPr lang="en-US" altLang="zh-CN" sz="2800" i="1" dirty="0">
                        <a:latin typeface="Cambria Math" panose="02040503050406030204" pitchFamily="18" charset="0"/>
                      </a:rPr>
                      <m:t>=8</m:t>
                    </m:r>
                  </m:oMath>
                </a14:m>
                <a:r>
                  <a:rPr lang="en-US" altLang="zh-CN" sz="2800" dirty="0"/>
                  <a:t>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𝑑</m:t>
                        </m:r>
                      </m:e>
                      <m:sub>
                        <m:r>
                          <a:rPr lang="en-US" altLang="zh-CN" sz="2800" b="0" i="1" dirty="0" smtClean="0">
                            <a:latin typeface="Cambria Math" panose="02040503050406030204" pitchFamily="18" charset="0"/>
                          </a:rPr>
                          <m:t>𝑘</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64</m:t>
                    </m:r>
                  </m:oMath>
                </a14:m>
                <a:r>
                  <a:rPr lang="en-US" altLang="zh-CN" sz="2800" dirty="0"/>
                  <a:t>          </a:t>
                </a:r>
                <a14:m>
                  <m:oMath xmlns:m="http://schemas.openxmlformats.org/officeDocument/2006/math">
                    <m:sSub>
                      <m:sSubPr>
                        <m:ctrlPr>
                          <a:rPr lang="en-US" altLang="zh-CN" sz="2800" b="0" i="1" dirty="0" smtClean="0">
                            <a:latin typeface="Cambria Math" panose="02040503050406030204" pitchFamily="18" charset="0"/>
                          </a:rPr>
                        </m:ctrlPr>
                      </m:sSubPr>
                      <m:e>
                        <m:r>
                          <m:rPr>
                            <m:sty m:val="p"/>
                          </m:rPr>
                          <a:rPr lang="en-US" altLang="zh-CN" sz="2800" i="1" dirty="0" smtClean="0">
                            <a:latin typeface="Cambria Math" panose="02040503050406030204" pitchFamily="18" charset="0"/>
                          </a:rPr>
                          <m:t>d</m:t>
                        </m:r>
                      </m:e>
                      <m:sub>
                        <m:r>
                          <a:rPr lang="en-US" altLang="zh-CN" sz="2800" b="0" i="1" dirty="0" smtClean="0">
                            <a:latin typeface="Cambria Math" panose="02040503050406030204" pitchFamily="18" charset="0"/>
                          </a:rPr>
                          <m:t>𝑣</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64</m:t>
                    </m:r>
                  </m:oMath>
                </a14:m>
                <a:r>
                  <a:rPr lang="en-US" altLang="zh-CN" sz="2800" dirty="0"/>
                  <a:t> </a:t>
                </a:r>
                <a:endParaRPr lang="en-US" altLang="zh-CN" sz="2800" i="1" dirty="0">
                  <a:latin typeface="Cambria Math" panose="02040503050406030204" pitchFamily="18" charset="0"/>
                </a:endParaRPr>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m:rPr>
                            <m:sty m:val="p"/>
                          </m:rPr>
                          <a:rPr lang="en-US" altLang="zh-CN" sz="2800">
                            <a:latin typeface="Cambria Math" panose="02040503050406030204" pitchFamily="18" charset="0"/>
                          </a:rPr>
                          <m:t>drop</m:t>
                        </m:r>
                      </m:sub>
                    </m:sSub>
                    <m:r>
                      <a:rPr lang="en-US" altLang="zh-CN" sz="2800" b="0" i="1" smtClean="0">
                        <a:latin typeface="Cambria Math" panose="02040503050406030204" pitchFamily="18" charset="0"/>
                      </a:rPr>
                      <m:t>=0.1</m:t>
                    </m:r>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𝜖</m:t>
                        </m:r>
                      </m:e>
                      <m:sub>
                        <m:r>
                          <m:rPr>
                            <m:sty m:val="p"/>
                          </m:rPr>
                          <a:rPr lang="en-US" altLang="zh-CN" sz="2800">
                            <a:latin typeface="Cambria Math" panose="02040503050406030204" pitchFamily="18" charset="0"/>
                          </a:rPr>
                          <m:t>ls</m:t>
                        </m:r>
                      </m:sub>
                    </m:sSub>
                    <m:r>
                      <a:rPr lang="en-US" altLang="zh-CN" sz="2800" b="0" i="1" smtClean="0">
                        <a:latin typeface="Cambria Math" panose="02040503050406030204" pitchFamily="18" charset="0"/>
                      </a:rPr>
                      <m:t>=0.1</m:t>
                    </m:r>
                  </m:oMath>
                </a14:m>
                <a:endParaRPr lang="zh-CN" altLang="en-US" sz="2800" dirty="0"/>
              </a:p>
            </p:txBody>
          </p:sp>
        </mc:Choice>
        <mc:Fallback xmlns="">
          <p:sp>
            <p:nvSpPr>
              <p:cNvPr id="10" name="文本框 9">
                <a:extLst>
                  <a:ext uri="{FF2B5EF4-FFF2-40B4-BE49-F238E27FC236}">
                    <a16:creationId xmlns:a16="http://schemas.microsoft.com/office/drawing/2014/main" id="{C872BA8D-184B-40EE-BDE6-6200FF43B4F0}"/>
                  </a:ext>
                </a:extLst>
              </p:cNvPr>
              <p:cNvSpPr txBox="1">
                <a:spLocks noRot="1" noChangeAspect="1" noMove="1" noResize="1" noEditPoints="1" noAdjustHandles="1" noChangeArrowheads="1" noChangeShapeType="1" noTextEdit="1"/>
              </p:cNvSpPr>
              <p:nvPr/>
            </p:nvSpPr>
            <p:spPr>
              <a:xfrm>
                <a:off x="6119133" y="2147321"/>
                <a:ext cx="5555342" cy="1854226"/>
              </a:xfrm>
              <a:prstGeom prst="rect">
                <a:avLst/>
              </a:prstGeom>
              <a:blipFill>
                <a:blip r:embed="rId4"/>
                <a:stretch>
                  <a:fillRect l="-1756" t="-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473F3C6-9743-4101-9DA4-C6F1C9EC4A16}"/>
                  </a:ext>
                </a:extLst>
              </p:cNvPr>
              <p:cNvSpPr txBox="1"/>
              <p:nvPr/>
            </p:nvSpPr>
            <p:spPr>
              <a:xfrm>
                <a:off x="6119133" y="4258258"/>
                <a:ext cx="5555342" cy="1792670"/>
              </a:xfrm>
              <a:prstGeom prst="rect">
                <a:avLst/>
              </a:prstGeom>
              <a:noFill/>
            </p:spPr>
            <p:txBody>
              <a:bodyPr wrap="square">
                <a:spAutoFit/>
              </a:bodyPr>
              <a:lstStyle/>
              <a:p>
                <a:r>
                  <a:rPr lang="en-US" altLang="zh-CN" sz="2400" b="1" dirty="0"/>
                  <a:t>Transformer big</a:t>
                </a:r>
                <a:r>
                  <a:rPr lang="en-US" altLang="zh-CN" sz="2400" dirty="0"/>
                  <a:t>: </a:t>
                </a:r>
              </a:p>
              <a:p>
                <a14:m>
                  <m:oMath xmlns:m="http://schemas.openxmlformats.org/officeDocument/2006/math">
                    <m:r>
                      <a:rPr lang="en-US" altLang="zh-CN" sz="2800" i="1" dirty="0" smtClean="0">
                        <a:latin typeface="Cambria Math" panose="02040503050406030204" pitchFamily="18" charset="0"/>
                      </a:rPr>
                      <m:t>𝑁</m:t>
                    </m:r>
                    <m:r>
                      <a:rPr lang="en-US" altLang="zh-CN" sz="2800" b="0" i="1" dirty="0" smtClean="0">
                        <a:latin typeface="Cambria Math" panose="02040503050406030204" pitchFamily="18" charset="0"/>
                      </a:rPr>
                      <m:t>=6</m:t>
                    </m:r>
                  </m:oMath>
                </a14:m>
                <a:r>
                  <a:rPr lang="en-US" altLang="zh-CN" sz="2800" dirty="0"/>
                  <a:t>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𝑑</m:t>
                        </m:r>
                      </m:e>
                      <m:sub>
                        <m:r>
                          <m:rPr>
                            <m:sty m:val="p"/>
                          </m:rPr>
                          <a:rPr lang="en-US" altLang="zh-CN" sz="2800" b="0" i="0" dirty="0" smtClean="0">
                            <a:latin typeface="Cambria Math" panose="02040503050406030204" pitchFamily="18" charset="0"/>
                          </a:rPr>
                          <m:t>model</m:t>
                        </m:r>
                      </m:sub>
                    </m:sSub>
                    <m:r>
                      <a:rPr lang="en-US" altLang="zh-CN" sz="2800" b="0" i="1" dirty="0" smtClean="0">
                        <a:latin typeface="Cambria Math" panose="02040503050406030204" pitchFamily="18" charset="0"/>
                      </a:rPr>
                      <m:t>=1024</m:t>
                    </m:r>
                  </m:oMath>
                </a14:m>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𝑑</m:t>
                        </m:r>
                      </m:e>
                      <m:sub>
                        <m:r>
                          <m:rPr>
                            <m:sty m:val="p"/>
                          </m:rPr>
                          <a:rPr lang="en-US" altLang="zh-CN" sz="2800" b="0" i="0" dirty="0" smtClean="0">
                            <a:latin typeface="Cambria Math" panose="02040503050406030204" pitchFamily="18" charset="0"/>
                          </a:rPr>
                          <m:t>ff</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4096</m:t>
                    </m:r>
                  </m:oMath>
                </a14:m>
                <a:r>
                  <a:rPr lang="en-US" altLang="zh-CN" sz="2800" dirty="0"/>
                  <a:t> </a:t>
                </a:r>
                <a14:m>
                  <m:oMath xmlns:m="http://schemas.openxmlformats.org/officeDocument/2006/math">
                    <m:r>
                      <a:rPr lang="en-US" altLang="zh-CN" sz="2800" b="0" i="1" dirty="0" smtClean="0">
                        <a:latin typeface="Cambria Math" panose="02040503050406030204" pitchFamily="18" charset="0"/>
                      </a:rPr>
                      <m:t>h</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16</m:t>
                    </m:r>
                  </m:oMath>
                </a14:m>
                <a:r>
                  <a:rPr lang="en-US" altLang="zh-CN" sz="2800" dirty="0"/>
                  <a:t>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𝑑</m:t>
                        </m:r>
                      </m:e>
                      <m:sub>
                        <m:r>
                          <a:rPr lang="en-US" altLang="zh-CN" sz="2800" b="0" i="1" dirty="0" smtClean="0">
                            <a:latin typeface="Cambria Math" panose="02040503050406030204" pitchFamily="18" charset="0"/>
                          </a:rPr>
                          <m:t>𝑘</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64</m:t>
                    </m:r>
                  </m:oMath>
                </a14:m>
                <a:r>
                  <a:rPr lang="en-US" altLang="zh-CN" sz="2800" dirty="0"/>
                  <a:t>         </a:t>
                </a:r>
                <a14:m>
                  <m:oMath xmlns:m="http://schemas.openxmlformats.org/officeDocument/2006/math">
                    <m:sSub>
                      <m:sSubPr>
                        <m:ctrlPr>
                          <a:rPr lang="en-US" altLang="zh-CN" sz="2800" b="0" i="1" dirty="0" smtClean="0">
                            <a:latin typeface="Cambria Math" panose="02040503050406030204" pitchFamily="18" charset="0"/>
                          </a:rPr>
                        </m:ctrlPr>
                      </m:sSubPr>
                      <m:e>
                        <m:r>
                          <m:rPr>
                            <m:sty m:val="p"/>
                          </m:rPr>
                          <a:rPr lang="en-US" altLang="zh-CN" sz="2800" i="1" dirty="0" smtClean="0">
                            <a:latin typeface="Cambria Math" panose="02040503050406030204" pitchFamily="18" charset="0"/>
                          </a:rPr>
                          <m:t>d</m:t>
                        </m:r>
                      </m:e>
                      <m:sub>
                        <m:r>
                          <a:rPr lang="en-US" altLang="zh-CN" sz="2800" b="0" i="1" dirty="0" smtClean="0">
                            <a:latin typeface="Cambria Math" panose="02040503050406030204" pitchFamily="18" charset="0"/>
                          </a:rPr>
                          <m:t>𝑣</m:t>
                        </m:r>
                      </m:sub>
                    </m:sSub>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64</m:t>
                    </m:r>
                  </m:oMath>
                </a14:m>
                <a:r>
                  <a:rPr lang="en-US" altLang="zh-CN" sz="2800" dirty="0"/>
                  <a:t> </a:t>
                </a:r>
                <a:endParaRPr lang="en-US" altLang="zh-CN" sz="2800" i="1" dirty="0">
                  <a:latin typeface="Cambria Math" panose="02040503050406030204" pitchFamily="18" charset="0"/>
                </a:endParaRPr>
              </a:p>
              <a:p>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𝑃</m:t>
                        </m:r>
                      </m:e>
                      <m:sub>
                        <m:r>
                          <m:rPr>
                            <m:sty m:val="p"/>
                          </m:rPr>
                          <a:rPr lang="en-US" altLang="zh-CN" sz="2800">
                            <a:latin typeface="Cambria Math" panose="02040503050406030204" pitchFamily="18" charset="0"/>
                          </a:rPr>
                          <m:t>drop</m:t>
                        </m:r>
                      </m:sub>
                    </m:sSub>
                    <m:r>
                      <a:rPr lang="en-US" altLang="zh-CN" sz="2800" b="0" i="1" smtClean="0">
                        <a:latin typeface="Cambria Math" panose="02040503050406030204" pitchFamily="18" charset="0"/>
                      </a:rPr>
                      <m:t>=0.3</m:t>
                    </m:r>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𝜖</m:t>
                        </m:r>
                      </m:e>
                      <m:sub>
                        <m:r>
                          <m:rPr>
                            <m:sty m:val="p"/>
                          </m:rPr>
                          <a:rPr lang="en-US" altLang="zh-CN" sz="2800">
                            <a:latin typeface="Cambria Math" panose="02040503050406030204" pitchFamily="18" charset="0"/>
                          </a:rPr>
                          <m:t>ls</m:t>
                        </m:r>
                      </m:sub>
                    </m:sSub>
                    <m:r>
                      <a:rPr lang="en-US" altLang="zh-CN" sz="2800" b="0" i="1" smtClean="0">
                        <a:latin typeface="Cambria Math" panose="02040503050406030204" pitchFamily="18" charset="0"/>
                      </a:rPr>
                      <m:t>=0.1</m:t>
                    </m:r>
                  </m:oMath>
                </a14:m>
                <a:endParaRPr lang="zh-CN" altLang="en-US" sz="2800" dirty="0"/>
              </a:p>
            </p:txBody>
          </p:sp>
        </mc:Choice>
        <mc:Fallback xmlns="">
          <p:sp>
            <p:nvSpPr>
              <p:cNvPr id="11" name="文本框 10">
                <a:extLst>
                  <a:ext uri="{FF2B5EF4-FFF2-40B4-BE49-F238E27FC236}">
                    <a16:creationId xmlns:a16="http://schemas.microsoft.com/office/drawing/2014/main" id="{C473F3C6-9743-4101-9DA4-C6F1C9EC4A16}"/>
                  </a:ext>
                </a:extLst>
              </p:cNvPr>
              <p:cNvSpPr txBox="1">
                <a:spLocks noRot="1" noChangeAspect="1" noMove="1" noResize="1" noEditPoints="1" noAdjustHandles="1" noChangeArrowheads="1" noChangeShapeType="1" noTextEdit="1"/>
              </p:cNvSpPr>
              <p:nvPr/>
            </p:nvSpPr>
            <p:spPr>
              <a:xfrm>
                <a:off x="6119133" y="4258258"/>
                <a:ext cx="5555342" cy="1792670"/>
              </a:xfrm>
              <a:prstGeom prst="rect">
                <a:avLst/>
              </a:prstGeom>
              <a:blipFill>
                <a:blip r:embed="rId5"/>
                <a:stretch>
                  <a:fillRect l="-1756" t="-27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91619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7204-6C8A-5747-997A-61714DB569A3}"/>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CN" altLang="zh-CN" dirty="0"/>
              <a:t>Results</a:t>
            </a:r>
            <a:endParaRPr lang="en-CN" dirty="0"/>
          </a:p>
        </p:txBody>
      </p:sp>
      <p:sp>
        <p:nvSpPr>
          <p:cNvPr id="4" name="Slide Number Placeholder 3">
            <a:extLst>
              <a:ext uri="{FF2B5EF4-FFF2-40B4-BE49-F238E27FC236}">
                <a16:creationId xmlns:a16="http://schemas.microsoft.com/office/drawing/2014/main" id="{DF7349E9-4B95-5443-9069-A478CB6C9DEE}"/>
              </a:ext>
            </a:extLst>
          </p:cNvPr>
          <p:cNvSpPr>
            <a:spLocks noGrp="1"/>
          </p:cNvSpPr>
          <p:nvPr>
            <p:ph type="sldNum" sz="quarter" idx="12"/>
          </p:nvPr>
        </p:nvSpPr>
        <p:spPr/>
        <p:txBody>
          <a:bodyPr/>
          <a:lstStyle/>
          <a:p>
            <a:fld id="{DC8BB421-126E-41CB-B73A-69D52E98CAE3}" type="slidenum">
              <a:rPr lang="zh-CN" altLang="en-US" smtClean="0"/>
              <a:t>123</a:t>
            </a:fld>
            <a:endParaRPr lang="zh-CN" altLang="en-US" dirty="0"/>
          </a:p>
        </p:txBody>
      </p:sp>
      <p:pic>
        <p:nvPicPr>
          <p:cNvPr id="8" name="Content Placeholder 7">
            <a:extLst>
              <a:ext uri="{FF2B5EF4-FFF2-40B4-BE49-F238E27FC236}">
                <a16:creationId xmlns:a16="http://schemas.microsoft.com/office/drawing/2014/main" id="{7CCA89A8-2C6F-3D44-AC7F-E902585086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641" y="984250"/>
            <a:ext cx="8555195" cy="5508625"/>
          </a:xfrm>
        </p:spPr>
      </p:pic>
    </p:spTree>
    <p:extLst>
      <p:ext uri="{BB962C8B-B14F-4D97-AF65-F5344CB8AC3E}">
        <p14:creationId xmlns:p14="http://schemas.microsoft.com/office/powerpoint/2010/main" val="21526552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7204-6C8A-5747-997A-61714DB569A3}"/>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sz="3200" dirty="0"/>
              <a:t>English Constituency Parsing</a:t>
            </a:r>
            <a:endParaRPr lang="en-CN" dirty="0"/>
          </a:p>
        </p:txBody>
      </p:sp>
      <p:sp>
        <p:nvSpPr>
          <p:cNvPr id="4" name="Slide Number Placeholder 3">
            <a:extLst>
              <a:ext uri="{FF2B5EF4-FFF2-40B4-BE49-F238E27FC236}">
                <a16:creationId xmlns:a16="http://schemas.microsoft.com/office/drawing/2014/main" id="{DF7349E9-4B95-5443-9069-A478CB6C9DEE}"/>
              </a:ext>
            </a:extLst>
          </p:cNvPr>
          <p:cNvSpPr>
            <a:spLocks noGrp="1"/>
          </p:cNvSpPr>
          <p:nvPr>
            <p:ph type="sldNum" sz="quarter" idx="12"/>
          </p:nvPr>
        </p:nvSpPr>
        <p:spPr/>
        <p:txBody>
          <a:bodyPr/>
          <a:lstStyle/>
          <a:p>
            <a:fld id="{DC8BB421-126E-41CB-B73A-69D52E98CAE3}" type="slidenum">
              <a:rPr lang="zh-CN" altLang="en-US" smtClean="0"/>
              <a:t>124</a:t>
            </a:fld>
            <a:endParaRPr lang="zh-CN" altLang="en-US" dirty="0"/>
          </a:p>
        </p:txBody>
      </p:sp>
      <p:sp>
        <p:nvSpPr>
          <p:cNvPr id="5" name="Content Placeholder 4">
            <a:extLst>
              <a:ext uri="{FF2B5EF4-FFF2-40B4-BE49-F238E27FC236}">
                <a16:creationId xmlns:a16="http://schemas.microsoft.com/office/drawing/2014/main" id="{53E56DFC-0829-904B-B849-73517035AED1}"/>
              </a:ext>
            </a:extLst>
          </p:cNvPr>
          <p:cNvSpPr>
            <a:spLocks noGrp="1"/>
          </p:cNvSpPr>
          <p:nvPr>
            <p:ph idx="1"/>
          </p:nvPr>
        </p:nvSpPr>
        <p:spPr>
          <a:xfrm>
            <a:off x="517525" y="1108434"/>
            <a:ext cx="11064875" cy="985410"/>
          </a:xfrm>
        </p:spPr>
        <p:txBody>
          <a:bodyPr>
            <a:normAutofit/>
          </a:bodyPr>
          <a:lstStyle/>
          <a:p>
            <a:r>
              <a:rPr lang="en-US" dirty="0"/>
              <a:t>To evaluate if the Transformer can generalize to other tasks we performed experiments on English constituency parsing.</a:t>
            </a:r>
          </a:p>
        </p:txBody>
      </p:sp>
      <p:pic>
        <p:nvPicPr>
          <p:cNvPr id="3074" name="Picture 2" descr="The Limitations of Limited Context for Constituency Parsing – Machine  Learning Blog | ML@CMU | Carnegie Mellon University">
            <a:extLst>
              <a:ext uri="{FF2B5EF4-FFF2-40B4-BE49-F238E27FC236}">
                <a16:creationId xmlns:a16="http://schemas.microsoft.com/office/drawing/2014/main" id="{62BCDB45-C451-C54E-9B8A-DC54E9AC7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13" y="2987881"/>
            <a:ext cx="5711687" cy="26810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5001A5-840C-4B41-801D-B402562F61A4}"/>
              </a:ext>
            </a:extLst>
          </p:cNvPr>
          <p:cNvSpPr txBox="1"/>
          <p:nvPr/>
        </p:nvSpPr>
        <p:spPr>
          <a:xfrm>
            <a:off x="658813" y="2710761"/>
            <a:ext cx="4708317" cy="2677656"/>
          </a:xfrm>
          <a:prstGeom prst="rect">
            <a:avLst/>
          </a:prstGeom>
          <a:noFill/>
        </p:spPr>
        <p:txBody>
          <a:bodyPr wrap="square">
            <a:spAutoFit/>
          </a:bodyPr>
          <a:lstStyle/>
          <a:p>
            <a:pPr marL="457200" indent="-457200">
              <a:buFont typeface="Arial" panose="020B0604020202020204" pitchFamily="34" charset="0"/>
              <a:buChar char="•"/>
            </a:pPr>
            <a:r>
              <a:rPr lang="en-US" sz="2800" dirty="0"/>
              <a:t>We trained a 4-layer transformer</a:t>
            </a:r>
            <a:r>
              <a:rPr lang="zh-CN" altLang="en-US" sz="2800" dirty="0"/>
              <a:t> </a:t>
            </a:r>
            <a:r>
              <a:rPr lang="en-US" sz="2800" dirty="0"/>
              <a:t>on the Wall Street Journal (WSJ) portion of the Penn Treebank, about 40K training sentences.</a:t>
            </a:r>
            <a:endParaRPr lang="en-CN" sz="2800" dirty="0"/>
          </a:p>
        </p:txBody>
      </p:sp>
    </p:spTree>
    <p:extLst>
      <p:ext uri="{BB962C8B-B14F-4D97-AF65-F5344CB8AC3E}">
        <p14:creationId xmlns:p14="http://schemas.microsoft.com/office/powerpoint/2010/main" val="13018060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7204-6C8A-5747-997A-61714DB569A3}"/>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sz="3200" dirty="0"/>
              <a:t>English Constituency Parsing</a:t>
            </a:r>
            <a:endParaRPr lang="en-CN" dirty="0"/>
          </a:p>
        </p:txBody>
      </p:sp>
      <p:sp>
        <p:nvSpPr>
          <p:cNvPr id="4" name="Slide Number Placeholder 3">
            <a:extLst>
              <a:ext uri="{FF2B5EF4-FFF2-40B4-BE49-F238E27FC236}">
                <a16:creationId xmlns:a16="http://schemas.microsoft.com/office/drawing/2014/main" id="{DF7349E9-4B95-5443-9069-A478CB6C9DEE}"/>
              </a:ext>
            </a:extLst>
          </p:cNvPr>
          <p:cNvSpPr>
            <a:spLocks noGrp="1"/>
          </p:cNvSpPr>
          <p:nvPr>
            <p:ph type="sldNum" sz="quarter" idx="12"/>
          </p:nvPr>
        </p:nvSpPr>
        <p:spPr/>
        <p:txBody>
          <a:bodyPr/>
          <a:lstStyle/>
          <a:p>
            <a:fld id="{DC8BB421-126E-41CB-B73A-69D52E98CAE3}" type="slidenum">
              <a:rPr lang="zh-CN" altLang="en-US" smtClean="0"/>
              <a:t>125</a:t>
            </a:fld>
            <a:endParaRPr lang="zh-CN" altLang="en-US" dirty="0"/>
          </a:p>
        </p:txBody>
      </p:sp>
      <p:pic>
        <p:nvPicPr>
          <p:cNvPr id="8" name="Content Placeholder 7">
            <a:extLst>
              <a:ext uri="{FF2B5EF4-FFF2-40B4-BE49-F238E27FC236}">
                <a16:creationId xmlns:a16="http://schemas.microsoft.com/office/drawing/2014/main" id="{A368266E-12F8-4646-A1E0-AC03C010CA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6549" y="1319703"/>
            <a:ext cx="11064875" cy="5058865"/>
          </a:xfrm>
        </p:spPr>
      </p:pic>
    </p:spTree>
    <p:extLst>
      <p:ext uri="{BB962C8B-B14F-4D97-AF65-F5344CB8AC3E}">
        <p14:creationId xmlns:p14="http://schemas.microsoft.com/office/powerpoint/2010/main" val="3242540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C0D8-49E6-E644-AFE8-B1D2B7347B49}"/>
              </a:ext>
            </a:extLst>
          </p:cNvPr>
          <p:cNvSpPr>
            <a:spLocks noGrp="1"/>
          </p:cNvSpPr>
          <p:nvPr>
            <p:ph type="title"/>
          </p:nvPr>
        </p:nvSpPr>
        <p:spPr/>
        <p:txBody>
          <a:bodyPr/>
          <a:lstStyle/>
          <a:p>
            <a:r>
              <a:rPr lang="en-US" sz="3200" dirty="0"/>
              <a:t>What would we like to fix about the Transformer?</a:t>
            </a:r>
            <a:endParaRPr lang="en-CN" dirty="0"/>
          </a:p>
        </p:txBody>
      </p:sp>
      <p:sp>
        <p:nvSpPr>
          <p:cNvPr id="3" name="Content Placeholder 2">
            <a:extLst>
              <a:ext uri="{FF2B5EF4-FFF2-40B4-BE49-F238E27FC236}">
                <a16:creationId xmlns:a16="http://schemas.microsoft.com/office/drawing/2014/main" id="{561F8FE4-17F4-CE41-A1F9-DEDC18332B3D}"/>
              </a:ext>
            </a:extLst>
          </p:cNvPr>
          <p:cNvSpPr>
            <a:spLocks noGrp="1"/>
          </p:cNvSpPr>
          <p:nvPr>
            <p:ph idx="1"/>
          </p:nvPr>
        </p:nvSpPr>
        <p:spPr>
          <a:xfrm>
            <a:off x="517525" y="2184896"/>
            <a:ext cx="11064875" cy="2488207"/>
          </a:xfrm>
        </p:spPr>
        <p:txBody>
          <a:bodyPr/>
          <a:lstStyle/>
          <a:p>
            <a:r>
              <a:rPr lang="en-US" dirty="0"/>
              <a:t>Quadratic compute in self-attention</a:t>
            </a:r>
          </a:p>
          <a:p>
            <a:pPr lvl="1"/>
            <a:r>
              <a:rPr lang="en-US" dirty="0"/>
              <a:t>Computing all pairs of interactions means our computation grows </a:t>
            </a:r>
            <a:r>
              <a:rPr lang="en-US" b="1" dirty="0"/>
              <a:t>quadratically with the sequence length</a:t>
            </a:r>
            <a:r>
              <a:rPr lang="en-US" dirty="0"/>
              <a:t>!</a:t>
            </a:r>
          </a:p>
          <a:p>
            <a:pPr lvl="1"/>
            <a:r>
              <a:rPr lang="en-US" dirty="0"/>
              <a:t>For recurrent models, it only grew linearly!</a:t>
            </a:r>
            <a:endParaRPr lang="en-CN" dirty="0"/>
          </a:p>
        </p:txBody>
      </p:sp>
      <p:sp>
        <p:nvSpPr>
          <p:cNvPr id="4" name="Slide Number Placeholder 3">
            <a:extLst>
              <a:ext uri="{FF2B5EF4-FFF2-40B4-BE49-F238E27FC236}">
                <a16:creationId xmlns:a16="http://schemas.microsoft.com/office/drawing/2014/main" id="{AC783E96-C0D7-B240-8EE5-759F568AA082}"/>
              </a:ext>
            </a:extLst>
          </p:cNvPr>
          <p:cNvSpPr>
            <a:spLocks noGrp="1"/>
          </p:cNvSpPr>
          <p:nvPr>
            <p:ph type="sldNum" sz="quarter" idx="12"/>
          </p:nvPr>
        </p:nvSpPr>
        <p:spPr/>
        <p:txBody>
          <a:bodyPr/>
          <a:lstStyle/>
          <a:p>
            <a:fld id="{DC8BB421-126E-41CB-B73A-69D52E98CAE3}" type="slidenum">
              <a:rPr lang="zh-CN" altLang="en-US" smtClean="0"/>
              <a:t>126</a:t>
            </a:fld>
            <a:endParaRPr lang="zh-CN" altLang="en-US" dirty="0"/>
          </a:p>
        </p:txBody>
      </p:sp>
    </p:spTree>
    <p:extLst>
      <p:ext uri="{BB962C8B-B14F-4D97-AF65-F5344CB8AC3E}">
        <p14:creationId xmlns:p14="http://schemas.microsoft.com/office/powerpoint/2010/main" val="8408509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9FAD-9A8C-4B40-9701-0F42199C2BF6}"/>
              </a:ext>
            </a:extLst>
          </p:cNvPr>
          <p:cNvSpPr>
            <a:spLocks noGrp="1"/>
          </p:cNvSpPr>
          <p:nvPr>
            <p:ph type="title"/>
          </p:nvPr>
        </p:nvSpPr>
        <p:spPr/>
        <p:txBody>
          <a:bodyPr/>
          <a:lstStyle/>
          <a:p>
            <a:r>
              <a:rPr lang="en-US" altLang="zh-CN" dirty="0"/>
              <a:t>I</a:t>
            </a:r>
            <a:r>
              <a:rPr lang="en-US" dirty="0"/>
              <a:t>mproving on quadratic self-attention cost</a:t>
            </a:r>
            <a:endParaRPr lang="en-CN" dirty="0"/>
          </a:p>
        </p:txBody>
      </p:sp>
      <p:pic>
        <p:nvPicPr>
          <p:cNvPr id="6" name="Content Placeholder 5">
            <a:extLst>
              <a:ext uri="{FF2B5EF4-FFF2-40B4-BE49-F238E27FC236}">
                <a16:creationId xmlns:a16="http://schemas.microsoft.com/office/drawing/2014/main" id="{8C4B77C4-141B-5B4B-92CC-993E6938BE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1024" y="4528991"/>
            <a:ext cx="3564834" cy="863891"/>
          </a:xfrm>
        </p:spPr>
      </p:pic>
      <p:sp>
        <p:nvSpPr>
          <p:cNvPr id="4" name="Slide Number Placeholder 3">
            <a:extLst>
              <a:ext uri="{FF2B5EF4-FFF2-40B4-BE49-F238E27FC236}">
                <a16:creationId xmlns:a16="http://schemas.microsoft.com/office/drawing/2014/main" id="{E28326D1-90E9-3248-9881-30CB1CDA8162}"/>
              </a:ext>
            </a:extLst>
          </p:cNvPr>
          <p:cNvSpPr>
            <a:spLocks noGrp="1"/>
          </p:cNvSpPr>
          <p:nvPr>
            <p:ph type="sldNum" sz="quarter" idx="12"/>
          </p:nvPr>
        </p:nvSpPr>
        <p:spPr/>
        <p:txBody>
          <a:bodyPr/>
          <a:lstStyle/>
          <a:p>
            <a:fld id="{DC8BB421-126E-41CB-B73A-69D52E98CAE3}" type="slidenum">
              <a:rPr lang="zh-CN" altLang="en-US" smtClean="0"/>
              <a:t>127</a:t>
            </a:fld>
            <a:endParaRPr lang="zh-CN"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FBB16B-8479-D041-B2B6-05B73833AEE1}"/>
                  </a:ext>
                </a:extLst>
              </p:cNvPr>
              <p:cNvSpPr txBox="1"/>
              <p:nvPr/>
            </p:nvSpPr>
            <p:spPr>
              <a:xfrm>
                <a:off x="658813" y="1287031"/>
                <a:ext cx="11056108" cy="1938992"/>
              </a:xfrm>
              <a:prstGeom prst="rect">
                <a:avLst/>
              </a:prstGeom>
              <a:noFill/>
            </p:spPr>
            <p:txBody>
              <a:bodyPr wrap="square">
                <a:spAutoFit/>
              </a:bodyPr>
              <a:lstStyle/>
              <a:p>
                <a:r>
                  <a:rPr lang="en-US" sz="2400" dirty="0"/>
                  <a:t>For one, we replace dot-product attention by one that uses locality-sensitive hashing, changing its complexity from </a:t>
                </a:r>
                <a14:m>
                  <m:oMath xmlns:m="http://schemas.openxmlformats.org/officeDocument/2006/math">
                    <m:r>
                      <m:rPr>
                        <m:sty m:val="p"/>
                      </m:rPr>
                      <a:rPr lang="en-US" sz="2400" i="1" dirty="0" smtClean="0">
                        <a:latin typeface="Cambria Math" panose="02040503050406030204" pitchFamily="18" charset="0"/>
                      </a:rPr>
                      <m:t>O</m:t>
                    </m:r>
                    <m:d>
                      <m:dPr>
                        <m:ctrlPr>
                          <a:rPr lang="en-US"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𝑛</m:t>
                            </m:r>
                          </m:e>
                          <m:sup>
                            <m:r>
                              <a:rPr lang="en-US" altLang="zh-CN" sz="2400" i="1" dirty="0">
                                <a:latin typeface="Cambria Math" panose="02040503050406030204" pitchFamily="18" charset="0"/>
                              </a:rPr>
                              <m:t>2</m:t>
                            </m:r>
                          </m:sup>
                        </m:sSup>
                      </m:e>
                    </m:d>
                  </m:oMath>
                </a14:m>
                <a:r>
                  <a:rPr lang="zh-CN" altLang="en-US" sz="2400" dirty="0"/>
                  <a:t> </a:t>
                </a:r>
                <a:r>
                  <a:rPr lang="en-US" sz="2400" dirty="0"/>
                  <a:t>to </a:t>
                </a:r>
                <a14:m>
                  <m:oMath xmlns:m="http://schemas.openxmlformats.org/officeDocument/2006/math">
                    <m:r>
                      <m:rPr>
                        <m:sty m:val="p"/>
                      </m:rPr>
                      <a:rPr lang="en-US" sz="2400" i="1" dirty="0">
                        <a:latin typeface="Cambria Math" panose="02040503050406030204" pitchFamily="18" charset="0"/>
                      </a:rPr>
                      <m:t>O</m:t>
                    </m:r>
                    <m:d>
                      <m:dPr>
                        <m:ctrlPr>
                          <a:rPr lang="en-US" sz="2400" i="1" dirty="0">
                            <a:latin typeface="Cambria Math" panose="02040503050406030204" pitchFamily="18" charset="0"/>
                          </a:rPr>
                        </m:ctrlPr>
                      </m:dPr>
                      <m:e>
                        <m:r>
                          <a:rPr lang="en-US" altLang="zh-CN" sz="2400" b="0" i="1" dirty="0" smtClean="0">
                            <a:latin typeface="Cambria Math" panose="02040503050406030204" pitchFamily="18" charset="0"/>
                          </a:rPr>
                          <m:t>𝑛</m:t>
                        </m:r>
                        <m:func>
                          <m:funcPr>
                            <m:ctrlPr>
                              <a:rPr lang="zh-CN" altLang="en-US"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r>
                              <a:rPr lang="en-US" altLang="zh-CN" sz="2400" b="0" i="1" dirty="0" smtClean="0">
                                <a:latin typeface="Cambria Math" panose="02040503050406030204" pitchFamily="18" charset="0"/>
                              </a:rPr>
                              <m:t>𝑛</m:t>
                            </m:r>
                          </m:e>
                        </m:func>
                      </m:e>
                    </m:d>
                  </m:oMath>
                </a14:m>
                <a:r>
                  <a:rPr lang="en-US" sz="2400" dirty="0"/>
                  <a:t>, where </a:t>
                </a:r>
                <a14:m>
                  <m:oMath xmlns:m="http://schemas.openxmlformats.org/officeDocument/2006/math">
                    <m:r>
                      <a:rPr lang="en-US" altLang="zh-CN" sz="2400" i="1" dirty="0">
                        <a:latin typeface="Cambria Math" panose="02040503050406030204" pitchFamily="18" charset="0"/>
                      </a:rPr>
                      <m:t>𝑛</m:t>
                    </m:r>
                  </m:oMath>
                </a14:m>
                <a:r>
                  <a:rPr lang="zh-CN" altLang="en-US" sz="2400" dirty="0"/>
                  <a:t> </a:t>
                </a:r>
                <a:r>
                  <a:rPr lang="en-US" sz="2400" dirty="0"/>
                  <a:t>is the length of the sequence. Furthermore, we use reversible residual layers instead of the standard residuals, which allows storing activations only once in the training process instead of </a:t>
                </a:r>
                <a:r>
                  <a:rPr lang="en-US" altLang="zh-CN" sz="2400" dirty="0"/>
                  <a:t>L</a:t>
                </a:r>
                <a:r>
                  <a:rPr lang="en-US" sz="2400" dirty="0"/>
                  <a:t> times, where </a:t>
                </a:r>
                <a:r>
                  <a:rPr lang="en-US" altLang="zh-CN" sz="2400" dirty="0"/>
                  <a:t>L</a:t>
                </a:r>
                <a:r>
                  <a:rPr lang="en-US" sz="2400" dirty="0"/>
                  <a:t> is the number of layers</a:t>
                </a:r>
                <a:endParaRPr lang="en-CN" sz="2400" dirty="0"/>
              </a:p>
            </p:txBody>
          </p:sp>
        </mc:Choice>
        <mc:Fallback xmlns="">
          <p:sp>
            <p:nvSpPr>
              <p:cNvPr id="8" name="TextBox 7">
                <a:extLst>
                  <a:ext uri="{FF2B5EF4-FFF2-40B4-BE49-F238E27FC236}">
                    <a16:creationId xmlns:a16="http://schemas.microsoft.com/office/drawing/2014/main" id="{ADFBB16B-8479-D041-B2B6-05B73833AEE1}"/>
                  </a:ext>
                </a:extLst>
              </p:cNvPr>
              <p:cNvSpPr txBox="1">
                <a:spLocks noRot="1" noChangeAspect="1" noMove="1" noResize="1" noEditPoints="1" noAdjustHandles="1" noChangeArrowheads="1" noChangeShapeType="1" noTextEdit="1"/>
              </p:cNvSpPr>
              <p:nvPr/>
            </p:nvSpPr>
            <p:spPr>
              <a:xfrm>
                <a:off x="658813" y="1287031"/>
                <a:ext cx="11056108" cy="1938992"/>
              </a:xfrm>
              <a:prstGeom prst="rect">
                <a:avLst/>
              </a:prstGeom>
              <a:blipFill>
                <a:blip r:embed="rId3"/>
                <a:stretch>
                  <a:fillRect l="-803" t="-2614" r="-917" b="-6536"/>
                </a:stretch>
              </a:blipFill>
            </p:spPr>
            <p:txBody>
              <a:bodyPr/>
              <a:lstStyle/>
              <a:p>
                <a:r>
                  <a:rPr lang="en-CN">
                    <a:noFill/>
                  </a:rPr>
                  <a:t> </a:t>
                </a:r>
              </a:p>
            </p:txBody>
          </p:sp>
        </mc:Fallback>
      </mc:AlternateContent>
      <p:pic>
        <p:nvPicPr>
          <p:cNvPr id="10" name="Picture 9">
            <a:extLst>
              <a:ext uri="{FF2B5EF4-FFF2-40B4-BE49-F238E27FC236}">
                <a16:creationId xmlns:a16="http://schemas.microsoft.com/office/drawing/2014/main" id="{DABB89BE-E090-1147-9824-0320B9711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86" y="3428999"/>
            <a:ext cx="7490685" cy="3063876"/>
          </a:xfrm>
          <a:prstGeom prst="rect">
            <a:avLst/>
          </a:prstGeom>
        </p:spPr>
      </p:pic>
    </p:spTree>
    <p:extLst>
      <p:ext uri="{BB962C8B-B14F-4D97-AF65-F5344CB8AC3E}">
        <p14:creationId xmlns:p14="http://schemas.microsoft.com/office/powerpoint/2010/main" val="39543161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ADDF-216C-D448-B21A-BEE729227C98}"/>
              </a:ext>
            </a:extLst>
          </p:cNvPr>
          <p:cNvSpPr>
            <a:spLocks noGrp="1"/>
          </p:cNvSpPr>
          <p:nvPr>
            <p:ph type="title"/>
          </p:nvPr>
        </p:nvSpPr>
        <p:spPr/>
        <p:txBody>
          <a:bodyPr/>
          <a:lstStyle/>
          <a:p>
            <a:r>
              <a:rPr lang="en-US" altLang="zh-CN" dirty="0"/>
              <a:t>I</a:t>
            </a:r>
            <a:r>
              <a:rPr lang="en-US" dirty="0"/>
              <a:t>mproving on quadratic self-attention cost</a:t>
            </a:r>
            <a:endParaRPr lang="en-CN" dirty="0"/>
          </a:p>
        </p:txBody>
      </p:sp>
      <p:pic>
        <p:nvPicPr>
          <p:cNvPr id="6" name="Content Placeholder 5">
            <a:extLst>
              <a:ext uri="{FF2B5EF4-FFF2-40B4-BE49-F238E27FC236}">
                <a16:creationId xmlns:a16="http://schemas.microsoft.com/office/drawing/2014/main" id="{D4E9A24D-3D21-0C48-BB44-72E7B8994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8859" y="4893919"/>
            <a:ext cx="4937954" cy="1598956"/>
          </a:xfrm>
        </p:spPr>
      </p:pic>
      <p:sp>
        <p:nvSpPr>
          <p:cNvPr id="4" name="Slide Number Placeholder 3">
            <a:extLst>
              <a:ext uri="{FF2B5EF4-FFF2-40B4-BE49-F238E27FC236}">
                <a16:creationId xmlns:a16="http://schemas.microsoft.com/office/drawing/2014/main" id="{C11E5E40-D119-B64C-BDF3-27D350502F20}"/>
              </a:ext>
            </a:extLst>
          </p:cNvPr>
          <p:cNvSpPr>
            <a:spLocks noGrp="1"/>
          </p:cNvSpPr>
          <p:nvPr>
            <p:ph type="sldNum" sz="quarter" idx="12"/>
          </p:nvPr>
        </p:nvSpPr>
        <p:spPr/>
        <p:txBody>
          <a:bodyPr/>
          <a:lstStyle/>
          <a:p>
            <a:fld id="{DC8BB421-126E-41CB-B73A-69D52E98CAE3}" type="slidenum">
              <a:rPr lang="zh-CN" altLang="en-US" smtClean="0"/>
              <a:t>128</a:t>
            </a:fld>
            <a:endParaRPr lang="zh-CN" alt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C8C023-1211-4B4F-9593-82B0C94CFB49}"/>
                  </a:ext>
                </a:extLst>
              </p:cNvPr>
              <p:cNvSpPr txBox="1"/>
              <p:nvPr/>
            </p:nvSpPr>
            <p:spPr>
              <a:xfrm>
                <a:off x="735463" y="986453"/>
                <a:ext cx="10711552" cy="1569660"/>
              </a:xfrm>
              <a:prstGeom prst="rect">
                <a:avLst/>
              </a:prstGeom>
              <a:noFill/>
            </p:spPr>
            <p:txBody>
              <a:bodyPr wrap="square">
                <a:spAutoFit/>
              </a:bodyPr>
              <a:lstStyle/>
              <a:p>
                <a:r>
                  <a:rPr lang="en-US" sz="2400" dirty="0"/>
                  <a:t>In this paper, we demonstrate that the self-attention mechanism can be approximated by a low-rank matrix. We further exploit this finding to propose a new self-attention mechanism, which reduces the overall self-attention complexity from </a:t>
                </a:r>
                <a14:m>
                  <m:oMath xmlns:m="http://schemas.openxmlformats.org/officeDocument/2006/math">
                    <m:r>
                      <m:rPr>
                        <m:sty m:val="p"/>
                      </m:rPr>
                      <a:rPr lang="en-US" sz="2400" i="1" dirty="0">
                        <a:latin typeface="Cambria Math" panose="02040503050406030204" pitchFamily="18" charset="0"/>
                      </a:rPr>
                      <m:t>O</m:t>
                    </m:r>
                    <m:d>
                      <m:dPr>
                        <m:ctrlPr>
                          <a:rPr lang="en-US"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𝑛</m:t>
                            </m:r>
                          </m:e>
                          <m:sup>
                            <m:r>
                              <a:rPr lang="en-US" altLang="zh-CN" sz="2400" i="1" dirty="0">
                                <a:latin typeface="Cambria Math" panose="02040503050406030204" pitchFamily="18" charset="0"/>
                              </a:rPr>
                              <m:t>2</m:t>
                            </m:r>
                          </m:sup>
                        </m:sSup>
                      </m:e>
                    </m:d>
                  </m:oMath>
                </a14:m>
                <a:r>
                  <a:rPr lang="zh-CN" altLang="en-US" sz="2400" dirty="0"/>
                  <a:t> </a:t>
                </a:r>
                <a:r>
                  <a:rPr lang="en-US" altLang="zh-CN" sz="2400" dirty="0"/>
                  <a:t>t</a:t>
                </a:r>
                <a:r>
                  <a:rPr lang="en-US" sz="2400" dirty="0"/>
                  <a:t>o </a:t>
                </a:r>
                <a14:m>
                  <m:oMath xmlns:m="http://schemas.openxmlformats.org/officeDocument/2006/math">
                    <m:r>
                      <m:rPr>
                        <m:sty m:val="p"/>
                      </m:rPr>
                      <a:rPr lang="en-US" sz="2400" i="1" dirty="0">
                        <a:latin typeface="Cambria Math" panose="02040503050406030204" pitchFamily="18" charset="0"/>
                      </a:rPr>
                      <m:t>O</m:t>
                    </m:r>
                    <m:d>
                      <m:dPr>
                        <m:ctrlPr>
                          <a:rPr lang="en-US"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𝑛</m:t>
                            </m:r>
                          </m:e>
                          <m:sup>
                            <m:r>
                              <a:rPr lang="en-US" altLang="zh-CN" sz="2400" b="0" i="1" dirty="0" smtClean="0">
                                <a:latin typeface="Cambria Math" panose="02040503050406030204" pitchFamily="18" charset="0"/>
                              </a:rPr>
                              <m:t>1</m:t>
                            </m:r>
                          </m:sup>
                        </m:sSup>
                      </m:e>
                    </m:d>
                  </m:oMath>
                </a14:m>
                <a:r>
                  <a:rPr lang="zh-CN" altLang="en-US" sz="2400" dirty="0"/>
                  <a:t> </a:t>
                </a:r>
                <a:r>
                  <a:rPr lang="en-US" sz="2400" dirty="0"/>
                  <a:t>in both time and space</a:t>
                </a:r>
                <a:r>
                  <a:rPr lang="en-US" altLang="zh-CN" sz="2400" dirty="0"/>
                  <a:t>.</a:t>
                </a:r>
                <a:endParaRPr lang="en-CN" sz="2400" dirty="0"/>
              </a:p>
            </p:txBody>
          </p:sp>
        </mc:Choice>
        <mc:Fallback xmlns="">
          <p:sp>
            <p:nvSpPr>
              <p:cNvPr id="8" name="TextBox 7">
                <a:extLst>
                  <a:ext uri="{FF2B5EF4-FFF2-40B4-BE49-F238E27FC236}">
                    <a16:creationId xmlns:a16="http://schemas.microsoft.com/office/drawing/2014/main" id="{62C8C023-1211-4B4F-9593-82B0C94CFB49}"/>
                  </a:ext>
                </a:extLst>
              </p:cNvPr>
              <p:cNvSpPr txBox="1">
                <a:spLocks noRot="1" noChangeAspect="1" noMove="1" noResize="1" noEditPoints="1" noAdjustHandles="1" noChangeArrowheads="1" noChangeShapeType="1" noTextEdit="1"/>
              </p:cNvSpPr>
              <p:nvPr/>
            </p:nvSpPr>
            <p:spPr>
              <a:xfrm>
                <a:off x="735463" y="986453"/>
                <a:ext cx="10711552" cy="1569660"/>
              </a:xfrm>
              <a:prstGeom prst="rect">
                <a:avLst/>
              </a:prstGeom>
              <a:blipFill>
                <a:blip r:embed="rId3"/>
                <a:stretch>
                  <a:fillRect l="-948" t="-3200" r="-711" b="-8000"/>
                </a:stretch>
              </a:blipFill>
            </p:spPr>
            <p:txBody>
              <a:bodyPr/>
              <a:lstStyle/>
              <a:p>
                <a:r>
                  <a:rPr lang="en-CN">
                    <a:noFill/>
                  </a:rPr>
                  <a:t> </a:t>
                </a:r>
              </a:p>
            </p:txBody>
          </p:sp>
        </mc:Fallback>
      </mc:AlternateContent>
      <p:pic>
        <p:nvPicPr>
          <p:cNvPr id="10" name="Picture 9">
            <a:extLst>
              <a:ext uri="{FF2B5EF4-FFF2-40B4-BE49-F238E27FC236}">
                <a16:creationId xmlns:a16="http://schemas.microsoft.com/office/drawing/2014/main" id="{FE4ADD45-4F4F-AF47-89F5-8BECB4560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8502" y="2727287"/>
            <a:ext cx="7654995" cy="1843648"/>
          </a:xfrm>
          <a:prstGeom prst="rect">
            <a:avLst/>
          </a:prstGeom>
        </p:spPr>
      </p:pic>
    </p:spTree>
    <p:extLst>
      <p:ext uri="{BB962C8B-B14F-4D97-AF65-F5344CB8AC3E}">
        <p14:creationId xmlns:p14="http://schemas.microsoft.com/office/powerpoint/2010/main" val="9798805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C46B-0E4D-274D-82DC-2CB31E9A7188}"/>
              </a:ext>
            </a:extLst>
          </p:cNvPr>
          <p:cNvSpPr>
            <a:spLocks noGrp="1"/>
          </p:cNvSpPr>
          <p:nvPr>
            <p:ph type="title"/>
          </p:nvPr>
        </p:nvSpPr>
        <p:spPr/>
        <p:txBody>
          <a:bodyPr/>
          <a:lstStyle/>
          <a:p>
            <a:r>
              <a:rPr lang="en-US" dirty="0"/>
              <a:t>Do Transformer Modifications Transfer</a:t>
            </a:r>
            <a:r>
              <a:rPr lang="en-US" altLang="zh-CN" dirty="0"/>
              <a:t>?</a:t>
            </a:r>
            <a:endParaRPr lang="en-CN" dirty="0"/>
          </a:p>
        </p:txBody>
      </p:sp>
      <p:sp>
        <p:nvSpPr>
          <p:cNvPr id="3" name="Content Placeholder 2">
            <a:extLst>
              <a:ext uri="{FF2B5EF4-FFF2-40B4-BE49-F238E27FC236}">
                <a16:creationId xmlns:a16="http://schemas.microsoft.com/office/drawing/2014/main" id="{3F2F94EC-EA3B-DC41-A358-4CFEF71DAC67}"/>
              </a:ext>
            </a:extLst>
          </p:cNvPr>
          <p:cNvSpPr>
            <a:spLocks noGrp="1"/>
          </p:cNvSpPr>
          <p:nvPr>
            <p:ph idx="1"/>
          </p:nvPr>
        </p:nvSpPr>
        <p:spPr>
          <a:xfrm>
            <a:off x="555233" y="1485506"/>
            <a:ext cx="4525815" cy="2011838"/>
          </a:xfrm>
        </p:spPr>
        <p:txBody>
          <a:bodyPr>
            <a:noAutofit/>
          </a:bodyPr>
          <a:lstStyle/>
          <a:p>
            <a:r>
              <a:rPr lang="en-US" altLang="zh-CN" dirty="0"/>
              <a:t>“</a:t>
            </a:r>
            <a:r>
              <a:rPr lang="en-US" dirty="0"/>
              <a:t>Surprisingly, we find that most modifications do not meaningfully improve performance.</a:t>
            </a:r>
            <a:r>
              <a:rPr lang="en-US" altLang="zh-CN" dirty="0"/>
              <a:t>”</a:t>
            </a:r>
            <a:endParaRPr lang="en-CN" dirty="0"/>
          </a:p>
        </p:txBody>
      </p:sp>
      <p:sp>
        <p:nvSpPr>
          <p:cNvPr id="4" name="Slide Number Placeholder 3">
            <a:extLst>
              <a:ext uri="{FF2B5EF4-FFF2-40B4-BE49-F238E27FC236}">
                <a16:creationId xmlns:a16="http://schemas.microsoft.com/office/drawing/2014/main" id="{E0520878-2BBA-FD42-A0B4-A8C0C7E60040}"/>
              </a:ext>
            </a:extLst>
          </p:cNvPr>
          <p:cNvSpPr>
            <a:spLocks noGrp="1"/>
          </p:cNvSpPr>
          <p:nvPr>
            <p:ph type="sldNum" sz="quarter" idx="12"/>
          </p:nvPr>
        </p:nvSpPr>
        <p:spPr/>
        <p:txBody>
          <a:bodyPr/>
          <a:lstStyle/>
          <a:p>
            <a:fld id="{DC8BB421-126E-41CB-B73A-69D52E98CAE3}" type="slidenum">
              <a:rPr lang="zh-CN" altLang="en-US" smtClean="0"/>
              <a:t>129</a:t>
            </a:fld>
            <a:endParaRPr lang="zh-CN" altLang="en-US" dirty="0"/>
          </a:p>
        </p:txBody>
      </p:sp>
      <p:pic>
        <p:nvPicPr>
          <p:cNvPr id="6" name="Picture 5">
            <a:extLst>
              <a:ext uri="{FF2B5EF4-FFF2-40B4-BE49-F238E27FC236}">
                <a16:creationId xmlns:a16="http://schemas.microsoft.com/office/drawing/2014/main" id="{3DDA71A6-6B92-1241-8BCE-8120DCD45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033" y="3806072"/>
            <a:ext cx="4164655" cy="1244609"/>
          </a:xfrm>
          <a:prstGeom prst="rect">
            <a:avLst/>
          </a:prstGeom>
        </p:spPr>
      </p:pic>
      <p:sp>
        <p:nvSpPr>
          <p:cNvPr id="7" name="TextBox 6">
            <a:extLst>
              <a:ext uri="{FF2B5EF4-FFF2-40B4-BE49-F238E27FC236}">
                <a16:creationId xmlns:a16="http://schemas.microsoft.com/office/drawing/2014/main" id="{02EA8B27-9A60-7E40-8D5D-EA1517D89995}"/>
              </a:ext>
            </a:extLst>
          </p:cNvPr>
          <p:cNvSpPr txBox="1"/>
          <p:nvPr/>
        </p:nvSpPr>
        <p:spPr>
          <a:xfrm>
            <a:off x="1855120" y="5652501"/>
            <a:ext cx="1505477" cy="369332"/>
          </a:xfrm>
          <a:prstGeom prst="rect">
            <a:avLst/>
          </a:prstGeom>
          <a:noFill/>
        </p:spPr>
        <p:txBody>
          <a:bodyPr wrap="none" rtlCol="0">
            <a:spAutoFit/>
          </a:bodyPr>
          <a:lstStyle/>
          <a:p>
            <a:r>
              <a:rPr lang="en-US" altLang="zh-CN" dirty="0">
                <a:hlinkClick r:id="rId3"/>
              </a:rPr>
              <a:t>EMNLP,</a:t>
            </a:r>
            <a:r>
              <a:rPr lang="zh-CN" altLang="en-US" dirty="0">
                <a:hlinkClick r:id="rId3"/>
              </a:rPr>
              <a:t> </a:t>
            </a:r>
            <a:r>
              <a:rPr lang="en-US" altLang="zh-CN" dirty="0">
                <a:hlinkClick r:id="rId3"/>
              </a:rPr>
              <a:t>2021</a:t>
            </a:r>
            <a:endParaRPr lang="en-CN" dirty="0"/>
          </a:p>
        </p:txBody>
      </p:sp>
      <p:pic>
        <p:nvPicPr>
          <p:cNvPr id="9" name="Picture 8">
            <a:extLst>
              <a:ext uri="{FF2B5EF4-FFF2-40B4-BE49-F238E27FC236}">
                <a16:creationId xmlns:a16="http://schemas.microsoft.com/office/drawing/2014/main" id="{540CBDF2-D90A-F146-BE4F-76414EB62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048" y="2360800"/>
            <a:ext cx="6874251" cy="3476367"/>
          </a:xfrm>
          <a:prstGeom prst="rect">
            <a:avLst/>
          </a:prstGeom>
        </p:spPr>
      </p:pic>
    </p:spTree>
    <p:extLst>
      <p:ext uri="{BB962C8B-B14F-4D97-AF65-F5344CB8AC3E}">
        <p14:creationId xmlns:p14="http://schemas.microsoft.com/office/powerpoint/2010/main" val="4294962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B438-4273-CD4A-9674-B4C4A04228A3}"/>
              </a:ext>
            </a:extLst>
          </p:cNvPr>
          <p:cNvSpPr>
            <a:spLocks noGrp="1"/>
          </p:cNvSpPr>
          <p:nvPr>
            <p:ph type="title"/>
          </p:nvPr>
        </p:nvSpPr>
        <p:spPr/>
        <p:txBody>
          <a:bodyPr/>
          <a:lstStyle/>
          <a:p>
            <a:r>
              <a:rPr lang="en-US" altLang="zh-CN" dirty="0"/>
              <a:t>Attention</a:t>
            </a:r>
            <a:r>
              <a:rPr lang="zh-CN" altLang="en-US" dirty="0"/>
              <a:t> </a:t>
            </a:r>
            <a:r>
              <a:rPr lang="en-US" altLang="zh-CN" dirty="0"/>
              <a:t>in</a:t>
            </a:r>
            <a:r>
              <a:rPr lang="zh-CN" altLang="en-US" dirty="0"/>
              <a:t> </a:t>
            </a:r>
            <a:r>
              <a:rPr lang="en-US" altLang="zh-CN" dirty="0"/>
              <a:t>human</a:t>
            </a:r>
            <a:r>
              <a:rPr lang="zh-CN" altLang="en-US" dirty="0"/>
              <a:t> </a:t>
            </a:r>
            <a:r>
              <a:rPr lang="en-US" altLang="zh-CN" dirty="0"/>
              <a:t>behavior</a:t>
            </a:r>
            <a:endParaRPr lang="en-CN" dirty="0"/>
          </a:p>
        </p:txBody>
      </p:sp>
      <p:sp>
        <p:nvSpPr>
          <p:cNvPr id="3" name="Content Placeholder 2">
            <a:extLst>
              <a:ext uri="{FF2B5EF4-FFF2-40B4-BE49-F238E27FC236}">
                <a16:creationId xmlns:a16="http://schemas.microsoft.com/office/drawing/2014/main" id="{1FFB0E07-2D23-4E4B-954B-B05ED1F381D8}"/>
              </a:ext>
            </a:extLst>
          </p:cNvPr>
          <p:cNvSpPr>
            <a:spLocks noGrp="1"/>
          </p:cNvSpPr>
          <p:nvPr>
            <p:ph idx="1"/>
          </p:nvPr>
        </p:nvSpPr>
        <p:spPr>
          <a:xfrm>
            <a:off x="517525" y="1108433"/>
            <a:ext cx="11350627" cy="5508233"/>
          </a:xfrm>
        </p:spPr>
        <p:txBody>
          <a:bodyPr/>
          <a:lstStyle/>
          <a:p>
            <a:r>
              <a:rPr lang="en-US" dirty="0"/>
              <a:t>The processes by which you were able to spot your friend, hear your name despite the noise of the party, and then quickly turn toward and then away from the sound of the breaking glass involved </a:t>
            </a:r>
            <a:r>
              <a:rPr lang="en-US" b="1" dirty="0"/>
              <a:t>attention</a:t>
            </a:r>
            <a:r>
              <a:rPr lang="en-US" dirty="0"/>
              <a:t>. </a:t>
            </a:r>
          </a:p>
          <a:p>
            <a:r>
              <a:rPr lang="en-US" dirty="0"/>
              <a:t>In the context of human information processing, </a:t>
            </a:r>
            <a:r>
              <a:rPr lang="en-US" b="1" dirty="0"/>
              <a:t>attention is the process that, at a given moment, </a:t>
            </a:r>
            <a:r>
              <a:rPr lang="en-US" b="1" dirty="0">
                <a:solidFill>
                  <a:srgbClr val="FF0000"/>
                </a:solidFill>
              </a:rPr>
              <a:t>enhances</a:t>
            </a:r>
            <a:r>
              <a:rPr lang="en-US" b="1" dirty="0"/>
              <a:t> some information and </a:t>
            </a:r>
            <a:r>
              <a:rPr lang="en-US" b="1" dirty="0">
                <a:solidFill>
                  <a:srgbClr val="FF0000"/>
                </a:solidFill>
              </a:rPr>
              <a:t>inhibits</a:t>
            </a:r>
            <a:r>
              <a:rPr lang="en-US" b="1" dirty="0"/>
              <a:t> other information</a:t>
            </a:r>
            <a:r>
              <a:rPr lang="en-US" dirty="0"/>
              <a:t>. The enhancement enables us to select some information for further processing, and the inhibition enables us to set some information aside</a:t>
            </a:r>
            <a:r>
              <a:rPr lang="en-US" altLang="zh-CN" dirty="0"/>
              <a:t>.</a:t>
            </a:r>
            <a:endParaRPr lang="en-CN" dirty="0"/>
          </a:p>
        </p:txBody>
      </p:sp>
      <p:sp>
        <p:nvSpPr>
          <p:cNvPr id="4" name="Slide Number Placeholder 3">
            <a:extLst>
              <a:ext uri="{FF2B5EF4-FFF2-40B4-BE49-F238E27FC236}">
                <a16:creationId xmlns:a16="http://schemas.microsoft.com/office/drawing/2014/main" id="{4E44CC1B-FB70-0C4D-BEB3-2BD9C5B97514}"/>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Tree>
    <p:extLst>
      <p:ext uri="{BB962C8B-B14F-4D97-AF65-F5344CB8AC3E}">
        <p14:creationId xmlns:p14="http://schemas.microsoft.com/office/powerpoint/2010/main" val="1549680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BBAE0-89D6-432E-A8B5-C2B07169986F}"/>
              </a:ext>
            </a:extLst>
          </p:cNvPr>
          <p:cNvSpPr>
            <a:spLocks noGrp="1"/>
          </p:cNvSpPr>
          <p:nvPr>
            <p:ph type="title"/>
          </p:nvPr>
        </p:nvSpPr>
        <p:spPr/>
        <p:txBody>
          <a:bodyPr>
            <a:normAutofit fontScale="90000"/>
          </a:bodyPr>
          <a:lstStyle/>
          <a:p>
            <a:r>
              <a:rPr lang="en-US" altLang="zh-CN" dirty="0"/>
              <a:t>Compared</a:t>
            </a:r>
            <a:r>
              <a:rPr lang="zh-CN" altLang="en-US" dirty="0"/>
              <a:t> </a:t>
            </a:r>
            <a:r>
              <a:rPr lang="en-US" altLang="zh-CN" dirty="0"/>
              <a:t>with</a:t>
            </a:r>
            <a:r>
              <a:rPr lang="zh-CN" altLang="en-US" dirty="0"/>
              <a:t> </a:t>
            </a:r>
            <a:r>
              <a:rPr lang="en-US" altLang="zh-CN" dirty="0"/>
              <a:t>RNNs</a:t>
            </a:r>
            <a:endParaRPr lang="zh-CN" altLang="en-US" dirty="0"/>
          </a:p>
        </p:txBody>
      </p:sp>
      <p:sp>
        <p:nvSpPr>
          <p:cNvPr id="3" name="内容占位符 2">
            <a:extLst>
              <a:ext uri="{FF2B5EF4-FFF2-40B4-BE49-F238E27FC236}">
                <a16:creationId xmlns:a16="http://schemas.microsoft.com/office/drawing/2014/main" id="{DB86C999-A40E-4882-BCE8-E86DCF6E48E7}"/>
              </a:ext>
            </a:extLst>
          </p:cNvPr>
          <p:cNvSpPr>
            <a:spLocks noGrp="1"/>
          </p:cNvSpPr>
          <p:nvPr>
            <p:ph idx="1"/>
          </p:nvPr>
        </p:nvSpPr>
        <p:spPr>
          <a:xfrm>
            <a:off x="469298" y="1531838"/>
            <a:ext cx="5525102" cy="4344925"/>
          </a:xfrm>
          <a:solidFill>
            <a:schemeClr val="bg1">
              <a:lumMod val="95000"/>
            </a:schemeClr>
          </a:solidFill>
        </p:spPr>
        <p:txBody>
          <a:bodyPr>
            <a:normAutofit lnSpcReduction="10000"/>
          </a:bodyPr>
          <a:lstStyle/>
          <a:p>
            <a:pPr>
              <a:spcBef>
                <a:spcPts val="1800"/>
              </a:spcBef>
              <a:spcAft>
                <a:spcPts val="1800"/>
              </a:spcAft>
            </a:pPr>
            <a:r>
              <a:rPr lang="en-US" altLang="zh-CN" b="1" dirty="0"/>
              <a:t>Challenges with RNNs </a:t>
            </a:r>
          </a:p>
          <a:p>
            <a:pPr lvl="1">
              <a:spcBef>
                <a:spcPts val="1800"/>
              </a:spcBef>
              <a:spcAft>
                <a:spcPts val="1800"/>
              </a:spcAft>
            </a:pPr>
            <a:r>
              <a:rPr lang="en-US" altLang="zh-CN" dirty="0"/>
              <a:t>Long range dependencies</a:t>
            </a:r>
          </a:p>
          <a:p>
            <a:pPr lvl="1">
              <a:spcBef>
                <a:spcPts val="1800"/>
              </a:spcBef>
              <a:spcAft>
                <a:spcPts val="1800"/>
              </a:spcAft>
            </a:pPr>
            <a:r>
              <a:rPr lang="en-US" altLang="zh-CN" dirty="0"/>
              <a:t>Gradient vanishing and explosion</a:t>
            </a:r>
          </a:p>
          <a:p>
            <a:pPr lvl="1">
              <a:spcBef>
                <a:spcPts val="1800"/>
              </a:spcBef>
              <a:spcAft>
                <a:spcPts val="1800"/>
              </a:spcAft>
            </a:pPr>
            <a:r>
              <a:rPr lang="en-US" altLang="zh-CN" dirty="0"/>
              <a:t>Large # of training steps</a:t>
            </a:r>
          </a:p>
          <a:p>
            <a:pPr lvl="1">
              <a:spcBef>
                <a:spcPts val="1800"/>
              </a:spcBef>
              <a:spcAft>
                <a:spcPts val="1800"/>
              </a:spcAft>
            </a:pPr>
            <a:r>
              <a:rPr lang="en-US" altLang="zh-CN" dirty="0"/>
              <a:t>Recurrence prevents parallel computation</a:t>
            </a:r>
          </a:p>
          <a:p>
            <a:pPr lvl="1">
              <a:spcBef>
                <a:spcPts val="1800"/>
              </a:spcBef>
              <a:spcAft>
                <a:spcPts val="1800"/>
              </a:spcAft>
            </a:pPr>
            <a:endParaRPr lang="zh-CN" altLang="en-US" dirty="0"/>
          </a:p>
        </p:txBody>
      </p:sp>
      <p:sp>
        <p:nvSpPr>
          <p:cNvPr id="4" name="灯片编号占位符 3">
            <a:extLst>
              <a:ext uri="{FF2B5EF4-FFF2-40B4-BE49-F238E27FC236}">
                <a16:creationId xmlns:a16="http://schemas.microsoft.com/office/drawing/2014/main" id="{B1474C35-920D-41BF-A6FF-1144F6ED66D7}"/>
              </a:ext>
            </a:extLst>
          </p:cNvPr>
          <p:cNvSpPr>
            <a:spLocks noGrp="1"/>
          </p:cNvSpPr>
          <p:nvPr>
            <p:ph type="sldNum" sz="quarter" idx="12"/>
          </p:nvPr>
        </p:nvSpPr>
        <p:spPr/>
        <p:txBody>
          <a:bodyPr/>
          <a:lstStyle/>
          <a:p>
            <a:fld id="{DC8BB421-126E-41CB-B73A-69D52E98CAE3}" type="slidenum">
              <a:rPr lang="zh-CN" altLang="en-US" smtClean="0"/>
              <a:t>130</a:t>
            </a:fld>
            <a:endParaRPr lang="zh-CN" altLang="en-US"/>
          </a:p>
        </p:txBody>
      </p:sp>
      <p:sp>
        <p:nvSpPr>
          <p:cNvPr id="5" name="内容占位符 2">
            <a:extLst>
              <a:ext uri="{FF2B5EF4-FFF2-40B4-BE49-F238E27FC236}">
                <a16:creationId xmlns:a16="http://schemas.microsoft.com/office/drawing/2014/main" id="{24CB2179-8029-4E2C-A75B-BB3569BDBE85}"/>
              </a:ext>
            </a:extLst>
          </p:cNvPr>
          <p:cNvSpPr txBox="1">
            <a:spLocks/>
          </p:cNvSpPr>
          <p:nvPr/>
        </p:nvSpPr>
        <p:spPr>
          <a:xfrm>
            <a:off x="6188532" y="1531838"/>
            <a:ext cx="5808394" cy="4344925"/>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800"/>
              </a:spcAft>
            </a:pPr>
            <a:r>
              <a:rPr lang="en-US" altLang="zh-CN" b="1" dirty="0"/>
              <a:t>Transformer Networks</a:t>
            </a:r>
          </a:p>
          <a:p>
            <a:pPr lvl="1">
              <a:spcBef>
                <a:spcPts val="1800"/>
              </a:spcBef>
              <a:spcAft>
                <a:spcPts val="1800"/>
              </a:spcAft>
            </a:pPr>
            <a:r>
              <a:rPr lang="en-US" altLang="zh-CN" dirty="0"/>
              <a:t>Facilitate long range dependencies</a:t>
            </a:r>
          </a:p>
          <a:p>
            <a:pPr lvl="1">
              <a:spcBef>
                <a:spcPts val="1800"/>
              </a:spcBef>
              <a:spcAft>
                <a:spcPts val="1800"/>
              </a:spcAft>
            </a:pPr>
            <a:r>
              <a:rPr lang="en-US" altLang="zh-CN" dirty="0"/>
              <a:t>No gradient vanishing and explosion</a:t>
            </a:r>
          </a:p>
          <a:p>
            <a:pPr lvl="1">
              <a:spcBef>
                <a:spcPts val="1800"/>
              </a:spcBef>
              <a:spcAft>
                <a:spcPts val="1800"/>
              </a:spcAft>
            </a:pPr>
            <a:r>
              <a:rPr lang="en-US" altLang="zh-CN" dirty="0"/>
              <a:t>Fewer training steps</a:t>
            </a:r>
          </a:p>
          <a:p>
            <a:pPr lvl="1">
              <a:spcBef>
                <a:spcPts val="1800"/>
              </a:spcBef>
              <a:spcAft>
                <a:spcPts val="1800"/>
              </a:spcAft>
            </a:pPr>
            <a:r>
              <a:rPr lang="en-US" altLang="zh-CN" dirty="0"/>
              <a:t>No recurrence that facilitate parallel computation</a:t>
            </a:r>
            <a:endParaRPr lang="zh-CN" altLang="en-US" dirty="0"/>
          </a:p>
        </p:txBody>
      </p:sp>
    </p:spTree>
    <p:extLst>
      <p:ext uri="{BB962C8B-B14F-4D97-AF65-F5344CB8AC3E}">
        <p14:creationId xmlns:p14="http://schemas.microsoft.com/office/powerpoint/2010/main" val="42150806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335B-44AC-2F4F-9ABE-A23E7DFEE535}"/>
              </a:ext>
            </a:extLst>
          </p:cNvPr>
          <p:cNvSpPr>
            <a:spLocks noGrp="1"/>
          </p:cNvSpPr>
          <p:nvPr>
            <p:ph type="title"/>
          </p:nvPr>
        </p:nvSpPr>
        <p:spPr/>
        <p:txBody>
          <a:bodyPr/>
          <a:lstStyle/>
          <a:p>
            <a:r>
              <a:rPr lang="en-CN" dirty="0"/>
              <a:t>Useful</a:t>
            </a:r>
            <a:r>
              <a:rPr lang="zh-CN" altLang="en-US" dirty="0"/>
              <a:t> </a:t>
            </a:r>
            <a:r>
              <a:rPr lang="en-US" altLang="zh-CN" dirty="0"/>
              <a:t>Resources</a:t>
            </a:r>
            <a:endParaRPr lang="en-CN" dirty="0"/>
          </a:p>
        </p:txBody>
      </p:sp>
      <p:sp>
        <p:nvSpPr>
          <p:cNvPr id="3" name="Content Placeholder 2">
            <a:extLst>
              <a:ext uri="{FF2B5EF4-FFF2-40B4-BE49-F238E27FC236}">
                <a16:creationId xmlns:a16="http://schemas.microsoft.com/office/drawing/2014/main" id="{38B376B8-FC10-EB42-AE3C-E9741269DEC6}"/>
              </a:ext>
            </a:extLst>
          </p:cNvPr>
          <p:cNvSpPr>
            <a:spLocks noGrp="1"/>
          </p:cNvSpPr>
          <p:nvPr>
            <p:ph idx="1"/>
          </p:nvPr>
        </p:nvSpPr>
        <p:spPr/>
        <p:txBody>
          <a:bodyPr>
            <a:normAutofit fontScale="85000" lnSpcReduction="20000"/>
          </a:bodyPr>
          <a:lstStyle/>
          <a:p>
            <a:pPr marL="0" indent="0">
              <a:spcBef>
                <a:spcPts val="0"/>
              </a:spcBef>
              <a:spcAft>
                <a:spcPts val="600"/>
              </a:spcAft>
              <a:buNone/>
            </a:pPr>
            <a:r>
              <a:rPr lang="en-US" altLang="zh-CN" sz="2000" dirty="0"/>
              <a:t>Materials used in this lecture are mainly from online, I list as follows:</a:t>
            </a:r>
          </a:p>
          <a:p>
            <a:pPr>
              <a:spcBef>
                <a:spcPts val="0"/>
              </a:spcBef>
              <a:spcAft>
                <a:spcPts val="600"/>
              </a:spcAft>
            </a:pPr>
            <a:r>
              <a:rPr lang="en-US" altLang="zh-CN" sz="2000" dirty="0"/>
              <a:t>Annotated-transformer with code: </a:t>
            </a:r>
            <a:r>
              <a:rPr lang="en-US" altLang="zh-CN" sz="1200" b="0" i="0" dirty="0">
                <a:solidFill>
                  <a:srgbClr val="222222"/>
                </a:solidFill>
                <a:effectLst/>
                <a:latin typeface="Helvetica" pitchFamily="2" charset="0"/>
                <a:hlinkClick r:id="rId2"/>
              </a:rPr>
              <a:t>http://nlp.seas.harvard.edu/annotated-transformer/</a:t>
            </a:r>
            <a:r>
              <a:rPr lang="en-US" altLang="zh-CN" sz="1200" b="0" i="0" dirty="0">
                <a:solidFill>
                  <a:srgbClr val="222222"/>
                </a:solidFill>
                <a:effectLst/>
                <a:latin typeface="Helvetica" pitchFamily="2" charset="0"/>
              </a:rPr>
              <a:t> </a:t>
            </a:r>
            <a:endParaRPr lang="en-US" sz="2000" dirty="0">
              <a:hlinkClick r:id="rId2"/>
            </a:endParaRPr>
          </a:p>
          <a:p>
            <a:pPr fontAlgn="base">
              <a:spcBef>
                <a:spcPts val="0"/>
              </a:spcBef>
              <a:spcAft>
                <a:spcPts val="600"/>
              </a:spcAft>
            </a:pPr>
            <a:r>
              <a:rPr lang="en-US" altLang="zh-CN" sz="2000" b="0" i="0" dirty="0">
                <a:solidFill>
                  <a:srgbClr val="222222"/>
                </a:solidFill>
                <a:effectLst/>
                <a:latin typeface="Helvetica" pitchFamily="2" charset="0"/>
              </a:rPr>
              <a:t>Great</a:t>
            </a:r>
            <a:r>
              <a:rPr lang="zh-CN" altLang="en-US" sz="2000" b="0" i="0" dirty="0">
                <a:solidFill>
                  <a:srgbClr val="222222"/>
                </a:solidFill>
                <a:effectLst/>
                <a:latin typeface="Helvetica" pitchFamily="2" charset="0"/>
              </a:rPr>
              <a:t> </a:t>
            </a:r>
            <a:r>
              <a:rPr lang="en-US" altLang="zh-CN" sz="2000" dirty="0">
                <a:solidFill>
                  <a:srgbClr val="222222"/>
                </a:solidFill>
                <a:latin typeface="Helvetica" pitchFamily="2" charset="0"/>
              </a:rPr>
              <a:t>articles</a:t>
            </a:r>
            <a:r>
              <a:rPr lang="zh-CN" altLang="en-US" sz="2000" dirty="0">
                <a:solidFill>
                  <a:srgbClr val="222222"/>
                </a:solidFill>
                <a:latin typeface="Helvetica" pitchFamily="2" charset="0"/>
              </a:rPr>
              <a:t> </a:t>
            </a:r>
            <a:r>
              <a:rPr lang="en-US" altLang="zh-CN" sz="2000" dirty="0">
                <a:solidFill>
                  <a:srgbClr val="222222"/>
                </a:solidFill>
                <a:latin typeface="Helvetica" pitchFamily="2" charset="0"/>
              </a:rPr>
              <a:t>made</a:t>
            </a:r>
            <a:r>
              <a:rPr lang="zh-CN" altLang="en-US" sz="2000" dirty="0">
                <a:solidFill>
                  <a:srgbClr val="222222"/>
                </a:solidFill>
                <a:latin typeface="Helvetica" pitchFamily="2" charset="0"/>
              </a:rPr>
              <a:t> </a:t>
            </a:r>
            <a:r>
              <a:rPr lang="en-US" altLang="zh-CN" sz="2000" dirty="0">
                <a:solidFill>
                  <a:srgbClr val="222222"/>
                </a:solidFill>
                <a:latin typeface="Helvetica" pitchFamily="2" charset="0"/>
              </a:rPr>
              <a:t>by</a:t>
            </a:r>
            <a:r>
              <a:rPr lang="zh-CN" altLang="en-US" sz="2000" dirty="0">
                <a:solidFill>
                  <a:srgbClr val="222222"/>
                </a:solidFill>
                <a:latin typeface="Helvetica" pitchFamily="2" charset="0"/>
              </a:rPr>
              <a:t> </a:t>
            </a:r>
            <a:r>
              <a:rPr lang="en-US" altLang="zh-CN" sz="2000" dirty="0">
                <a:solidFill>
                  <a:srgbClr val="222222"/>
                </a:solidFill>
                <a:latin typeface="Helvetica" pitchFamily="2" charset="0"/>
              </a:rPr>
              <a:t>Jay</a:t>
            </a:r>
            <a:r>
              <a:rPr lang="zh-CN" altLang="en-US" sz="2000" dirty="0">
                <a:solidFill>
                  <a:srgbClr val="222222"/>
                </a:solidFill>
                <a:latin typeface="Helvetica" pitchFamily="2" charset="0"/>
              </a:rPr>
              <a:t> </a:t>
            </a:r>
            <a:r>
              <a:rPr lang="en-US" altLang="zh-CN" sz="2000" dirty="0" err="1">
                <a:solidFill>
                  <a:srgbClr val="222222"/>
                </a:solidFill>
                <a:latin typeface="Helvetica" pitchFamily="2" charset="0"/>
              </a:rPr>
              <a:t>Alammar</a:t>
            </a:r>
            <a:endParaRPr lang="en-US" altLang="zh-CN" sz="2000" dirty="0">
              <a:solidFill>
                <a:srgbClr val="222222"/>
              </a:solidFill>
              <a:latin typeface="Helvetica" pitchFamily="2" charset="0"/>
            </a:endParaRPr>
          </a:p>
          <a:p>
            <a:pPr lvl="1" fontAlgn="base">
              <a:spcBef>
                <a:spcPts val="0"/>
              </a:spcBef>
              <a:spcAft>
                <a:spcPts val="600"/>
              </a:spcAft>
            </a:pPr>
            <a:r>
              <a:rPr lang="en-US" altLang="zh-CN" sz="1800" dirty="0">
                <a:solidFill>
                  <a:srgbClr val="222222"/>
                </a:solidFill>
                <a:latin typeface="Helvetica" pitchFamily="2" charset="0"/>
              </a:rPr>
              <a:t>Encoder and decoder: </a:t>
            </a:r>
            <a:r>
              <a:rPr lang="en-US" altLang="zh-CN" sz="1200" dirty="0">
                <a:solidFill>
                  <a:srgbClr val="222222"/>
                </a:solidFill>
                <a:latin typeface="Helvetica" pitchFamily="2" charset="0"/>
                <a:hlinkClick r:id="rId3"/>
              </a:rPr>
              <a:t>https://jalammar.github.io/visualizing-neural-machine-translation-mechanics-of-seq2seq-models-with-attention/</a:t>
            </a:r>
            <a:r>
              <a:rPr lang="en-US" altLang="zh-CN" sz="1200" dirty="0">
                <a:solidFill>
                  <a:srgbClr val="222222"/>
                </a:solidFill>
                <a:latin typeface="Helvetica" pitchFamily="2" charset="0"/>
              </a:rPr>
              <a:t> </a:t>
            </a:r>
            <a:endParaRPr lang="en-US" sz="1200" b="0" i="0" dirty="0">
              <a:solidFill>
                <a:srgbClr val="222222"/>
              </a:solidFill>
              <a:effectLst/>
              <a:latin typeface="Helvetica" pitchFamily="2" charset="0"/>
            </a:endParaRPr>
          </a:p>
          <a:p>
            <a:pPr lvl="1" fontAlgn="base">
              <a:spcBef>
                <a:spcPts val="0"/>
              </a:spcBef>
              <a:spcAft>
                <a:spcPts val="600"/>
              </a:spcAft>
            </a:pPr>
            <a:r>
              <a:rPr lang="en-US" sz="1800" b="0" i="0" dirty="0">
                <a:solidFill>
                  <a:srgbClr val="222222"/>
                </a:solidFill>
                <a:effectLst/>
                <a:latin typeface="Helvetica" pitchFamily="2" charset="0"/>
              </a:rPr>
              <a:t>The Illustrated Transformer:</a:t>
            </a:r>
            <a:r>
              <a:rPr lang="zh-CN" altLang="en-US" sz="1800" dirty="0">
                <a:solidFill>
                  <a:srgbClr val="222222"/>
                </a:solidFill>
                <a:latin typeface="Helvetica" pitchFamily="2" charset="0"/>
              </a:rPr>
              <a:t> </a:t>
            </a:r>
            <a:r>
              <a:rPr lang="en-US" altLang="zh-CN" sz="1200" b="0" i="0" dirty="0">
                <a:solidFill>
                  <a:srgbClr val="222222"/>
                </a:solidFill>
                <a:effectLst/>
                <a:latin typeface="Helvetica" pitchFamily="2" charset="0"/>
                <a:hlinkClick r:id="rId4"/>
              </a:rPr>
              <a:t>https://jalammar.github.io/illustrated-transformer/</a:t>
            </a:r>
            <a:r>
              <a:rPr lang="zh-CN" altLang="en-US" sz="1200" b="0" i="0" dirty="0">
                <a:solidFill>
                  <a:srgbClr val="222222"/>
                </a:solidFill>
                <a:effectLst/>
                <a:latin typeface="Helvetica" pitchFamily="2" charset="0"/>
              </a:rPr>
              <a:t> </a:t>
            </a:r>
            <a:endParaRPr lang="en-US" altLang="zh-CN" sz="1200" b="0" i="0" dirty="0">
              <a:solidFill>
                <a:srgbClr val="222222"/>
              </a:solidFill>
              <a:effectLst/>
              <a:latin typeface="Helvetica" pitchFamily="2" charset="0"/>
            </a:endParaRPr>
          </a:p>
          <a:p>
            <a:pPr fontAlgn="base">
              <a:spcBef>
                <a:spcPts val="0"/>
              </a:spcBef>
              <a:spcAft>
                <a:spcPts val="600"/>
              </a:spcAft>
            </a:pPr>
            <a:r>
              <a:rPr lang="en-US" altLang="zh-CN" sz="2000" dirty="0"/>
              <a:t>A series great video by Rasa </a:t>
            </a:r>
          </a:p>
          <a:p>
            <a:pPr lvl="1" fontAlgn="base">
              <a:spcBef>
                <a:spcPts val="0"/>
              </a:spcBef>
              <a:spcAft>
                <a:spcPts val="600"/>
              </a:spcAft>
            </a:pPr>
            <a:r>
              <a:rPr lang="en-US" altLang="zh-CN" sz="1600" dirty="0"/>
              <a:t>1 Self-attention: </a:t>
            </a:r>
            <a:r>
              <a:rPr lang="en-US" altLang="zh-CN" sz="1600" dirty="0">
                <a:hlinkClick r:id="rId5"/>
              </a:rPr>
              <a:t>https://www.youtube.com/watch?v=yGTUuEx3GkA</a:t>
            </a:r>
            <a:endParaRPr lang="en-US" altLang="zh-CN" sz="1600" dirty="0"/>
          </a:p>
          <a:p>
            <a:pPr lvl="1" fontAlgn="base">
              <a:spcBef>
                <a:spcPts val="0"/>
              </a:spcBef>
              <a:spcAft>
                <a:spcPts val="600"/>
              </a:spcAft>
            </a:pPr>
            <a:r>
              <a:rPr lang="en-US" altLang="zh-CN" sz="1600" dirty="0"/>
              <a:t>2 Keys, Values, and Queries: </a:t>
            </a:r>
            <a:r>
              <a:rPr lang="en-US" altLang="zh-CN" sz="1600" dirty="0">
                <a:hlinkClick r:id="rId6"/>
              </a:rPr>
              <a:t>https://www.youtube.com/watch?v=tIvKXrEDMhk</a:t>
            </a:r>
            <a:r>
              <a:rPr lang="en-US" altLang="zh-CN" sz="1600" dirty="0"/>
              <a:t> </a:t>
            </a:r>
          </a:p>
          <a:p>
            <a:pPr lvl="1" fontAlgn="base">
              <a:spcBef>
                <a:spcPts val="0"/>
              </a:spcBef>
              <a:spcAft>
                <a:spcPts val="600"/>
              </a:spcAft>
            </a:pPr>
            <a:r>
              <a:rPr lang="en-US" altLang="zh-CN" sz="1600" dirty="0"/>
              <a:t>3 Multi-head attention: </a:t>
            </a:r>
            <a:r>
              <a:rPr lang="en-US" altLang="zh-CN" sz="1600" dirty="0">
                <a:hlinkClick r:id="rId7"/>
              </a:rPr>
              <a:t>https://www.youtube.com/watch?v=23XUv0T9L5c</a:t>
            </a:r>
            <a:endParaRPr lang="en-US" altLang="zh-CN" sz="1600" dirty="0"/>
          </a:p>
          <a:p>
            <a:pPr lvl="1" fontAlgn="base">
              <a:spcBef>
                <a:spcPts val="0"/>
              </a:spcBef>
              <a:spcAft>
                <a:spcPts val="600"/>
              </a:spcAft>
            </a:pPr>
            <a:r>
              <a:rPr lang="en-US" altLang="zh-CN" sz="1600" dirty="0"/>
              <a:t>4 Transformer architecture: </a:t>
            </a:r>
            <a:r>
              <a:rPr lang="en-US" altLang="zh-CN" sz="1600" dirty="0">
                <a:hlinkClick r:id="rId8"/>
              </a:rPr>
              <a:t>https://www.youtube.com/watch?v=EXNBy8G43MM</a:t>
            </a:r>
            <a:endParaRPr lang="en-US" altLang="zh-CN" sz="1600" dirty="0"/>
          </a:p>
          <a:p>
            <a:pPr lvl="1" fontAlgn="base">
              <a:spcBef>
                <a:spcPts val="0"/>
              </a:spcBef>
              <a:spcAft>
                <a:spcPts val="600"/>
              </a:spcAft>
            </a:pPr>
            <a:endParaRPr lang="en-US" altLang="zh-CN" sz="1600" dirty="0"/>
          </a:p>
          <a:p>
            <a:pPr fontAlgn="base">
              <a:spcBef>
                <a:spcPts val="0"/>
              </a:spcBef>
              <a:spcAft>
                <a:spcPts val="600"/>
              </a:spcAft>
            </a:pPr>
            <a:r>
              <a:rPr lang="en-US" altLang="zh-CN" sz="2000" dirty="0"/>
              <a:t>https://</a:t>
            </a:r>
            <a:r>
              <a:rPr lang="en-US" altLang="zh-CN" sz="2000" dirty="0" err="1"/>
              <a:t>cs.uwaterloo.ca</a:t>
            </a:r>
            <a:r>
              <a:rPr lang="en-US" altLang="zh-CN" sz="2000" dirty="0"/>
              <a:t>/~</a:t>
            </a:r>
            <a:r>
              <a:rPr lang="en-US" altLang="zh-CN" sz="2000" dirty="0" err="1"/>
              <a:t>ppoupart</a:t>
            </a:r>
            <a:r>
              <a:rPr lang="en-US" altLang="zh-CN" sz="2000" dirty="0"/>
              <a:t>/teaching/cs480-spring19/</a:t>
            </a:r>
            <a:r>
              <a:rPr lang="en-US" altLang="zh-CN" sz="2000" dirty="0" err="1"/>
              <a:t>schedule.html</a:t>
            </a:r>
            <a:r>
              <a:rPr lang="en-US" altLang="zh-CN" sz="2000" dirty="0"/>
              <a:t> </a:t>
            </a:r>
          </a:p>
          <a:p>
            <a:pPr fontAlgn="base">
              <a:spcBef>
                <a:spcPts val="0"/>
              </a:spcBef>
              <a:spcAft>
                <a:spcPts val="600"/>
              </a:spcAft>
            </a:pPr>
            <a:r>
              <a:rPr lang="en-US" altLang="zh-CN" sz="2000" dirty="0"/>
              <a:t>https://</a:t>
            </a:r>
            <a:r>
              <a:rPr lang="en-US" altLang="zh-CN" sz="2000" dirty="0" err="1"/>
              <a:t>primo.ai</a:t>
            </a:r>
            <a:r>
              <a:rPr lang="en-US" altLang="zh-CN" sz="2000" dirty="0"/>
              <a:t>/</a:t>
            </a:r>
            <a:r>
              <a:rPr lang="en-US" altLang="zh-CN" sz="2000" dirty="0" err="1"/>
              <a:t>index.php?title</a:t>
            </a:r>
            <a:r>
              <a:rPr lang="en-US" altLang="zh-CN" sz="2000" dirty="0"/>
              <a:t>=Attention </a:t>
            </a:r>
          </a:p>
          <a:p>
            <a:pPr fontAlgn="base">
              <a:spcBef>
                <a:spcPts val="0"/>
              </a:spcBef>
              <a:spcAft>
                <a:spcPts val="600"/>
              </a:spcAft>
            </a:pPr>
            <a:r>
              <a:rPr lang="en-US" altLang="zh-CN" sz="2000" dirty="0"/>
              <a:t>https://</a:t>
            </a:r>
            <a:r>
              <a:rPr lang="en-US" altLang="zh-CN" sz="2000" dirty="0" err="1"/>
              <a:t>jalammar.github.io</a:t>
            </a:r>
            <a:r>
              <a:rPr lang="en-US" altLang="zh-CN" sz="2000" dirty="0"/>
              <a:t>/illustrated-transformer/ </a:t>
            </a:r>
          </a:p>
          <a:p>
            <a:pPr fontAlgn="base">
              <a:spcBef>
                <a:spcPts val="0"/>
              </a:spcBef>
              <a:spcAft>
                <a:spcPts val="600"/>
              </a:spcAft>
            </a:pPr>
            <a:r>
              <a:rPr lang="en-US" altLang="zh-CN" sz="2000" dirty="0"/>
              <a:t>https://</a:t>
            </a:r>
            <a:r>
              <a:rPr lang="en-US" altLang="zh-CN" sz="2000" dirty="0" err="1"/>
              <a:t>www.youtube.com</a:t>
            </a:r>
            <a:r>
              <a:rPr lang="en-US" altLang="zh-CN" sz="2000" dirty="0"/>
              <a:t>/</a:t>
            </a:r>
            <a:r>
              <a:rPr lang="en-US" altLang="zh-CN" sz="2000" dirty="0" err="1"/>
              <a:t>watch?v</a:t>
            </a:r>
            <a:r>
              <a:rPr lang="en-US" altLang="zh-CN" sz="2000" dirty="0"/>
              <a:t>=yGTUuEx3GkA&amp;list=PLYlEnMRwvpF96pIbA6N6wynSgym3OnFAS </a:t>
            </a:r>
          </a:p>
          <a:p>
            <a:pPr fontAlgn="base">
              <a:spcBef>
                <a:spcPts val="0"/>
              </a:spcBef>
              <a:spcAft>
                <a:spcPts val="600"/>
              </a:spcAft>
            </a:pPr>
            <a:r>
              <a:rPr lang="en-US" altLang="zh-CN" sz="2000" dirty="0"/>
              <a:t>https://</a:t>
            </a:r>
            <a:r>
              <a:rPr lang="en-US" altLang="zh-CN" sz="2000" dirty="0" err="1"/>
              <a:t>ai.googleblog.com</a:t>
            </a:r>
            <a:r>
              <a:rPr lang="en-US" altLang="zh-CN" sz="2000" dirty="0"/>
              <a:t>/2017/08/transformer-novel-neural-</a:t>
            </a:r>
            <a:r>
              <a:rPr lang="en-US" altLang="zh-CN" sz="2000" dirty="0" err="1"/>
              <a:t>network.html</a:t>
            </a:r>
            <a:r>
              <a:rPr lang="en-US" altLang="zh-CN" sz="2000" dirty="0"/>
              <a:t> </a:t>
            </a:r>
          </a:p>
          <a:p>
            <a:pPr fontAlgn="base">
              <a:spcBef>
                <a:spcPts val="0"/>
              </a:spcBef>
              <a:spcAft>
                <a:spcPts val="600"/>
              </a:spcAft>
            </a:pPr>
            <a:r>
              <a:rPr lang="en-US" altLang="zh-CN" sz="2000" dirty="0"/>
              <a:t>https://</a:t>
            </a:r>
            <a:r>
              <a:rPr lang="en-US" altLang="zh-CN" sz="2000" dirty="0" err="1"/>
              <a:t>koaning.io</a:t>
            </a:r>
            <a:r>
              <a:rPr lang="en-US" altLang="zh-CN" sz="2000" dirty="0"/>
              <a:t>/ </a:t>
            </a:r>
          </a:p>
          <a:p>
            <a:pPr fontAlgn="base">
              <a:spcBef>
                <a:spcPts val="0"/>
              </a:spcBef>
              <a:spcAft>
                <a:spcPts val="600"/>
              </a:spcAft>
            </a:pPr>
            <a:r>
              <a:rPr lang="en-US" altLang="zh-CN" sz="2000" dirty="0"/>
              <a:t>https://</a:t>
            </a:r>
            <a:r>
              <a:rPr lang="en-US" altLang="zh-CN" sz="2000" dirty="0" err="1"/>
              <a:t>colah.github.io</a:t>
            </a:r>
            <a:r>
              <a:rPr lang="en-US" altLang="zh-CN" sz="2000" dirty="0"/>
              <a:t>/posts/2015-08-Understanding-LSTMs/ </a:t>
            </a:r>
          </a:p>
          <a:p>
            <a:pPr fontAlgn="base">
              <a:spcBef>
                <a:spcPts val="0"/>
              </a:spcBef>
              <a:spcAft>
                <a:spcPts val="600"/>
              </a:spcAft>
            </a:pPr>
            <a:r>
              <a:rPr lang="en-US" altLang="zh-CN" sz="2000" dirty="0"/>
              <a:t>http://</a:t>
            </a:r>
            <a:r>
              <a:rPr lang="en-US" altLang="zh-CN" sz="2000" dirty="0" err="1"/>
              <a:t>nlp.seas.harvard.edu</a:t>
            </a:r>
            <a:r>
              <a:rPr lang="en-US" altLang="zh-CN" sz="2000" dirty="0"/>
              <a:t>/annotated-transformer/ </a:t>
            </a:r>
          </a:p>
        </p:txBody>
      </p:sp>
      <p:sp>
        <p:nvSpPr>
          <p:cNvPr id="4" name="Slide Number Placeholder 3">
            <a:extLst>
              <a:ext uri="{FF2B5EF4-FFF2-40B4-BE49-F238E27FC236}">
                <a16:creationId xmlns:a16="http://schemas.microsoft.com/office/drawing/2014/main" id="{D635F050-A1A8-DF40-91F1-EFF910D2FB72}"/>
              </a:ext>
            </a:extLst>
          </p:cNvPr>
          <p:cNvSpPr>
            <a:spLocks noGrp="1"/>
          </p:cNvSpPr>
          <p:nvPr>
            <p:ph type="sldNum" sz="quarter" idx="12"/>
          </p:nvPr>
        </p:nvSpPr>
        <p:spPr/>
        <p:txBody>
          <a:bodyPr/>
          <a:lstStyle/>
          <a:p>
            <a:fld id="{DC8BB421-126E-41CB-B73A-69D52E98CAE3}" type="slidenum">
              <a:rPr lang="zh-CN" altLang="en-US" smtClean="0"/>
              <a:t>131</a:t>
            </a:fld>
            <a:endParaRPr lang="zh-CN" altLang="en-US" dirty="0"/>
          </a:p>
        </p:txBody>
      </p:sp>
    </p:spTree>
    <p:extLst>
      <p:ext uri="{BB962C8B-B14F-4D97-AF65-F5344CB8AC3E}">
        <p14:creationId xmlns:p14="http://schemas.microsoft.com/office/powerpoint/2010/main" val="2687333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896E0-4AEB-4A46-BB63-EB65B8832383}"/>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2B674767-B0A7-4316-926D-B55D6872FED8}"/>
              </a:ext>
            </a:extLst>
          </p:cNvPr>
          <p:cNvSpPr>
            <a:spLocks noGrp="1"/>
          </p:cNvSpPr>
          <p:nvPr>
            <p:ph idx="1"/>
          </p:nvPr>
        </p:nvSpPr>
        <p:spPr/>
        <p:txBody>
          <a:bodyPr/>
          <a:lstStyle/>
          <a:p>
            <a:r>
              <a:rPr lang="en-US" altLang="zh-CN" dirty="0"/>
              <a:t>You have learned</a:t>
            </a:r>
          </a:p>
          <a:p>
            <a:pPr lvl="1"/>
            <a:r>
              <a:rPr lang="en-US" altLang="zh-CN" dirty="0"/>
              <a:t>Encoder-decoder model</a:t>
            </a:r>
          </a:p>
          <a:p>
            <a:pPr lvl="1"/>
            <a:r>
              <a:rPr lang="en-US" altLang="zh-CN" dirty="0"/>
              <a:t>Attention and Self-attention</a:t>
            </a:r>
          </a:p>
          <a:p>
            <a:pPr lvl="1"/>
            <a:r>
              <a:rPr lang="en-US" altLang="zh-CN" dirty="0"/>
              <a:t>Transformer Architecture</a:t>
            </a:r>
          </a:p>
          <a:p>
            <a:r>
              <a:rPr lang="en-US" altLang="zh-CN" dirty="0"/>
              <a:t>Next lecture: Pretrained LMs</a:t>
            </a:r>
          </a:p>
          <a:p>
            <a:pPr lvl="1"/>
            <a:endParaRPr lang="zh-CN" altLang="en-US" dirty="0"/>
          </a:p>
        </p:txBody>
      </p:sp>
      <p:sp>
        <p:nvSpPr>
          <p:cNvPr id="4" name="灯片编号占位符 3">
            <a:extLst>
              <a:ext uri="{FF2B5EF4-FFF2-40B4-BE49-F238E27FC236}">
                <a16:creationId xmlns:a16="http://schemas.microsoft.com/office/drawing/2014/main" id="{06918FDC-FD56-4F87-BDBE-40D3BC372BF0}"/>
              </a:ext>
            </a:extLst>
          </p:cNvPr>
          <p:cNvSpPr>
            <a:spLocks noGrp="1"/>
          </p:cNvSpPr>
          <p:nvPr>
            <p:ph type="sldNum" sz="quarter" idx="12"/>
          </p:nvPr>
        </p:nvSpPr>
        <p:spPr/>
        <p:txBody>
          <a:bodyPr/>
          <a:lstStyle/>
          <a:p>
            <a:fld id="{DC8BB421-126E-41CB-B73A-69D52E98CAE3}" type="slidenum">
              <a:rPr lang="zh-CN" altLang="en-US" smtClean="0"/>
              <a:t>132</a:t>
            </a:fld>
            <a:endParaRPr lang="zh-CN" altLang="en-US" dirty="0"/>
          </a:p>
        </p:txBody>
      </p:sp>
    </p:spTree>
    <p:extLst>
      <p:ext uri="{BB962C8B-B14F-4D97-AF65-F5344CB8AC3E}">
        <p14:creationId xmlns:p14="http://schemas.microsoft.com/office/powerpoint/2010/main" val="1278655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241EC-CFCA-4117-AA9D-85D661C36A63}"/>
              </a:ext>
            </a:extLst>
          </p:cNvPr>
          <p:cNvSpPr>
            <a:spLocks noGrp="1"/>
          </p:cNvSpPr>
          <p:nvPr>
            <p:ph type="title"/>
          </p:nvPr>
        </p:nvSpPr>
        <p:spPr/>
        <p:txBody>
          <a:bodyPr>
            <a:noAutofit/>
          </a:bodyPr>
          <a:lstStyle/>
          <a:p>
            <a:r>
              <a:rPr lang="en-US" altLang="zh-CN" dirty="0"/>
              <a:t>Attention</a:t>
            </a:r>
            <a:r>
              <a:rPr lang="zh-CN" altLang="en-US" dirty="0"/>
              <a:t> </a:t>
            </a:r>
            <a:r>
              <a:rPr lang="en-US" altLang="zh-CN" dirty="0"/>
              <a:t>in</a:t>
            </a:r>
            <a:r>
              <a:rPr lang="zh-CN" altLang="en-US" dirty="0"/>
              <a:t> </a:t>
            </a:r>
            <a:r>
              <a:rPr lang="en-US" altLang="zh-CN" dirty="0"/>
              <a:t>CV</a:t>
            </a:r>
            <a:r>
              <a:rPr lang="zh-CN" altLang="en-US" dirty="0"/>
              <a:t> </a:t>
            </a:r>
            <a:r>
              <a:rPr lang="en-US" altLang="zh-CN" dirty="0"/>
              <a:t>and</a:t>
            </a:r>
            <a:r>
              <a:rPr lang="zh-CN" altLang="en-US" dirty="0"/>
              <a:t> </a:t>
            </a:r>
            <a:r>
              <a:rPr lang="en-US" altLang="zh-CN" dirty="0"/>
              <a:t>NLP</a:t>
            </a:r>
            <a:endParaRPr lang="zh-CN" altLang="en-US" dirty="0"/>
          </a:p>
        </p:txBody>
      </p:sp>
      <p:sp>
        <p:nvSpPr>
          <p:cNvPr id="3" name="内容占位符 2">
            <a:extLst>
              <a:ext uri="{FF2B5EF4-FFF2-40B4-BE49-F238E27FC236}">
                <a16:creationId xmlns:a16="http://schemas.microsoft.com/office/drawing/2014/main" id="{7DF634B1-9F98-407C-86F2-61C833A2F605}"/>
              </a:ext>
            </a:extLst>
          </p:cNvPr>
          <p:cNvSpPr>
            <a:spLocks noGrp="1"/>
          </p:cNvSpPr>
          <p:nvPr>
            <p:ph idx="1"/>
          </p:nvPr>
        </p:nvSpPr>
        <p:spPr>
          <a:xfrm>
            <a:off x="548902" y="1089629"/>
            <a:ext cx="6065256" cy="2102758"/>
          </a:xfrm>
        </p:spPr>
        <p:txBody>
          <a:bodyPr/>
          <a:lstStyle/>
          <a:p>
            <a:r>
              <a:rPr lang="en-US" altLang="zh-CN" dirty="0"/>
              <a:t>Attention in Computer Vision</a:t>
            </a:r>
          </a:p>
          <a:p>
            <a:pPr lvl="1"/>
            <a:r>
              <a:rPr lang="en-US" altLang="zh-CN" dirty="0"/>
              <a:t>2014, Attention used to highlight important parts of an image that contribute to a desired output.</a:t>
            </a:r>
            <a:endParaRPr lang="zh-CN" altLang="en-US" dirty="0"/>
          </a:p>
        </p:txBody>
      </p:sp>
      <p:sp>
        <p:nvSpPr>
          <p:cNvPr id="4" name="灯片编号占位符 3">
            <a:extLst>
              <a:ext uri="{FF2B5EF4-FFF2-40B4-BE49-F238E27FC236}">
                <a16:creationId xmlns:a16="http://schemas.microsoft.com/office/drawing/2014/main" id="{7F71126C-94BF-4E7E-A49C-3960071F424C}"/>
              </a:ext>
            </a:extLst>
          </p:cNvPr>
          <p:cNvSpPr>
            <a:spLocks noGrp="1"/>
          </p:cNvSpPr>
          <p:nvPr>
            <p:ph type="sldNum" sz="quarter" idx="12"/>
          </p:nvPr>
        </p:nvSpPr>
        <p:spPr/>
        <p:txBody>
          <a:bodyPr/>
          <a:lstStyle/>
          <a:p>
            <a:fld id="{DC8BB421-126E-41CB-B73A-69D52E98CAE3}" type="slidenum">
              <a:rPr lang="zh-CN" altLang="en-US" smtClean="0"/>
              <a:t>14</a:t>
            </a:fld>
            <a:endParaRPr lang="zh-CN" altLang="en-US"/>
          </a:p>
        </p:txBody>
      </p:sp>
      <p:sp>
        <p:nvSpPr>
          <p:cNvPr id="5" name="内容占位符 2">
            <a:extLst>
              <a:ext uri="{FF2B5EF4-FFF2-40B4-BE49-F238E27FC236}">
                <a16:creationId xmlns:a16="http://schemas.microsoft.com/office/drawing/2014/main" id="{2A056708-BA44-49D1-8259-61ECC646AD2D}"/>
              </a:ext>
            </a:extLst>
          </p:cNvPr>
          <p:cNvSpPr txBox="1">
            <a:spLocks/>
          </p:cNvSpPr>
          <p:nvPr/>
        </p:nvSpPr>
        <p:spPr>
          <a:xfrm>
            <a:off x="548902" y="3900995"/>
            <a:ext cx="6380547" cy="21027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200"/>
              </a:spcAft>
            </a:pPr>
            <a:r>
              <a:rPr lang="en-US" altLang="zh-CN" dirty="0"/>
              <a:t>Attention in NLP</a:t>
            </a:r>
          </a:p>
          <a:p>
            <a:pPr lvl="1">
              <a:spcBef>
                <a:spcPts val="1200"/>
              </a:spcBef>
              <a:spcAft>
                <a:spcPts val="1200"/>
              </a:spcAft>
            </a:pPr>
            <a:r>
              <a:rPr lang="en-US" altLang="zh-CN" dirty="0"/>
              <a:t>2015, Aligned machine translation</a:t>
            </a:r>
          </a:p>
        </p:txBody>
      </p:sp>
      <p:pic>
        <p:nvPicPr>
          <p:cNvPr id="7" name="图片 6">
            <a:extLst>
              <a:ext uri="{FF2B5EF4-FFF2-40B4-BE49-F238E27FC236}">
                <a16:creationId xmlns:a16="http://schemas.microsoft.com/office/drawing/2014/main" id="{19F4D927-2AEE-4565-8D28-5F372EE5A115}"/>
              </a:ext>
            </a:extLst>
          </p:cNvPr>
          <p:cNvPicPr>
            <a:picLocks noChangeAspect="1"/>
          </p:cNvPicPr>
          <p:nvPr/>
        </p:nvPicPr>
        <p:blipFill>
          <a:blip r:embed="rId3"/>
          <a:stretch>
            <a:fillRect/>
          </a:stretch>
        </p:blipFill>
        <p:spPr>
          <a:xfrm>
            <a:off x="7658702" y="957942"/>
            <a:ext cx="4296228" cy="2366132"/>
          </a:xfrm>
          <a:prstGeom prst="rect">
            <a:avLst/>
          </a:prstGeom>
        </p:spPr>
      </p:pic>
      <p:pic>
        <p:nvPicPr>
          <p:cNvPr id="8" name="图片 7">
            <a:extLst>
              <a:ext uri="{FF2B5EF4-FFF2-40B4-BE49-F238E27FC236}">
                <a16:creationId xmlns:a16="http://schemas.microsoft.com/office/drawing/2014/main" id="{316F9220-D84A-4E43-9938-FCA017A0315E}"/>
              </a:ext>
            </a:extLst>
          </p:cNvPr>
          <p:cNvPicPr>
            <a:picLocks noChangeAspect="1"/>
          </p:cNvPicPr>
          <p:nvPr/>
        </p:nvPicPr>
        <p:blipFill>
          <a:blip r:embed="rId4"/>
          <a:stretch>
            <a:fillRect/>
          </a:stretch>
        </p:blipFill>
        <p:spPr>
          <a:xfrm>
            <a:off x="7258930" y="3797300"/>
            <a:ext cx="4696000" cy="2664205"/>
          </a:xfrm>
          <a:prstGeom prst="rect">
            <a:avLst/>
          </a:prstGeom>
        </p:spPr>
      </p:pic>
    </p:spTree>
    <p:extLst>
      <p:ext uri="{BB962C8B-B14F-4D97-AF65-F5344CB8AC3E}">
        <p14:creationId xmlns:p14="http://schemas.microsoft.com/office/powerpoint/2010/main" val="3320034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1C04-4172-3345-A99E-6B0778758983}"/>
              </a:ext>
            </a:extLst>
          </p:cNvPr>
          <p:cNvSpPr>
            <a:spLocks noGrp="1"/>
          </p:cNvSpPr>
          <p:nvPr>
            <p:ph type="title"/>
          </p:nvPr>
        </p:nvSpPr>
        <p:spPr/>
        <p:txBody>
          <a:bodyPr/>
          <a:lstStyle/>
          <a:p>
            <a:r>
              <a:rPr lang="en-US" altLang="zh-CN" dirty="0"/>
              <a:t>RNNs with Attention</a:t>
            </a:r>
            <a:endParaRPr lang="en-CN" dirty="0"/>
          </a:p>
        </p:txBody>
      </p:sp>
      <p:sp>
        <p:nvSpPr>
          <p:cNvPr id="3" name="Content Placeholder 2">
            <a:extLst>
              <a:ext uri="{FF2B5EF4-FFF2-40B4-BE49-F238E27FC236}">
                <a16:creationId xmlns:a16="http://schemas.microsoft.com/office/drawing/2014/main" id="{189E2F88-0CA0-A443-A45E-A43AF5A58390}"/>
              </a:ext>
            </a:extLst>
          </p:cNvPr>
          <p:cNvSpPr>
            <a:spLocks noGrp="1"/>
          </p:cNvSpPr>
          <p:nvPr>
            <p:ph idx="1"/>
          </p:nvPr>
        </p:nvSpPr>
        <p:spPr>
          <a:xfrm>
            <a:off x="517525" y="1108433"/>
            <a:ext cx="11350627" cy="1449237"/>
          </a:xfrm>
        </p:spPr>
        <p:txBody>
          <a:bodyPr/>
          <a:lstStyle/>
          <a:p>
            <a:r>
              <a:rPr lang="en-US" dirty="0"/>
              <a:t>A solution was proposed in </a:t>
            </a:r>
            <a:r>
              <a:rPr lang="en-US" dirty="0" err="1">
                <a:solidFill>
                  <a:schemeClr val="tx1">
                    <a:lumMod val="50000"/>
                    <a:lumOff val="50000"/>
                  </a:schemeClr>
                </a:solidFill>
              </a:rPr>
              <a:t>Bahdanau</a:t>
            </a:r>
            <a:r>
              <a:rPr lang="en-US" dirty="0">
                <a:solidFill>
                  <a:schemeClr val="tx1">
                    <a:lumMod val="50000"/>
                    <a:lumOff val="50000"/>
                  </a:schemeClr>
                </a:solidFill>
              </a:rPr>
              <a:t> et al., 2014</a:t>
            </a:r>
            <a:r>
              <a:rPr lang="en-US" dirty="0"/>
              <a:t> and </a:t>
            </a:r>
            <a:r>
              <a:rPr lang="en-US" dirty="0">
                <a:solidFill>
                  <a:schemeClr val="tx1">
                    <a:lumMod val="50000"/>
                    <a:lumOff val="50000"/>
                  </a:schemeClr>
                </a:solidFill>
              </a:rPr>
              <a:t>Luong et al., 2015</a:t>
            </a:r>
            <a:r>
              <a:rPr lang="en-US" dirty="0"/>
              <a:t>. They introduced “Attention”. Attention allows the model to focus on the relevant parts of the input sequence as needed.</a:t>
            </a:r>
            <a:endParaRPr lang="en-CN" dirty="0"/>
          </a:p>
        </p:txBody>
      </p:sp>
      <p:sp>
        <p:nvSpPr>
          <p:cNvPr id="4" name="Slide Number Placeholder 3">
            <a:extLst>
              <a:ext uri="{FF2B5EF4-FFF2-40B4-BE49-F238E27FC236}">
                <a16:creationId xmlns:a16="http://schemas.microsoft.com/office/drawing/2014/main" id="{2D383E73-929A-EA4D-803B-698F8C9E7EC4}"/>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pic>
        <p:nvPicPr>
          <p:cNvPr id="4098" name="Picture 2">
            <a:extLst>
              <a:ext uri="{FF2B5EF4-FFF2-40B4-BE49-F238E27FC236}">
                <a16:creationId xmlns:a16="http://schemas.microsoft.com/office/drawing/2014/main" id="{427E37BA-BFD4-5042-8830-74FBAD55C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752" y="2557670"/>
            <a:ext cx="10508974" cy="28899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52D8F4-4304-BC4B-A2B6-A1D5C0E7F9D8}"/>
              </a:ext>
            </a:extLst>
          </p:cNvPr>
          <p:cNvSpPr txBox="1"/>
          <p:nvPr/>
        </p:nvSpPr>
        <p:spPr>
          <a:xfrm>
            <a:off x="836752" y="5615712"/>
            <a:ext cx="10745647" cy="923330"/>
          </a:xfrm>
          <a:prstGeom prst="rect">
            <a:avLst/>
          </a:prstGeom>
          <a:noFill/>
        </p:spPr>
        <p:txBody>
          <a:bodyPr wrap="square">
            <a:spAutoFit/>
          </a:bodyPr>
          <a:lstStyle/>
          <a:p>
            <a:r>
              <a:rPr lang="en-US" dirty="0"/>
              <a:t>At time step 7, the attention enables the decoder to focus on the word "</a:t>
            </a:r>
            <a:r>
              <a:rPr lang="en-US" dirty="0" err="1"/>
              <a:t>étudiant</a:t>
            </a:r>
            <a:r>
              <a:rPr lang="en-US" dirty="0"/>
              <a:t>" before it generates the translation. </a:t>
            </a:r>
            <a:r>
              <a:rPr lang="en-US" b="1" dirty="0"/>
              <a:t>This ability to amplify the signal from the relevant part of the input sequence makes attention models produce better results than models without attention</a:t>
            </a:r>
            <a:r>
              <a:rPr lang="en-US" dirty="0"/>
              <a:t>.</a:t>
            </a:r>
            <a:endParaRPr lang="en-CN" dirty="0"/>
          </a:p>
        </p:txBody>
      </p:sp>
    </p:spTree>
    <p:extLst>
      <p:ext uri="{BB962C8B-B14F-4D97-AF65-F5344CB8AC3E}">
        <p14:creationId xmlns:p14="http://schemas.microsoft.com/office/powerpoint/2010/main" val="2596705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FD85-A64B-D841-B928-A466CEF5A88A}"/>
              </a:ext>
            </a:extLst>
          </p:cNvPr>
          <p:cNvSpPr>
            <a:spLocks noGrp="1"/>
          </p:cNvSpPr>
          <p:nvPr>
            <p:ph type="title"/>
          </p:nvPr>
        </p:nvSpPr>
        <p:spPr/>
        <p:txBody>
          <a:bodyPr/>
          <a:lstStyle/>
          <a:p>
            <a:r>
              <a:rPr lang="en-US" altLang="zh-CN" dirty="0"/>
              <a:t>RNNs with Attention</a:t>
            </a:r>
            <a:endParaRPr lang="en-CN" dirty="0"/>
          </a:p>
        </p:txBody>
      </p:sp>
      <p:pic>
        <p:nvPicPr>
          <p:cNvPr id="6" name="Content Placeholder 5">
            <a:extLst>
              <a:ext uri="{FF2B5EF4-FFF2-40B4-BE49-F238E27FC236}">
                <a16:creationId xmlns:a16="http://schemas.microsoft.com/office/drawing/2014/main" id="{5539BE61-1D57-C945-A624-34645D8EC5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208" y="1179373"/>
            <a:ext cx="11180944" cy="4903375"/>
          </a:xfrm>
        </p:spPr>
      </p:pic>
      <p:sp>
        <p:nvSpPr>
          <p:cNvPr id="4" name="Slide Number Placeholder 3">
            <a:extLst>
              <a:ext uri="{FF2B5EF4-FFF2-40B4-BE49-F238E27FC236}">
                <a16:creationId xmlns:a16="http://schemas.microsoft.com/office/drawing/2014/main" id="{EFF3DB18-31E1-0846-BBD0-9FED59741333}"/>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
        <p:nvSpPr>
          <p:cNvPr id="7" name="TextBox 6">
            <a:extLst>
              <a:ext uri="{FF2B5EF4-FFF2-40B4-BE49-F238E27FC236}">
                <a16:creationId xmlns:a16="http://schemas.microsoft.com/office/drawing/2014/main" id="{8D59A4E1-ECC9-AE43-97C6-19176ABA1E53}"/>
              </a:ext>
            </a:extLst>
          </p:cNvPr>
          <p:cNvSpPr txBox="1"/>
          <p:nvPr/>
        </p:nvSpPr>
        <p:spPr>
          <a:xfrm>
            <a:off x="2204598" y="6152217"/>
            <a:ext cx="7406195" cy="523220"/>
          </a:xfrm>
          <a:prstGeom prst="rect">
            <a:avLst/>
          </a:prstGeom>
          <a:noFill/>
        </p:spPr>
        <p:txBody>
          <a:bodyPr wrap="none" rtlCol="0">
            <a:spAutoFit/>
          </a:bodyPr>
          <a:lstStyle/>
          <a:p>
            <a:r>
              <a:rPr lang="en-CN" sz="2800" b="1" dirty="0"/>
              <a:t>Attention has been used in decoder part</a:t>
            </a:r>
          </a:p>
        </p:txBody>
      </p:sp>
    </p:spTree>
    <p:extLst>
      <p:ext uri="{BB962C8B-B14F-4D97-AF65-F5344CB8AC3E}">
        <p14:creationId xmlns:p14="http://schemas.microsoft.com/office/powerpoint/2010/main" val="3051934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08E4-6298-8F4F-A8A2-E7AA03E61850}"/>
              </a:ext>
            </a:extLst>
          </p:cNvPr>
          <p:cNvSpPr>
            <a:spLocks noGrp="1"/>
          </p:cNvSpPr>
          <p:nvPr>
            <p:ph type="title"/>
          </p:nvPr>
        </p:nvSpPr>
        <p:spPr/>
        <p:txBody>
          <a:bodyPr/>
          <a:lstStyle/>
          <a:p>
            <a:r>
              <a:rPr lang="en-US" altLang="zh-CN" dirty="0"/>
              <a:t>RNNs with Attention</a:t>
            </a:r>
            <a:endParaRPr lang="en-CN" dirty="0"/>
          </a:p>
        </p:txBody>
      </p:sp>
      <p:pic>
        <p:nvPicPr>
          <p:cNvPr id="6" name="Content Placeholder 5">
            <a:extLst>
              <a:ext uri="{FF2B5EF4-FFF2-40B4-BE49-F238E27FC236}">
                <a16:creationId xmlns:a16="http://schemas.microsoft.com/office/drawing/2014/main" id="{1C61E6F0-11EA-DD46-9A99-8FED1D362E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239" y="1055135"/>
            <a:ext cx="9144000" cy="4978400"/>
          </a:xfrm>
        </p:spPr>
      </p:pic>
      <p:sp>
        <p:nvSpPr>
          <p:cNvPr id="4" name="Slide Number Placeholder 3">
            <a:extLst>
              <a:ext uri="{FF2B5EF4-FFF2-40B4-BE49-F238E27FC236}">
                <a16:creationId xmlns:a16="http://schemas.microsoft.com/office/drawing/2014/main" id="{6ED23994-66F2-994F-9F81-97DF79FBB063}"/>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
        <p:nvSpPr>
          <p:cNvPr id="7" name="TextBox 6">
            <a:extLst>
              <a:ext uri="{FF2B5EF4-FFF2-40B4-BE49-F238E27FC236}">
                <a16:creationId xmlns:a16="http://schemas.microsoft.com/office/drawing/2014/main" id="{D5514C2A-0ACF-244B-92E3-FC74196E302D}"/>
              </a:ext>
            </a:extLst>
          </p:cNvPr>
          <p:cNvSpPr txBox="1"/>
          <p:nvPr/>
        </p:nvSpPr>
        <p:spPr>
          <a:xfrm>
            <a:off x="4411933" y="6152217"/>
            <a:ext cx="3358612" cy="523220"/>
          </a:xfrm>
          <a:prstGeom prst="rect">
            <a:avLst/>
          </a:prstGeom>
          <a:noFill/>
        </p:spPr>
        <p:txBody>
          <a:bodyPr wrap="none" rtlCol="0">
            <a:spAutoFit/>
          </a:bodyPr>
          <a:lstStyle/>
          <a:p>
            <a:r>
              <a:rPr lang="en-CN" sz="2800" b="1" dirty="0"/>
              <a:t>Attention process</a:t>
            </a:r>
          </a:p>
        </p:txBody>
      </p:sp>
    </p:spTree>
    <p:extLst>
      <p:ext uri="{BB962C8B-B14F-4D97-AF65-F5344CB8AC3E}">
        <p14:creationId xmlns:p14="http://schemas.microsoft.com/office/powerpoint/2010/main" val="1719414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FCF5-56B3-4B46-AE0E-CB40926353F8}"/>
              </a:ext>
            </a:extLst>
          </p:cNvPr>
          <p:cNvSpPr>
            <a:spLocks noGrp="1"/>
          </p:cNvSpPr>
          <p:nvPr>
            <p:ph type="title"/>
          </p:nvPr>
        </p:nvSpPr>
        <p:spPr/>
        <p:txBody>
          <a:bodyPr/>
          <a:lstStyle/>
          <a:p>
            <a:r>
              <a:rPr lang="en-US" altLang="zh-CN" dirty="0"/>
              <a:t>RNNs with Attention</a:t>
            </a:r>
            <a:endParaRPr lang="en-CN" dirty="0"/>
          </a:p>
        </p:txBody>
      </p:sp>
      <p:pic>
        <p:nvPicPr>
          <p:cNvPr id="6" name="Content Placeholder 5">
            <a:extLst>
              <a:ext uri="{FF2B5EF4-FFF2-40B4-BE49-F238E27FC236}">
                <a16:creationId xmlns:a16="http://schemas.microsoft.com/office/drawing/2014/main" id="{3B224492-9153-6F45-B34D-BEC39F0F6FF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3"/>
          <a:stretch/>
        </p:blipFill>
        <p:spPr>
          <a:xfrm>
            <a:off x="1557476" y="997572"/>
            <a:ext cx="9826142" cy="4677327"/>
          </a:xfrm>
        </p:spPr>
      </p:pic>
      <p:sp>
        <p:nvSpPr>
          <p:cNvPr id="4" name="Slide Number Placeholder 3">
            <a:extLst>
              <a:ext uri="{FF2B5EF4-FFF2-40B4-BE49-F238E27FC236}">
                <a16:creationId xmlns:a16="http://schemas.microsoft.com/office/drawing/2014/main" id="{64241C1B-D3C0-A14E-84B6-33B6C35884C3}"/>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
        <p:nvSpPr>
          <p:cNvPr id="8" name="TextBox 7">
            <a:extLst>
              <a:ext uri="{FF2B5EF4-FFF2-40B4-BE49-F238E27FC236}">
                <a16:creationId xmlns:a16="http://schemas.microsoft.com/office/drawing/2014/main" id="{C9328E3F-A75A-8045-B6B6-407B27D7698D}"/>
              </a:ext>
            </a:extLst>
          </p:cNvPr>
          <p:cNvSpPr txBox="1"/>
          <p:nvPr/>
        </p:nvSpPr>
        <p:spPr>
          <a:xfrm>
            <a:off x="2483300" y="5820749"/>
            <a:ext cx="7974494" cy="954107"/>
          </a:xfrm>
          <a:prstGeom prst="rect">
            <a:avLst/>
          </a:prstGeom>
          <a:noFill/>
        </p:spPr>
        <p:txBody>
          <a:bodyPr wrap="square">
            <a:spAutoFit/>
          </a:bodyPr>
          <a:lstStyle/>
          <a:p>
            <a:pPr algn="ctr"/>
            <a:r>
              <a:rPr lang="en-US" sz="2800" b="1" i="0" dirty="0">
                <a:solidFill>
                  <a:srgbClr val="FF0000"/>
                </a:solidFill>
                <a:effectLst/>
                <a:latin typeface="Helvetica" pitchFamily="2" charset="0"/>
              </a:rPr>
              <a:t>Concatenate</a:t>
            </a:r>
            <a:r>
              <a:rPr lang="en-US" altLang="zh-CN" sz="2800" b="1" i="0" dirty="0">
                <a:solidFill>
                  <a:srgbClr val="FF0000"/>
                </a:solidFill>
                <a:effectLst/>
                <a:latin typeface="Helvetica" pitchFamily="2" charset="0"/>
              </a:rPr>
              <a:t>d</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decoding</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vectors</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have</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more</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and</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better</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contexts</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of</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input</a:t>
            </a:r>
            <a:r>
              <a:rPr lang="zh-CN" altLang="en-US" sz="2800" b="1" i="0" dirty="0">
                <a:solidFill>
                  <a:srgbClr val="FF0000"/>
                </a:solidFill>
                <a:effectLst/>
                <a:latin typeface="Helvetica" pitchFamily="2" charset="0"/>
              </a:rPr>
              <a:t> </a:t>
            </a:r>
            <a:r>
              <a:rPr lang="en-US" altLang="zh-CN" sz="2800" b="1" i="0" dirty="0">
                <a:solidFill>
                  <a:srgbClr val="FF0000"/>
                </a:solidFill>
                <a:effectLst/>
                <a:latin typeface="Helvetica" pitchFamily="2" charset="0"/>
              </a:rPr>
              <a:t>sentence.</a:t>
            </a:r>
            <a:endParaRPr lang="en-CN" sz="2800" b="1" dirty="0">
              <a:solidFill>
                <a:srgbClr val="FF0000"/>
              </a:solidFill>
            </a:endParaRPr>
          </a:p>
        </p:txBody>
      </p:sp>
    </p:spTree>
    <p:extLst>
      <p:ext uri="{BB962C8B-B14F-4D97-AF65-F5344CB8AC3E}">
        <p14:creationId xmlns:p14="http://schemas.microsoft.com/office/powerpoint/2010/main" val="373321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8602-EDD9-634D-B262-21CB267B2320}"/>
              </a:ext>
            </a:extLst>
          </p:cNvPr>
          <p:cNvSpPr>
            <a:spLocks noGrp="1"/>
          </p:cNvSpPr>
          <p:nvPr>
            <p:ph type="title"/>
          </p:nvPr>
        </p:nvSpPr>
        <p:spPr/>
        <p:txBody>
          <a:bodyPr/>
          <a:lstStyle/>
          <a:p>
            <a:r>
              <a:rPr lang="en-US" altLang="zh-CN" sz="4000" b="1" dirty="0"/>
              <a:t>Transformer</a:t>
            </a:r>
            <a:endParaRPr lang="en-CN" dirty="0"/>
          </a:p>
        </p:txBody>
      </p:sp>
      <p:sp>
        <p:nvSpPr>
          <p:cNvPr id="3" name="Content Placeholder 2">
            <a:extLst>
              <a:ext uri="{FF2B5EF4-FFF2-40B4-BE49-F238E27FC236}">
                <a16:creationId xmlns:a16="http://schemas.microsoft.com/office/drawing/2014/main" id="{F43339BC-534F-FD4E-B2F6-39F340A04171}"/>
              </a:ext>
            </a:extLst>
          </p:cNvPr>
          <p:cNvSpPr>
            <a:spLocks noGrp="1"/>
          </p:cNvSpPr>
          <p:nvPr>
            <p:ph idx="1"/>
          </p:nvPr>
        </p:nvSpPr>
        <p:spPr>
          <a:xfrm>
            <a:off x="2818297" y="3097695"/>
            <a:ext cx="6545884" cy="2136913"/>
          </a:xfrm>
        </p:spPr>
        <p:txBody>
          <a:bodyPr>
            <a:noAutofit/>
          </a:bodyPr>
          <a:lstStyle/>
          <a:p>
            <a:pPr marL="0" indent="0">
              <a:buNone/>
            </a:pPr>
            <a:r>
              <a:rPr lang="en-US" altLang="zh-CN" sz="3200" dirty="0"/>
              <a:t>The rest slides will introduce </a:t>
            </a:r>
            <a:r>
              <a:rPr lang="zh-CN" altLang="en-US" sz="3200" dirty="0"/>
              <a:t> </a:t>
            </a:r>
            <a:endParaRPr lang="en-US" altLang="zh-CN" sz="3200" dirty="0"/>
          </a:p>
          <a:p>
            <a:pPr marL="0" indent="0">
              <a:buNone/>
            </a:pPr>
            <a:r>
              <a:rPr lang="en-US" altLang="zh-CN" sz="3200" b="1" dirty="0"/>
              <a:t>Self-Attention</a:t>
            </a:r>
            <a:r>
              <a:rPr lang="zh-CN" altLang="en-US" sz="3200" dirty="0"/>
              <a:t> </a:t>
            </a:r>
            <a:r>
              <a:rPr lang="en-US" altLang="zh-CN" sz="3200" dirty="0"/>
              <a:t>and</a:t>
            </a:r>
            <a:r>
              <a:rPr lang="zh-CN" altLang="en-US" sz="3200" dirty="0"/>
              <a:t> </a:t>
            </a:r>
            <a:r>
              <a:rPr lang="en-US" altLang="zh-CN" sz="3200" b="1" dirty="0"/>
              <a:t>Transformer</a:t>
            </a:r>
            <a:endParaRPr lang="zh-CN" altLang="en-US" sz="3200" dirty="0"/>
          </a:p>
        </p:txBody>
      </p:sp>
      <p:sp>
        <p:nvSpPr>
          <p:cNvPr id="4" name="Slide Number Placeholder 3">
            <a:extLst>
              <a:ext uri="{FF2B5EF4-FFF2-40B4-BE49-F238E27FC236}">
                <a16:creationId xmlns:a16="http://schemas.microsoft.com/office/drawing/2014/main" id="{E8E87927-B53F-F946-BEB0-44E1EEBDA6EA}"/>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Tree>
    <p:extLst>
      <p:ext uri="{BB962C8B-B14F-4D97-AF65-F5344CB8AC3E}">
        <p14:creationId xmlns:p14="http://schemas.microsoft.com/office/powerpoint/2010/main" val="185420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Encoder-Decoder</a:t>
            </a:r>
            <a:r>
              <a:rPr lang="zh-CN" altLang="en-US" b="1" dirty="0"/>
              <a:t> </a:t>
            </a:r>
            <a:r>
              <a:rPr lang="en-US" altLang="zh-CN" b="1" dirty="0"/>
              <a:t>Model</a:t>
            </a:r>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20</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Encoder-Decoder</a:t>
            </a:r>
            <a:r>
              <a:rPr lang="zh-CN" altLang="en-US" dirty="0"/>
              <a:t> </a:t>
            </a:r>
            <a:r>
              <a:rPr lang="en-US" altLang="zh-CN" dirty="0"/>
              <a:t>Model</a:t>
            </a:r>
          </a:p>
          <a:p>
            <a:r>
              <a:rPr lang="en-US" altLang="zh-CN" dirty="0"/>
              <a:t>Attention and Self-Attention</a:t>
            </a:r>
          </a:p>
          <a:p>
            <a:pPr lvl="1"/>
            <a:r>
              <a:rPr lang="en-US" altLang="zh-CN" b="1" dirty="0"/>
              <a:t>Attention</a:t>
            </a:r>
            <a:r>
              <a:rPr lang="zh-CN" altLang="en-US" b="1" dirty="0"/>
              <a:t> </a:t>
            </a:r>
            <a:r>
              <a:rPr lang="en-US" altLang="zh-CN" b="1" dirty="0"/>
              <a:t>mechanisms</a:t>
            </a:r>
            <a:r>
              <a:rPr lang="zh-CN" altLang="en-US" b="1" dirty="0"/>
              <a:t> </a:t>
            </a:r>
            <a:r>
              <a:rPr lang="en-US" altLang="zh-CN" b="1" dirty="0"/>
              <a:t>intuition</a:t>
            </a:r>
          </a:p>
          <a:p>
            <a:endParaRPr lang="en-US" altLang="zh-CN" b="1" dirty="0"/>
          </a:p>
        </p:txBody>
      </p:sp>
    </p:spTree>
    <p:extLst>
      <p:ext uri="{BB962C8B-B14F-4D97-AF65-F5344CB8AC3E}">
        <p14:creationId xmlns:p14="http://schemas.microsoft.com/office/powerpoint/2010/main" val="877704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42A6B-03D1-4021-A005-974E0E2647DD}"/>
              </a:ext>
            </a:extLst>
          </p:cNvPr>
          <p:cNvSpPr>
            <a:spLocks noGrp="1" noChangeAspect="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299056-48DE-4236-AB9D-B08983653987}"/>
                  </a:ext>
                </a:extLst>
              </p:cNvPr>
              <p:cNvSpPr>
                <a:spLocks noGrp="1"/>
              </p:cNvSpPr>
              <p:nvPr>
                <p:ph idx="1"/>
              </p:nvPr>
            </p:nvSpPr>
            <p:spPr>
              <a:xfrm>
                <a:off x="546572" y="1008474"/>
                <a:ext cx="11160388" cy="5709318"/>
              </a:xfrm>
            </p:spPr>
            <p:txBody>
              <a:bodyPr lIns="90000">
                <a:noAutofit/>
              </a:bodyPr>
              <a:lstStyle/>
              <a:p>
                <a:r>
                  <a:rPr lang="en-US" altLang="zh-CN" dirty="0"/>
                  <a:t>Suppose we have timeseries data</a:t>
                </a:r>
                <a:r>
                  <a:rPr lang="zh-CN" altLang="en-US" dirty="0"/>
                  <a:t> </a:t>
                </a:r>
                <a:r>
                  <a:rPr lang="en-US" altLang="zh-CN" dirty="0"/>
                  <a:t>(noisy)</a:t>
                </a:r>
              </a:p>
              <a:p>
                <a:endParaRPr lang="en-US" altLang="zh-CN" dirty="0"/>
              </a:p>
              <a:p>
                <a:endParaRPr lang="en-US" altLang="zh-CN" dirty="0"/>
              </a:p>
              <a:p>
                <a:endParaRPr lang="en-US" altLang="zh-CN" dirty="0"/>
              </a:p>
              <a:p>
                <a:pPr marL="0" indent="0">
                  <a:buNone/>
                </a:pPr>
                <a:endParaRPr lang="en-US" altLang="zh-CN" sz="4800" dirty="0"/>
              </a:p>
              <a:p>
                <a:r>
                  <a:rPr lang="en-US" altLang="zh-CN" dirty="0"/>
                  <a:t>Time series prediction:</a:t>
                </a:r>
                <a:r>
                  <a:rPr lang="zh-CN" altLang="en-US" dirty="0"/>
                  <a:t> </a:t>
                </a:r>
                <a:r>
                  <a:rPr lang="en-US" altLang="zh-CN" dirty="0"/>
                  <a:t>can</a:t>
                </a:r>
                <a:r>
                  <a:rPr lang="zh-CN" altLang="en-US" dirty="0"/>
                  <a:t> </a:t>
                </a:r>
                <a:r>
                  <a:rPr lang="en-US" altLang="zh-CN" dirty="0"/>
                  <a:t>we</a:t>
                </a:r>
                <a:r>
                  <a:rPr lang="zh-CN" altLang="en-US" dirty="0"/>
                  <a:t> </a:t>
                </a:r>
                <a:r>
                  <a:rPr lang="en-US" altLang="zh-CN" dirty="0"/>
                  <a:t>design</a:t>
                </a:r>
                <a:r>
                  <a:rPr lang="zh-CN" altLang="en-US" dirty="0"/>
                  <a:t> </a:t>
                </a:r>
                <a:r>
                  <a:rPr lang="en-US" altLang="zh-CN" dirty="0"/>
                  <a:t>a</a:t>
                </a:r>
                <a:r>
                  <a:rPr lang="zh-CN" altLang="en-US" dirty="0"/>
                  <a:t> </a:t>
                </a:r>
                <a:r>
                  <a:rPr lang="en-US" altLang="zh-CN" dirty="0"/>
                  <a:t>method</a:t>
                </a:r>
                <a:r>
                  <a:rPr lang="zh-CN" altLang="en-US" dirty="0"/>
                  <a:t> </a:t>
                </a:r>
                <a:r>
                  <a:rPr lang="en-US" altLang="zh-CN" dirty="0"/>
                  <a:t>so</a:t>
                </a:r>
                <a:r>
                  <a:rPr lang="zh-CN" altLang="en-US" dirty="0"/>
                  <a:t> </a:t>
                </a:r>
                <a:r>
                  <a:rPr lang="en-US" altLang="zh-CN" dirty="0"/>
                  <a:t>that</a:t>
                </a:r>
                <a:r>
                  <a:rPr lang="zh-CN" altLang="en-US" dirty="0"/>
                  <a:t> </a:t>
                </a:r>
                <a:r>
                  <a:rPr lang="en-US" altLang="zh-CN" dirty="0"/>
                  <a:t>we</a:t>
                </a:r>
                <a:r>
                  <a:rPr lang="zh-CN" altLang="en-US" dirty="0"/>
                  <a:t> </a:t>
                </a:r>
                <a:r>
                  <a:rPr lang="en-US" altLang="zh-CN" dirty="0"/>
                  <a:t>can</a:t>
                </a:r>
                <a:r>
                  <a:rPr lang="zh-CN" altLang="en-US" dirty="0"/>
                  <a:t> </a:t>
                </a:r>
                <a:r>
                  <a:rPr lang="en-US" altLang="zh-CN" dirty="0"/>
                  <a:t>reduce</a:t>
                </a:r>
                <a:r>
                  <a:rPr lang="zh-CN" altLang="en-US" dirty="0"/>
                  <a:t> </a:t>
                </a:r>
                <a:r>
                  <a:rPr lang="en-US" altLang="zh-CN" dirty="0"/>
                  <a:t>the</a:t>
                </a:r>
                <a:r>
                  <a:rPr lang="zh-CN" altLang="en-US" dirty="0"/>
                  <a:t> </a:t>
                </a:r>
                <a:r>
                  <a:rPr lang="en-US" altLang="zh-CN" dirty="0"/>
                  <a:t>noise</a:t>
                </a:r>
                <a:r>
                  <a:rPr lang="zh-CN" altLang="en-US" dirty="0"/>
                  <a:t> </a:t>
                </a:r>
                <a:r>
                  <a:rPr lang="en-US" altLang="zh-CN" dirty="0"/>
                  <a:t>in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zh-CN" altLang="en-US" dirty="0"/>
                  <a:t> </a:t>
                </a:r>
                <a:r>
                  <a:rPr lang="en-US" altLang="zh-CN" dirty="0"/>
                  <a:t>so</a:t>
                </a:r>
                <a:r>
                  <a:rPr lang="zh-CN" altLang="en-US" dirty="0"/>
                  <a:t> </a:t>
                </a:r>
                <a:r>
                  <a:rPr lang="en-US" altLang="zh-CN" dirty="0"/>
                  <a:t>that</a:t>
                </a:r>
                <a:r>
                  <a:rPr lang="zh-CN" altLang="en-US" dirty="0"/>
                  <a:t> </a:t>
                </a:r>
                <a:r>
                  <a:rPr lang="en-US" altLang="zh-CN" dirty="0"/>
                  <a:t>output</a:t>
                </a:r>
                <a:r>
                  <a:rPr lang="zh-CN" altLang="en-US" dirty="0"/>
                  <a:t> </a:t>
                </a:r>
                <a:r>
                  <a:rPr lang="en-US" altLang="zh-CN" dirty="0"/>
                  <a:t>timeseries</a:t>
                </a:r>
                <a:r>
                  <a:rPr lang="zh-CN" altLang="en-US" dirty="0"/>
                  <a:t> </a:t>
                </a:r>
                <a:r>
                  <a:rPr lang="en-US" altLang="zh-CN" dirty="0"/>
                  <a:t>data</a:t>
                </a:r>
                <a:r>
                  <a:rPr lang="zh-CN" altLang="en-US" dirty="0"/>
                  <a:t> </a:t>
                </a:r>
                <a:r>
                  <a:rPr lang="en-US" altLang="zh-CN" dirty="0"/>
                  <a:t>look</a:t>
                </a:r>
                <a:r>
                  <a:rPr lang="zh-CN" altLang="en-US" dirty="0"/>
                  <a:t> </a:t>
                </a:r>
                <a:r>
                  <a:rPr lang="en-US" altLang="zh-CN" dirty="0"/>
                  <a:t>smooth?</a:t>
                </a:r>
              </a:p>
            </p:txBody>
          </p:sp>
        </mc:Choice>
        <mc:Fallback xmlns="">
          <p:sp>
            <p:nvSpPr>
              <p:cNvPr id="3" name="内容占位符 2">
                <a:extLst>
                  <a:ext uri="{FF2B5EF4-FFF2-40B4-BE49-F238E27FC236}">
                    <a16:creationId xmlns:a16="http://schemas.microsoft.com/office/drawing/2014/main" id="{44299056-48DE-4236-AB9D-B08983653987}"/>
                  </a:ext>
                </a:extLst>
              </p:cNvPr>
              <p:cNvSpPr>
                <a:spLocks noGrp="1" noRot="1" noChangeAspect="1" noMove="1" noResize="1" noEditPoints="1" noAdjustHandles="1" noChangeArrowheads="1" noChangeShapeType="1" noTextEdit="1"/>
              </p:cNvSpPr>
              <p:nvPr>
                <p:ph idx="1"/>
              </p:nvPr>
            </p:nvSpPr>
            <p:spPr>
              <a:xfrm>
                <a:off x="546572" y="1008474"/>
                <a:ext cx="11160388" cy="5709318"/>
              </a:xfrm>
              <a:blipFill>
                <a:blip r:embed="rId3"/>
                <a:stretch>
                  <a:fillRect l="-1024" t="-111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57800096-BEBB-42E0-8D58-3F98CB2AD055}"/>
              </a:ext>
            </a:extLst>
          </p:cNvPr>
          <p:cNvSpPr>
            <a:spLocks noGrp="1"/>
          </p:cNvSpPr>
          <p:nvPr>
            <p:ph type="sldNum" sz="quarter" idx="12"/>
          </p:nvPr>
        </p:nvSpPr>
        <p:spPr/>
        <p:txBody>
          <a:bodyPr/>
          <a:lstStyle/>
          <a:p>
            <a:fld id="{DC8BB421-126E-41CB-B73A-69D52E98CAE3}" type="slidenum">
              <a:rPr lang="zh-CN" altLang="en-US" smtClean="0"/>
              <a:t>21</a:t>
            </a:fld>
            <a:endParaRPr lang="zh-CN" altLang="en-US"/>
          </a:p>
        </p:txBody>
      </p:sp>
      <p:sp>
        <p:nvSpPr>
          <p:cNvPr id="5" name="椭圆 4">
            <a:extLst>
              <a:ext uri="{FF2B5EF4-FFF2-40B4-BE49-F238E27FC236}">
                <a16:creationId xmlns:a16="http://schemas.microsoft.com/office/drawing/2014/main" id="{9E1E2F0A-CED0-448D-908D-02967884C4BB}"/>
              </a:ext>
            </a:extLst>
          </p:cNvPr>
          <p:cNvSpPr/>
          <p:nvPr/>
        </p:nvSpPr>
        <p:spPr>
          <a:xfrm>
            <a:off x="3233736" y="441430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7" name="直接连接符 6">
            <a:extLst>
              <a:ext uri="{FF2B5EF4-FFF2-40B4-BE49-F238E27FC236}">
                <a16:creationId xmlns:a16="http://schemas.microsoft.com/office/drawing/2014/main" id="{7E95AD98-364F-44A1-BF4D-249B06E5F11B}"/>
              </a:ext>
            </a:extLst>
          </p:cNvPr>
          <p:cNvCxnSpPr>
            <a:cxnSpLocks/>
          </p:cNvCxnSpPr>
          <p:nvPr/>
        </p:nvCxnSpPr>
        <p:spPr>
          <a:xfrm>
            <a:off x="3100387" y="4781021"/>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3FE8F571-984C-4BB0-A10A-83C0BE84FC9C}"/>
              </a:ext>
            </a:extLst>
          </p:cNvPr>
          <p:cNvSpPr/>
          <p:nvPr/>
        </p:nvSpPr>
        <p:spPr>
          <a:xfrm>
            <a:off x="3899279" y="384598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73897D1A-AD1F-4FB2-A093-9057409FA919}"/>
              </a:ext>
            </a:extLst>
          </p:cNvPr>
          <p:cNvSpPr/>
          <p:nvPr/>
        </p:nvSpPr>
        <p:spPr>
          <a:xfrm>
            <a:off x="4795836" y="410466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41C3DE53-1E60-42DC-8AB1-4F2F006C7D2A}"/>
              </a:ext>
            </a:extLst>
          </p:cNvPr>
          <p:cNvSpPr/>
          <p:nvPr/>
        </p:nvSpPr>
        <p:spPr>
          <a:xfrm>
            <a:off x="5200434" y="322879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A53AD69C-3C2C-41FC-9BA6-578983E6DAC3}"/>
              </a:ext>
            </a:extLst>
          </p:cNvPr>
          <p:cNvSpPr/>
          <p:nvPr/>
        </p:nvSpPr>
        <p:spPr>
          <a:xfrm>
            <a:off x="6096213" y="360365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F13C6C26-FB8B-4CEB-92E5-B13FEEE20FA5}"/>
              </a:ext>
            </a:extLst>
          </p:cNvPr>
          <p:cNvSpPr/>
          <p:nvPr/>
        </p:nvSpPr>
        <p:spPr>
          <a:xfrm>
            <a:off x="6562939" y="2652715"/>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CA2E578B-BCD0-485B-8FA4-5677816B8D73}"/>
              </a:ext>
            </a:extLst>
          </p:cNvPr>
          <p:cNvSpPr/>
          <p:nvPr/>
        </p:nvSpPr>
        <p:spPr>
          <a:xfrm>
            <a:off x="7478944" y="331602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87391F09-78F7-45B1-AE41-9A5712E8C9E6}"/>
              </a:ext>
            </a:extLst>
          </p:cNvPr>
          <p:cNvSpPr/>
          <p:nvPr/>
        </p:nvSpPr>
        <p:spPr>
          <a:xfrm>
            <a:off x="7905964" y="231351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5" name="椭圆 14">
            <a:extLst>
              <a:ext uri="{FF2B5EF4-FFF2-40B4-BE49-F238E27FC236}">
                <a16:creationId xmlns:a16="http://schemas.microsoft.com/office/drawing/2014/main" id="{88B49731-D4B2-4A79-B66D-5DB051BE5180}"/>
              </a:ext>
            </a:extLst>
          </p:cNvPr>
          <p:cNvSpPr/>
          <p:nvPr/>
        </p:nvSpPr>
        <p:spPr>
          <a:xfrm>
            <a:off x="8501061" y="295037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D4C29CB-4506-4F65-99B5-EE5D1C31664B}"/>
                  </a:ext>
                </a:extLst>
              </p:cNvPr>
              <p:cNvSpPr txBox="1"/>
              <p:nvPr/>
            </p:nvSpPr>
            <p:spPr>
              <a:xfrm>
                <a:off x="9133522" y="4481776"/>
                <a:ext cx="2620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𝑡</m:t>
                      </m:r>
                    </m:oMath>
                  </m:oMathPara>
                </a14:m>
                <a:endParaRPr lang="zh-CN" altLang="en-US" sz="2800" dirty="0"/>
              </a:p>
            </p:txBody>
          </p:sp>
        </mc:Choice>
        <mc:Fallback xmlns="">
          <p:sp>
            <p:nvSpPr>
              <p:cNvPr id="19" name="文本框 18">
                <a:extLst>
                  <a:ext uri="{FF2B5EF4-FFF2-40B4-BE49-F238E27FC236}">
                    <a16:creationId xmlns:a16="http://schemas.microsoft.com/office/drawing/2014/main" id="{2D4C29CB-4506-4F65-99B5-EE5D1C31664B}"/>
                  </a:ext>
                </a:extLst>
              </p:cNvPr>
              <p:cNvSpPr txBox="1">
                <a:spLocks noRot="1" noChangeAspect="1" noMove="1" noResize="1" noEditPoints="1" noAdjustHandles="1" noChangeArrowheads="1" noChangeShapeType="1" noTextEdit="1"/>
              </p:cNvSpPr>
              <p:nvPr/>
            </p:nvSpPr>
            <p:spPr>
              <a:xfrm>
                <a:off x="9133522" y="4481776"/>
                <a:ext cx="262059" cy="430887"/>
              </a:xfrm>
              <a:prstGeom prst="rect">
                <a:avLst/>
              </a:prstGeom>
              <a:blipFill>
                <a:blip r:embed="rId4"/>
                <a:stretch>
                  <a:fillRect l="-19048" r="-19048" b="-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E9166C8-74BE-4DE7-BF7D-45A57C274BDE}"/>
                  </a:ext>
                </a:extLst>
              </p:cNvPr>
              <p:cNvSpPr txBox="1"/>
              <p:nvPr/>
            </p:nvSpPr>
            <p:spPr>
              <a:xfrm>
                <a:off x="3095290" y="3889719"/>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0</m:t>
                        </m:r>
                      </m:sub>
                    </m:sSub>
                  </m:oMath>
                </a14:m>
                <a:r>
                  <a:rPr lang="zh-CN" altLang="en-US" sz="2800" dirty="0">
                    <a:solidFill>
                      <a:srgbClr val="0070C0"/>
                    </a:solidFill>
                  </a:rPr>
                  <a:t> </a:t>
                </a:r>
              </a:p>
            </p:txBody>
          </p:sp>
        </mc:Choice>
        <mc:Fallback xmlns="">
          <p:sp>
            <p:nvSpPr>
              <p:cNvPr id="26" name="文本框 25">
                <a:extLst>
                  <a:ext uri="{FF2B5EF4-FFF2-40B4-BE49-F238E27FC236}">
                    <a16:creationId xmlns:a16="http://schemas.microsoft.com/office/drawing/2014/main" id="{8E9166C8-74BE-4DE7-BF7D-45A57C274BDE}"/>
                  </a:ext>
                </a:extLst>
              </p:cNvPr>
              <p:cNvSpPr txBox="1">
                <a:spLocks noRot="1" noChangeAspect="1" noMove="1" noResize="1" noEditPoints="1" noAdjustHandles="1" noChangeArrowheads="1" noChangeShapeType="1" noTextEdit="1"/>
              </p:cNvSpPr>
              <p:nvPr/>
            </p:nvSpPr>
            <p:spPr>
              <a:xfrm>
                <a:off x="3095290" y="3889719"/>
                <a:ext cx="488156" cy="523220"/>
              </a:xfrm>
              <a:prstGeom prst="rect">
                <a:avLst/>
              </a:prstGeom>
              <a:blipFill>
                <a:blip r:embed="rId5"/>
                <a:stretch>
                  <a:fillRect r="-7500"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CF6C712-421A-4F27-8D66-A9719136F9DC}"/>
                  </a:ext>
                </a:extLst>
              </p:cNvPr>
              <p:cNvSpPr txBox="1"/>
              <p:nvPr/>
            </p:nvSpPr>
            <p:spPr>
              <a:xfrm>
                <a:off x="3709652" y="3338869"/>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1</m:t>
                        </m:r>
                      </m:sub>
                    </m:sSub>
                  </m:oMath>
                </a14:m>
                <a:r>
                  <a:rPr lang="zh-CN" altLang="en-US" sz="2800" dirty="0">
                    <a:solidFill>
                      <a:srgbClr val="0070C0"/>
                    </a:solidFill>
                  </a:rPr>
                  <a:t> </a:t>
                </a:r>
              </a:p>
            </p:txBody>
          </p:sp>
        </mc:Choice>
        <mc:Fallback xmlns="">
          <p:sp>
            <p:nvSpPr>
              <p:cNvPr id="28" name="文本框 27">
                <a:extLst>
                  <a:ext uri="{FF2B5EF4-FFF2-40B4-BE49-F238E27FC236}">
                    <a16:creationId xmlns:a16="http://schemas.microsoft.com/office/drawing/2014/main" id="{7CF6C712-421A-4F27-8D66-A9719136F9DC}"/>
                  </a:ext>
                </a:extLst>
              </p:cNvPr>
              <p:cNvSpPr txBox="1">
                <a:spLocks noRot="1" noChangeAspect="1" noMove="1" noResize="1" noEditPoints="1" noAdjustHandles="1" noChangeArrowheads="1" noChangeShapeType="1" noTextEdit="1"/>
              </p:cNvSpPr>
              <p:nvPr/>
            </p:nvSpPr>
            <p:spPr>
              <a:xfrm>
                <a:off x="3709652" y="3338869"/>
                <a:ext cx="488156" cy="523220"/>
              </a:xfrm>
              <a:prstGeom prst="rect">
                <a:avLst/>
              </a:prstGeom>
              <a:blipFill>
                <a:blip r:embed="rId6"/>
                <a:stretch>
                  <a:fillRect l="-2564" r="-7692" b="-238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34B51C0-D941-41D2-809B-DCED149CE765}"/>
                  </a:ext>
                </a:extLst>
              </p:cNvPr>
              <p:cNvSpPr txBox="1"/>
              <p:nvPr/>
            </p:nvSpPr>
            <p:spPr>
              <a:xfrm>
                <a:off x="6424493" y="2126537"/>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𝑖</m:t>
                        </m:r>
                      </m:sub>
                    </m:sSub>
                  </m:oMath>
                </a14:m>
                <a:r>
                  <a:rPr lang="zh-CN" altLang="en-US" sz="2800" dirty="0">
                    <a:solidFill>
                      <a:srgbClr val="0070C0"/>
                    </a:solidFill>
                  </a:rPr>
                  <a:t> </a:t>
                </a:r>
              </a:p>
            </p:txBody>
          </p:sp>
        </mc:Choice>
        <mc:Fallback xmlns="">
          <p:sp>
            <p:nvSpPr>
              <p:cNvPr id="29" name="文本框 28">
                <a:extLst>
                  <a:ext uri="{FF2B5EF4-FFF2-40B4-BE49-F238E27FC236}">
                    <a16:creationId xmlns:a16="http://schemas.microsoft.com/office/drawing/2014/main" id="{234B51C0-D941-41D2-809B-DCED149CE765}"/>
                  </a:ext>
                </a:extLst>
              </p:cNvPr>
              <p:cNvSpPr txBox="1">
                <a:spLocks noRot="1" noChangeAspect="1" noMove="1" noResize="1" noEditPoints="1" noAdjustHandles="1" noChangeArrowheads="1" noChangeShapeType="1" noTextEdit="1"/>
              </p:cNvSpPr>
              <p:nvPr/>
            </p:nvSpPr>
            <p:spPr>
              <a:xfrm>
                <a:off x="6424493" y="2126537"/>
                <a:ext cx="488156" cy="523220"/>
              </a:xfrm>
              <a:prstGeom prst="rect">
                <a:avLst/>
              </a:prstGeom>
              <a:blipFill>
                <a:blip r:embed="rId7"/>
                <a:stretch>
                  <a:fillRect b="-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299CE50-44A7-4D77-861F-21C725298BA1}"/>
                  </a:ext>
                </a:extLst>
              </p:cNvPr>
              <p:cNvSpPr txBox="1"/>
              <p:nvPr/>
            </p:nvSpPr>
            <p:spPr>
              <a:xfrm>
                <a:off x="8431672" y="2461353"/>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𝑛</m:t>
                        </m:r>
                      </m:sub>
                    </m:sSub>
                  </m:oMath>
                </a14:m>
                <a:r>
                  <a:rPr lang="zh-CN" altLang="en-US" sz="2800" dirty="0">
                    <a:solidFill>
                      <a:srgbClr val="0070C0"/>
                    </a:solidFill>
                  </a:rPr>
                  <a:t> </a:t>
                </a:r>
              </a:p>
            </p:txBody>
          </p:sp>
        </mc:Choice>
        <mc:Fallback xmlns="">
          <p:sp>
            <p:nvSpPr>
              <p:cNvPr id="30" name="文本框 29">
                <a:extLst>
                  <a:ext uri="{FF2B5EF4-FFF2-40B4-BE49-F238E27FC236}">
                    <a16:creationId xmlns:a16="http://schemas.microsoft.com/office/drawing/2014/main" id="{F299CE50-44A7-4D77-861F-21C725298BA1}"/>
                  </a:ext>
                </a:extLst>
              </p:cNvPr>
              <p:cNvSpPr txBox="1">
                <a:spLocks noRot="1" noChangeAspect="1" noMove="1" noResize="1" noEditPoints="1" noAdjustHandles="1" noChangeArrowheads="1" noChangeShapeType="1" noTextEdit="1"/>
              </p:cNvSpPr>
              <p:nvPr/>
            </p:nvSpPr>
            <p:spPr>
              <a:xfrm>
                <a:off x="8431672" y="2461353"/>
                <a:ext cx="488156" cy="523220"/>
              </a:xfrm>
              <a:prstGeom prst="rect">
                <a:avLst/>
              </a:prstGeom>
              <a:blipFill>
                <a:blip r:embed="rId8"/>
                <a:stretch>
                  <a:fillRect r="-7500"/>
                </a:stretch>
              </a:blipFill>
            </p:spPr>
            <p:txBody>
              <a:bodyPr/>
              <a:lstStyle/>
              <a:p>
                <a:r>
                  <a:rPr lang="en-CN">
                    <a:noFill/>
                  </a:rPr>
                  <a:t> </a:t>
                </a:r>
              </a:p>
            </p:txBody>
          </p:sp>
        </mc:Fallback>
      </mc:AlternateContent>
      <p:sp>
        <p:nvSpPr>
          <p:cNvPr id="33" name="文本框 32">
            <a:extLst>
              <a:ext uri="{FF2B5EF4-FFF2-40B4-BE49-F238E27FC236}">
                <a16:creationId xmlns:a16="http://schemas.microsoft.com/office/drawing/2014/main" id="{1D4740C8-F888-42AB-A75E-44E50FF87826}"/>
              </a:ext>
            </a:extLst>
          </p:cNvPr>
          <p:cNvSpPr txBox="1"/>
          <p:nvPr/>
        </p:nvSpPr>
        <p:spPr>
          <a:xfrm>
            <a:off x="6068829" y="2922668"/>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35" name="文本框 34">
            <a:extLst>
              <a:ext uri="{FF2B5EF4-FFF2-40B4-BE49-F238E27FC236}">
                <a16:creationId xmlns:a16="http://schemas.microsoft.com/office/drawing/2014/main" id="{B3460A86-2FB0-42DC-96DE-75862C9C4138}"/>
              </a:ext>
            </a:extLst>
          </p:cNvPr>
          <p:cNvSpPr txBox="1"/>
          <p:nvPr/>
        </p:nvSpPr>
        <p:spPr>
          <a:xfrm>
            <a:off x="7180284" y="2874592"/>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Tree>
    <p:extLst>
      <p:ext uri="{BB962C8B-B14F-4D97-AF65-F5344CB8AC3E}">
        <p14:creationId xmlns:p14="http://schemas.microsoft.com/office/powerpoint/2010/main" val="305588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42A6B-03D1-4021-A005-974E0E2647DD}"/>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57800096-BEBB-42E0-8D58-3F98CB2AD055}"/>
              </a:ext>
            </a:extLst>
          </p:cNvPr>
          <p:cNvSpPr>
            <a:spLocks noGrp="1"/>
          </p:cNvSpPr>
          <p:nvPr>
            <p:ph type="sldNum" sz="quarter" idx="12"/>
          </p:nvPr>
        </p:nvSpPr>
        <p:spPr/>
        <p:txBody>
          <a:bodyPr/>
          <a:lstStyle/>
          <a:p>
            <a:fld id="{DC8BB421-126E-41CB-B73A-69D52E98CAE3}" type="slidenum">
              <a:rPr lang="zh-CN" altLang="en-US" smtClean="0"/>
              <a:t>22</a:t>
            </a:fld>
            <a:endParaRPr lang="zh-CN" altLang="en-US"/>
          </a:p>
        </p:txBody>
      </p:sp>
      <p:sp>
        <p:nvSpPr>
          <p:cNvPr id="5" name="椭圆 4">
            <a:extLst>
              <a:ext uri="{FF2B5EF4-FFF2-40B4-BE49-F238E27FC236}">
                <a16:creationId xmlns:a16="http://schemas.microsoft.com/office/drawing/2014/main" id="{9E1E2F0A-CED0-448D-908D-02967884C4BB}"/>
              </a:ext>
            </a:extLst>
          </p:cNvPr>
          <p:cNvSpPr/>
          <p:nvPr/>
        </p:nvSpPr>
        <p:spPr>
          <a:xfrm>
            <a:off x="736299" y="361158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7" name="直接连接符 6">
            <a:extLst>
              <a:ext uri="{FF2B5EF4-FFF2-40B4-BE49-F238E27FC236}">
                <a16:creationId xmlns:a16="http://schemas.microsoft.com/office/drawing/2014/main" id="{7E95AD98-364F-44A1-BF4D-249B06E5F11B}"/>
              </a:ext>
            </a:extLst>
          </p:cNvPr>
          <p:cNvCxnSpPr>
            <a:cxnSpLocks/>
          </p:cNvCxnSpPr>
          <p:nvPr/>
        </p:nvCxnSpPr>
        <p:spPr>
          <a:xfrm>
            <a:off x="602950" y="3978300"/>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3FE8F571-984C-4BB0-A10A-83C0BE84FC9C}"/>
              </a:ext>
            </a:extLst>
          </p:cNvPr>
          <p:cNvSpPr/>
          <p:nvPr/>
        </p:nvSpPr>
        <p:spPr>
          <a:xfrm>
            <a:off x="1401842" y="304326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73897D1A-AD1F-4FB2-A093-9057409FA919}"/>
              </a:ext>
            </a:extLst>
          </p:cNvPr>
          <p:cNvSpPr/>
          <p:nvPr/>
        </p:nvSpPr>
        <p:spPr>
          <a:xfrm>
            <a:off x="2298399" y="330194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41C3DE53-1E60-42DC-8AB1-4F2F006C7D2A}"/>
              </a:ext>
            </a:extLst>
          </p:cNvPr>
          <p:cNvSpPr/>
          <p:nvPr/>
        </p:nvSpPr>
        <p:spPr>
          <a:xfrm>
            <a:off x="2702997" y="242607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A53AD69C-3C2C-41FC-9BA6-578983E6DAC3}"/>
              </a:ext>
            </a:extLst>
          </p:cNvPr>
          <p:cNvSpPr/>
          <p:nvPr/>
        </p:nvSpPr>
        <p:spPr>
          <a:xfrm>
            <a:off x="3598776" y="280093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F13C6C26-FB8B-4CEB-92E5-B13FEEE20FA5}"/>
              </a:ext>
            </a:extLst>
          </p:cNvPr>
          <p:cNvSpPr/>
          <p:nvPr/>
        </p:nvSpPr>
        <p:spPr>
          <a:xfrm>
            <a:off x="4065502" y="184999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CA2E578B-BCD0-485B-8FA4-5677816B8D73}"/>
              </a:ext>
            </a:extLst>
          </p:cNvPr>
          <p:cNvSpPr/>
          <p:nvPr/>
        </p:nvSpPr>
        <p:spPr>
          <a:xfrm>
            <a:off x="4981507" y="251330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87391F09-78F7-45B1-AE41-9A5712E8C9E6}"/>
              </a:ext>
            </a:extLst>
          </p:cNvPr>
          <p:cNvSpPr/>
          <p:nvPr/>
        </p:nvSpPr>
        <p:spPr>
          <a:xfrm>
            <a:off x="5408527" y="151079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5" name="椭圆 14">
            <a:extLst>
              <a:ext uri="{FF2B5EF4-FFF2-40B4-BE49-F238E27FC236}">
                <a16:creationId xmlns:a16="http://schemas.microsoft.com/office/drawing/2014/main" id="{88B49731-D4B2-4A79-B66D-5DB051BE5180}"/>
              </a:ext>
            </a:extLst>
          </p:cNvPr>
          <p:cNvSpPr/>
          <p:nvPr/>
        </p:nvSpPr>
        <p:spPr>
          <a:xfrm>
            <a:off x="6003624" y="2147650"/>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BD9CFA4-DB87-4B23-9CF0-60BC6D5DE6A7}"/>
                  </a:ext>
                </a:extLst>
              </p:cNvPr>
              <p:cNvSpPr txBox="1"/>
              <p:nvPr/>
            </p:nvSpPr>
            <p:spPr>
              <a:xfrm>
                <a:off x="561277" y="3208918"/>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0</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7" name="文本框 16">
                <a:extLst>
                  <a:ext uri="{FF2B5EF4-FFF2-40B4-BE49-F238E27FC236}">
                    <a16:creationId xmlns:a16="http://schemas.microsoft.com/office/drawing/2014/main" id="{5BD9CFA4-DB87-4B23-9CF0-60BC6D5DE6A7}"/>
                  </a:ext>
                </a:extLst>
              </p:cNvPr>
              <p:cNvSpPr txBox="1">
                <a:spLocks noRot="1" noChangeAspect="1" noMove="1" noResize="1" noEditPoints="1" noAdjustHandles="1" noChangeArrowheads="1" noChangeShapeType="1" noTextEdit="1"/>
              </p:cNvSpPr>
              <p:nvPr/>
            </p:nvSpPr>
            <p:spPr>
              <a:xfrm>
                <a:off x="561277" y="3208918"/>
                <a:ext cx="488156" cy="369332"/>
              </a:xfrm>
              <a:prstGeom prst="rect">
                <a:avLst/>
              </a:prstGeom>
              <a:blipFill>
                <a:blip r:embed="rId3"/>
                <a:stretch>
                  <a:fillRect b="-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D4C29CB-4506-4F65-99B5-EE5D1C31664B}"/>
                  </a:ext>
                </a:extLst>
              </p:cNvPr>
              <p:cNvSpPr txBox="1"/>
              <p:nvPr/>
            </p:nvSpPr>
            <p:spPr>
              <a:xfrm>
                <a:off x="6636085" y="3679055"/>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9" name="文本框 18">
                <a:extLst>
                  <a:ext uri="{FF2B5EF4-FFF2-40B4-BE49-F238E27FC236}">
                    <a16:creationId xmlns:a16="http://schemas.microsoft.com/office/drawing/2014/main" id="{2D4C29CB-4506-4F65-99B5-EE5D1C31664B}"/>
                  </a:ext>
                </a:extLst>
              </p:cNvPr>
              <p:cNvSpPr txBox="1">
                <a:spLocks noRot="1" noChangeAspect="1" noMove="1" noResize="1" noEditPoints="1" noAdjustHandles="1" noChangeArrowheads="1" noChangeShapeType="1" noTextEdit="1"/>
              </p:cNvSpPr>
              <p:nvPr/>
            </p:nvSpPr>
            <p:spPr>
              <a:xfrm>
                <a:off x="6636085" y="3679055"/>
                <a:ext cx="300147" cy="492443"/>
              </a:xfrm>
              <a:prstGeom prst="rect">
                <a:avLst/>
              </a:prstGeom>
              <a:blipFill>
                <a:blip r:embed="rId4"/>
                <a:stretch>
                  <a:fillRect l="-20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57C97CE-2B24-4D6F-A656-E06DC1006F1F}"/>
                  </a:ext>
                </a:extLst>
              </p:cNvPr>
              <p:cNvSpPr txBox="1"/>
              <p:nvPr/>
            </p:nvSpPr>
            <p:spPr>
              <a:xfrm>
                <a:off x="1175639" y="2658068"/>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1</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20" name="文本框 19">
                <a:extLst>
                  <a:ext uri="{FF2B5EF4-FFF2-40B4-BE49-F238E27FC236}">
                    <a16:creationId xmlns:a16="http://schemas.microsoft.com/office/drawing/2014/main" id="{257C97CE-2B24-4D6F-A656-E06DC1006F1F}"/>
                  </a:ext>
                </a:extLst>
              </p:cNvPr>
              <p:cNvSpPr txBox="1">
                <a:spLocks noRot="1" noChangeAspect="1" noMove="1" noResize="1" noEditPoints="1" noAdjustHandles="1" noChangeArrowheads="1" noChangeShapeType="1" noTextEdit="1"/>
              </p:cNvSpPr>
              <p:nvPr/>
            </p:nvSpPr>
            <p:spPr>
              <a:xfrm>
                <a:off x="1175639" y="2658068"/>
                <a:ext cx="488156" cy="369332"/>
              </a:xfrm>
              <a:prstGeom prst="rect">
                <a:avLst/>
              </a:prstGeom>
              <a:blipFill>
                <a:blip r:embed="rId5"/>
                <a:stretch>
                  <a:fillRect b="-3333"/>
                </a:stretch>
              </a:blipFill>
            </p:spPr>
            <p:txBody>
              <a:bodyPr/>
              <a:lstStyle/>
              <a:p>
                <a:r>
                  <a:rPr lang="en-CN">
                    <a:noFill/>
                  </a:rPr>
                  <a:t> </a:t>
                </a:r>
              </a:p>
            </p:txBody>
          </p:sp>
        </mc:Fallback>
      </mc:AlternateContent>
      <p:cxnSp>
        <p:nvCxnSpPr>
          <p:cNvPr id="22" name="直接箭头连接符 21">
            <a:extLst>
              <a:ext uri="{FF2B5EF4-FFF2-40B4-BE49-F238E27FC236}">
                <a16:creationId xmlns:a16="http://schemas.microsoft.com/office/drawing/2014/main" id="{4B9AD872-EBB7-40CF-A09C-818C4C03DDE8}"/>
              </a:ext>
            </a:extLst>
          </p:cNvPr>
          <p:cNvCxnSpPr>
            <a:stCxn id="5" idx="7"/>
            <a:endCxn id="8" idx="3"/>
          </p:cNvCxnSpPr>
          <p:nvPr/>
        </p:nvCxnSpPr>
        <p:spPr>
          <a:xfrm flipV="1">
            <a:off x="854186" y="3158438"/>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B3073A8-8AE9-42D9-A4A9-9EB01AE65088}"/>
              </a:ext>
            </a:extLst>
          </p:cNvPr>
          <p:cNvCxnSpPr>
            <a:cxnSpLocks/>
            <a:stCxn id="8" idx="6"/>
            <a:endCxn id="9" idx="1"/>
          </p:cNvCxnSpPr>
          <p:nvPr/>
        </p:nvCxnSpPr>
        <p:spPr>
          <a:xfrm>
            <a:off x="1539955" y="3110731"/>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0B2D644-D53C-4DD9-9B65-022462F12B90}"/>
              </a:ext>
            </a:extLst>
          </p:cNvPr>
          <p:cNvCxnSpPr>
            <a:cxnSpLocks/>
            <a:stCxn id="9" idx="0"/>
            <a:endCxn id="10" idx="3"/>
          </p:cNvCxnSpPr>
          <p:nvPr/>
        </p:nvCxnSpPr>
        <p:spPr>
          <a:xfrm flipV="1">
            <a:off x="2367456" y="2541248"/>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83C1F76-056C-4847-BD9C-FC831282C445}"/>
              </a:ext>
            </a:extLst>
          </p:cNvPr>
          <p:cNvCxnSpPr>
            <a:cxnSpLocks/>
            <a:stCxn id="11" idx="1"/>
            <a:endCxn id="10" idx="6"/>
          </p:cNvCxnSpPr>
          <p:nvPr/>
        </p:nvCxnSpPr>
        <p:spPr>
          <a:xfrm flipH="1" flipV="1">
            <a:off x="2841110" y="2493541"/>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59C1886-3927-4215-A6DF-46D4FA372EDD}"/>
              </a:ext>
            </a:extLst>
          </p:cNvPr>
          <p:cNvCxnSpPr>
            <a:cxnSpLocks/>
            <a:stCxn id="11" idx="0"/>
            <a:endCxn id="12" idx="3"/>
          </p:cNvCxnSpPr>
          <p:nvPr/>
        </p:nvCxnSpPr>
        <p:spPr>
          <a:xfrm flipV="1">
            <a:off x="3667833" y="1965170"/>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2ECCFC3-7EAD-4DC9-932B-309374A9DF4F}"/>
              </a:ext>
            </a:extLst>
          </p:cNvPr>
          <p:cNvCxnSpPr>
            <a:cxnSpLocks/>
            <a:stCxn id="13" idx="1"/>
            <a:endCxn id="12" idx="5"/>
          </p:cNvCxnSpPr>
          <p:nvPr/>
        </p:nvCxnSpPr>
        <p:spPr>
          <a:xfrm flipH="1" flipV="1">
            <a:off x="4183389" y="1965170"/>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57BDC10-26EC-4BE4-92E8-70863B33EDF5}"/>
              </a:ext>
            </a:extLst>
          </p:cNvPr>
          <p:cNvCxnSpPr>
            <a:cxnSpLocks/>
            <a:stCxn id="13" idx="7"/>
            <a:endCxn id="14" idx="3"/>
          </p:cNvCxnSpPr>
          <p:nvPr/>
        </p:nvCxnSpPr>
        <p:spPr>
          <a:xfrm flipV="1">
            <a:off x="5099394" y="1625972"/>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6B16FA68-A599-4AD7-8898-DBC5B341A76D}"/>
              </a:ext>
            </a:extLst>
          </p:cNvPr>
          <p:cNvCxnSpPr>
            <a:cxnSpLocks/>
            <a:stCxn id="15" idx="1"/>
            <a:endCxn id="14" idx="5"/>
          </p:cNvCxnSpPr>
          <p:nvPr/>
        </p:nvCxnSpPr>
        <p:spPr>
          <a:xfrm flipH="1" flipV="1">
            <a:off x="5526414" y="1625972"/>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7FE01EA-4A81-4DBE-99F9-7F6E6C85343B}"/>
                  </a:ext>
                </a:extLst>
              </p:cNvPr>
              <p:cNvSpPr txBox="1"/>
              <p:nvPr/>
            </p:nvSpPr>
            <p:spPr>
              <a:xfrm>
                <a:off x="3890480" y="1445736"/>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𝑖</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59" name="文本框 58">
                <a:extLst>
                  <a:ext uri="{FF2B5EF4-FFF2-40B4-BE49-F238E27FC236}">
                    <a16:creationId xmlns:a16="http://schemas.microsoft.com/office/drawing/2014/main" id="{37FE01EA-4A81-4DBE-99F9-7F6E6C85343B}"/>
                  </a:ext>
                </a:extLst>
              </p:cNvPr>
              <p:cNvSpPr txBox="1">
                <a:spLocks noRot="1" noChangeAspect="1" noMove="1" noResize="1" noEditPoints="1" noAdjustHandles="1" noChangeArrowheads="1" noChangeShapeType="1" noTextEdit="1"/>
              </p:cNvSpPr>
              <p:nvPr/>
            </p:nvSpPr>
            <p:spPr>
              <a:xfrm>
                <a:off x="3890480" y="1445736"/>
                <a:ext cx="488156"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497751F-E415-4F26-8B0A-F1FAFF52E6D3}"/>
                  </a:ext>
                </a:extLst>
              </p:cNvPr>
              <p:cNvSpPr txBox="1"/>
              <p:nvPr/>
            </p:nvSpPr>
            <p:spPr>
              <a:xfrm>
                <a:off x="5897659" y="1780552"/>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𝑛</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60" name="文本框 59">
                <a:extLst>
                  <a:ext uri="{FF2B5EF4-FFF2-40B4-BE49-F238E27FC236}">
                    <a16:creationId xmlns:a16="http://schemas.microsoft.com/office/drawing/2014/main" id="{D497751F-E415-4F26-8B0A-F1FAFF52E6D3}"/>
                  </a:ext>
                </a:extLst>
              </p:cNvPr>
              <p:cNvSpPr txBox="1">
                <a:spLocks noRot="1" noChangeAspect="1" noMove="1" noResize="1" noEditPoints="1" noAdjustHandles="1" noChangeArrowheads="1" noChangeShapeType="1" noTextEdit="1"/>
              </p:cNvSpPr>
              <p:nvPr/>
            </p:nvSpPr>
            <p:spPr>
              <a:xfrm>
                <a:off x="5897659" y="1780552"/>
                <a:ext cx="488156" cy="369332"/>
              </a:xfrm>
              <a:prstGeom prst="rect">
                <a:avLst/>
              </a:prstGeom>
              <a:blipFill>
                <a:blip r:embed="rId7"/>
                <a:stretch>
                  <a:fillRect/>
                </a:stretch>
              </a:blipFill>
            </p:spPr>
            <p:txBody>
              <a:bodyPr/>
              <a:lstStyle/>
              <a:p>
                <a:r>
                  <a:rPr lang="en-CN">
                    <a:noFill/>
                  </a:rPr>
                  <a:t> </a:t>
                </a:r>
              </a:p>
            </p:txBody>
          </p:sp>
        </mc:Fallback>
      </mc:AlternateContent>
      <p:sp>
        <p:nvSpPr>
          <p:cNvPr id="61" name="文本框 60">
            <a:extLst>
              <a:ext uri="{FF2B5EF4-FFF2-40B4-BE49-F238E27FC236}">
                <a16:creationId xmlns:a16="http://schemas.microsoft.com/office/drawing/2014/main" id="{3FCF128F-3F8D-4844-A2CD-930D0BCFF5E5}"/>
              </a:ext>
            </a:extLst>
          </p:cNvPr>
          <p:cNvSpPr txBox="1"/>
          <p:nvPr/>
        </p:nvSpPr>
        <p:spPr>
          <a:xfrm>
            <a:off x="3571392" y="2119947"/>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62" name="文本框 61">
            <a:extLst>
              <a:ext uri="{FF2B5EF4-FFF2-40B4-BE49-F238E27FC236}">
                <a16:creationId xmlns:a16="http://schemas.microsoft.com/office/drawing/2014/main" id="{645130CF-687D-41EF-AD89-77374F414443}"/>
              </a:ext>
            </a:extLst>
          </p:cNvPr>
          <p:cNvSpPr txBox="1"/>
          <p:nvPr/>
        </p:nvSpPr>
        <p:spPr>
          <a:xfrm>
            <a:off x="4682847" y="2071871"/>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5DBF74F5-5573-4F9E-89DD-D20E86650BD4}"/>
                  </a:ext>
                </a:extLst>
              </p:cNvPr>
              <p:cNvSpPr txBox="1"/>
              <p:nvPr/>
            </p:nvSpPr>
            <p:spPr>
              <a:xfrm>
                <a:off x="6862465" y="1155523"/>
                <a:ext cx="5357964" cy="5616922"/>
              </a:xfrm>
              <a:prstGeom prst="rect">
                <a:avLst/>
              </a:prstGeom>
              <a:noFill/>
            </p:spPr>
            <p:txBody>
              <a:bodyPr wrap="square" rtlCol="0">
                <a:spAutoFit/>
              </a:bodyPr>
              <a:lstStyle/>
              <a:p>
                <a:pPr marL="342900" indent="-342900">
                  <a:spcBef>
                    <a:spcPts val="1800"/>
                  </a:spcBef>
                  <a:spcAft>
                    <a:spcPts val="1800"/>
                  </a:spcAft>
                  <a:buFont typeface="Arial" panose="020B0604020202020204" pitchFamily="34" charset="0"/>
                  <a:buChar char="•"/>
                </a:pPr>
                <a:r>
                  <a:rPr lang="en-US" altLang="zh-CN" sz="2800" dirty="0"/>
                  <a:t>We</a:t>
                </a:r>
                <a:r>
                  <a:rPr lang="zh-CN" altLang="en-US" sz="2800" dirty="0"/>
                  <a:t> </a:t>
                </a:r>
                <a:r>
                  <a:rPr lang="en-US" altLang="zh-CN" sz="2800" dirty="0"/>
                  <a:t>have</a:t>
                </a:r>
                <a:r>
                  <a:rPr lang="zh-CN" altLang="en-US" sz="2800" dirty="0"/>
                  <a:t> </a:t>
                </a:r>
                <a:r>
                  <a:rPr lang="en-US" altLang="zh-CN" sz="2800" dirty="0"/>
                  <a:t>time series data</a:t>
                </a:r>
              </a:p>
              <a:p>
                <a:pPr>
                  <a:spcBef>
                    <a:spcPts val="1800"/>
                  </a:spcBef>
                  <a:spcAft>
                    <a:spcPts val="1800"/>
                  </a:spcAft>
                </a:pPr>
                <a14:m>
                  <m:oMathPara xmlns:m="http://schemas.openxmlformats.org/officeDocument/2006/math">
                    <m:oMathParaPr>
                      <m:jc m:val="centerGroup"/>
                    </m:oMathParaPr>
                    <m:oMath xmlns:m="http://schemas.openxmlformats.org/officeDocument/2006/math">
                      <m:r>
                        <a:rPr lang="en-US" altLang="zh-CN" sz="2800" b="1" i="1">
                          <a:solidFill>
                            <a:srgbClr val="0070C0"/>
                          </a:solidFill>
                          <a:latin typeface="Cambria Math" panose="02040503050406030204" pitchFamily="18" charset="0"/>
                        </a:rPr>
                        <m:t>𝒙</m:t>
                      </m:r>
                      <m:r>
                        <a:rPr lang="en-US" altLang="zh-CN" sz="2800" i="1">
                          <a:solidFill>
                            <a:srgbClr val="0070C0"/>
                          </a:solidFill>
                          <a:latin typeface="Cambria Math" panose="02040503050406030204" pitchFamily="18" charset="0"/>
                        </a:rPr>
                        <m:t>=</m:t>
                      </m:r>
                      <m:d>
                        <m:dPr>
                          <m:begChr m:val="["/>
                          <m:endChr m:val="]"/>
                          <m:ctrlPr>
                            <a:rPr lang="en-US" altLang="zh-CN" sz="2800" i="1">
                              <a:solidFill>
                                <a:srgbClr val="0070C0"/>
                              </a:solidFill>
                              <a:latin typeface="Cambria Math" panose="02040503050406030204" pitchFamily="18" charset="0"/>
                            </a:rPr>
                          </m:ctrlPr>
                        </m:dPr>
                        <m:e>
                          <m:sSub>
                            <m:sSubPr>
                              <m:ctrlPr>
                                <a:rPr lang="en-US" altLang="zh-CN" sz="2800" i="1">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𝑥</m:t>
                              </m:r>
                            </m:e>
                            <m:sub>
                              <m:r>
                                <a:rPr lang="en-US" altLang="zh-CN" sz="2800" i="1">
                                  <a:solidFill>
                                    <a:srgbClr val="0070C0"/>
                                  </a:solidFill>
                                  <a:latin typeface="Cambria Math" panose="02040503050406030204" pitchFamily="18" charset="0"/>
                                </a:rPr>
                                <m:t>0</m:t>
                              </m:r>
                            </m:sub>
                          </m:sSub>
                          <m:r>
                            <a:rPr lang="en-US" altLang="zh-CN" sz="2800" i="1">
                              <a:solidFill>
                                <a:srgbClr val="0070C0"/>
                              </a:solidFill>
                              <a:latin typeface="Cambria Math" panose="02040503050406030204" pitchFamily="18" charset="0"/>
                            </a:rPr>
                            <m:t>,</m:t>
                          </m:r>
                          <m:sSub>
                            <m:sSubPr>
                              <m:ctrlPr>
                                <a:rPr lang="en-US" altLang="zh-CN" sz="2800" i="1">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𝑥</m:t>
                              </m:r>
                            </m:e>
                            <m:sub>
                              <m:r>
                                <a:rPr lang="en-US" altLang="zh-CN" sz="2800" i="1">
                                  <a:solidFill>
                                    <a:srgbClr val="0070C0"/>
                                  </a:solidFill>
                                  <a:latin typeface="Cambria Math" panose="02040503050406030204" pitchFamily="18" charset="0"/>
                                </a:rPr>
                                <m:t>1</m:t>
                              </m:r>
                            </m:sub>
                          </m:sSub>
                          <m:r>
                            <a:rPr lang="en-US" altLang="zh-CN" sz="2800" i="1">
                              <a:solidFill>
                                <a:srgbClr val="0070C0"/>
                              </a:solidFill>
                              <a:latin typeface="Cambria Math" panose="02040503050406030204" pitchFamily="18" charset="0"/>
                            </a:rPr>
                            <m:t>,</m:t>
                          </m:r>
                          <m:sSub>
                            <m:sSubPr>
                              <m:ctrlPr>
                                <a:rPr lang="en-US" altLang="zh-CN" sz="2800" i="1">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𝑥</m:t>
                              </m:r>
                            </m:e>
                            <m:sub>
                              <m:r>
                                <a:rPr lang="en-US" altLang="zh-CN" sz="2800" i="1">
                                  <a:solidFill>
                                    <a:srgbClr val="0070C0"/>
                                  </a:solidFill>
                                  <a:latin typeface="Cambria Math" panose="02040503050406030204" pitchFamily="18" charset="0"/>
                                </a:rPr>
                                <m:t>2</m:t>
                              </m:r>
                            </m:sub>
                          </m:sSub>
                          <m:r>
                            <a:rPr lang="en-US" altLang="zh-CN" sz="2800" i="1">
                              <a:solidFill>
                                <a:srgbClr val="0070C0"/>
                              </a:solidFill>
                              <a:latin typeface="Cambria Math" panose="02040503050406030204" pitchFamily="18" charset="0"/>
                            </a:rPr>
                            <m:t>,…,</m:t>
                          </m:r>
                          <m:sSub>
                            <m:sSubPr>
                              <m:ctrlPr>
                                <a:rPr lang="en-US" altLang="zh-CN" sz="2800" i="1">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𝑥</m:t>
                              </m:r>
                            </m:e>
                            <m:sub>
                              <m:r>
                                <a:rPr lang="en-US" altLang="zh-CN" sz="2800" i="1">
                                  <a:solidFill>
                                    <a:srgbClr val="0070C0"/>
                                  </a:solidFill>
                                  <a:latin typeface="Cambria Math" panose="02040503050406030204" pitchFamily="18" charset="0"/>
                                </a:rPr>
                                <m:t>𝑖</m:t>
                              </m:r>
                            </m:sub>
                          </m:sSub>
                          <m:r>
                            <a:rPr lang="en-US" altLang="zh-CN" sz="2800" i="1">
                              <a:solidFill>
                                <a:srgbClr val="0070C0"/>
                              </a:solidFill>
                              <a:latin typeface="Cambria Math" panose="02040503050406030204" pitchFamily="18" charset="0"/>
                            </a:rPr>
                            <m:t>,…,</m:t>
                          </m:r>
                          <m:sSub>
                            <m:sSubPr>
                              <m:ctrlPr>
                                <a:rPr lang="en-US" altLang="zh-CN" sz="2800" i="1">
                                  <a:solidFill>
                                    <a:srgbClr val="0070C0"/>
                                  </a:solidFill>
                                  <a:latin typeface="Cambria Math" panose="02040503050406030204" pitchFamily="18" charset="0"/>
                                </a:rPr>
                              </m:ctrlPr>
                            </m:sSubPr>
                            <m:e>
                              <m:r>
                                <a:rPr lang="en-US" altLang="zh-CN" sz="2800" i="1">
                                  <a:solidFill>
                                    <a:srgbClr val="0070C0"/>
                                  </a:solidFill>
                                  <a:latin typeface="Cambria Math" panose="02040503050406030204" pitchFamily="18" charset="0"/>
                                </a:rPr>
                                <m:t>𝑥</m:t>
                              </m:r>
                            </m:e>
                            <m:sub>
                              <m:r>
                                <a:rPr lang="en-US" altLang="zh-CN" sz="2800" i="1">
                                  <a:solidFill>
                                    <a:srgbClr val="0070C0"/>
                                  </a:solidFill>
                                  <a:latin typeface="Cambria Math" panose="02040503050406030204" pitchFamily="18" charset="0"/>
                                </a:rPr>
                                <m:t>𝑛</m:t>
                              </m:r>
                            </m:sub>
                          </m:sSub>
                        </m:e>
                      </m:d>
                    </m:oMath>
                  </m:oMathPara>
                </a14:m>
                <a:endParaRPr lang="en-US" altLang="zh-CN" sz="2800" dirty="0"/>
              </a:p>
              <a:p>
                <a:pPr marL="342900" indent="-342900">
                  <a:spcBef>
                    <a:spcPts val="1800"/>
                  </a:spcBef>
                  <a:spcAft>
                    <a:spcPts val="1800"/>
                  </a:spcAft>
                  <a:buFont typeface="Arial" panose="020B0604020202020204" pitchFamily="34" charset="0"/>
                  <a:buChar char="•"/>
                </a:pPr>
                <a:r>
                  <a:rPr lang="en-US" altLang="zh-CN" sz="2800" dirty="0"/>
                  <a:t>These data points are noisy.</a:t>
                </a:r>
              </a:p>
              <a:p>
                <a:pPr marL="342900" indent="-342900">
                  <a:spcBef>
                    <a:spcPts val="1800"/>
                  </a:spcBef>
                  <a:spcAft>
                    <a:spcPts val="1800"/>
                  </a:spcAft>
                  <a:buFont typeface="Arial" panose="020B0604020202020204" pitchFamily="34" charset="0"/>
                  <a:buChar char="•"/>
                </a:pPr>
                <a:r>
                  <a:rPr lang="en-US" altLang="zh-CN" sz="2800" b="1" dirty="0"/>
                  <a:t>Task</a:t>
                </a:r>
                <a:r>
                  <a:rPr lang="en-US" altLang="zh-CN" sz="2800" dirty="0"/>
                  <a:t>: Reduce noise so that data points have </a:t>
                </a:r>
                <a:r>
                  <a:rPr lang="en-US" altLang="zh-CN" sz="2800" dirty="0">
                    <a:solidFill>
                      <a:srgbClr val="FF0000"/>
                    </a:solidFill>
                  </a:rPr>
                  <a:t>more context and more</a:t>
                </a:r>
                <a:r>
                  <a:rPr lang="zh-CN" altLang="en-US" sz="2800" dirty="0">
                    <a:solidFill>
                      <a:srgbClr val="FF0000"/>
                    </a:solidFill>
                  </a:rPr>
                  <a:t> </a:t>
                </a:r>
                <a:r>
                  <a:rPr lang="en-US" altLang="zh-CN" sz="2800" dirty="0">
                    <a:solidFill>
                      <a:srgbClr val="FF0000"/>
                    </a:solidFill>
                  </a:rPr>
                  <a:t>robust signal</a:t>
                </a:r>
                <a:r>
                  <a:rPr lang="en-US" altLang="zh-CN" sz="2800" dirty="0"/>
                  <a:t>.</a:t>
                </a:r>
              </a:p>
              <a:p>
                <a:pPr marL="342900" indent="-342900">
                  <a:spcBef>
                    <a:spcPts val="1800"/>
                  </a:spcBef>
                  <a:spcAft>
                    <a:spcPts val="1800"/>
                  </a:spcAft>
                  <a:buFont typeface="Arial" panose="020B0604020202020204" pitchFamily="34" charset="0"/>
                  <a:buChar char="•"/>
                </a:pPr>
                <a:r>
                  <a:rPr lang="en-US" altLang="zh-CN" sz="2800" b="1" dirty="0"/>
                  <a:t>Goal</a:t>
                </a:r>
                <a:r>
                  <a:rPr lang="en-US" altLang="zh-CN" sz="2800" dirty="0"/>
                  <a:t>: get good fitting values</a:t>
                </a:r>
              </a:p>
              <a:p>
                <a:pPr>
                  <a:spcBef>
                    <a:spcPts val="1800"/>
                  </a:spcBef>
                  <a:spcAft>
                    <a:spcPts val="1800"/>
                  </a:spcAft>
                </a:pPr>
                <a14:m>
                  <m:oMathPara xmlns:m="http://schemas.openxmlformats.org/officeDocument/2006/math">
                    <m:oMathParaPr>
                      <m:jc m:val="centerGroup"/>
                    </m:oMathParaPr>
                    <m:oMath xmlns:m="http://schemas.openxmlformats.org/officeDocument/2006/math">
                      <m:r>
                        <a:rPr lang="en-US" altLang="zh-CN" sz="2800" b="0" i="1" smtClean="0">
                          <a:solidFill>
                            <a:schemeClr val="accent2"/>
                          </a:solidFill>
                          <a:latin typeface="Cambria Math" panose="02040503050406030204" pitchFamily="18" charset="0"/>
                        </a:rPr>
                        <m:t>𝑌</m:t>
                      </m:r>
                      <m:r>
                        <a:rPr lang="en-US" altLang="zh-CN" sz="2800" b="0" i="1" smtClean="0">
                          <a:solidFill>
                            <a:schemeClr val="accent2"/>
                          </a:solidFill>
                          <a:latin typeface="Cambria Math" panose="02040503050406030204" pitchFamily="18" charset="0"/>
                        </a:rPr>
                        <m:t>=[</m:t>
                      </m:r>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𝑦</m:t>
                          </m:r>
                        </m:e>
                        <m:sub>
                          <m:r>
                            <a:rPr lang="en-US" altLang="zh-CN" sz="2800" b="0" i="1" smtClean="0">
                              <a:solidFill>
                                <a:schemeClr val="accent2"/>
                              </a:solidFill>
                              <a:latin typeface="Cambria Math" panose="02040503050406030204" pitchFamily="18" charset="0"/>
                            </a:rPr>
                            <m:t>0</m:t>
                          </m:r>
                        </m:sub>
                      </m:sSub>
                      <m:r>
                        <a:rPr lang="en-US" altLang="zh-CN" sz="2800" b="0" i="1" smtClean="0">
                          <a:solidFill>
                            <a:schemeClr val="accent2"/>
                          </a:solidFill>
                          <a:latin typeface="Cambria Math" panose="02040503050406030204" pitchFamily="18" charset="0"/>
                        </a:rPr>
                        <m:t>,</m:t>
                      </m:r>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𝑦</m:t>
                          </m:r>
                        </m:e>
                        <m:sub>
                          <m:r>
                            <a:rPr lang="en-US" altLang="zh-CN" sz="2800" b="0" i="1" smtClean="0">
                              <a:solidFill>
                                <a:schemeClr val="accent2"/>
                              </a:solidFill>
                              <a:latin typeface="Cambria Math" panose="02040503050406030204" pitchFamily="18" charset="0"/>
                            </a:rPr>
                            <m:t>1</m:t>
                          </m:r>
                        </m:sub>
                      </m:sSub>
                      <m:r>
                        <a:rPr lang="en-US" altLang="zh-CN" sz="2800" b="0" i="1" smtClean="0">
                          <a:solidFill>
                            <a:schemeClr val="accent2"/>
                          </a:solidFill>
                          <a:latin typeface="Cambria Math" panose="02040503050406030204" pitchFamily="18" charset="0"/>
                        </a:rPr>
                        <m:t>,</m:t>
                      </m:r>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𝑦</m:t>
                          </m:r>
                        </m:e>
                        <m:sub>
                          <m:r>
                            <a:rPr lang="en-US" altLang="zh-CN" sz="2800" b="0" i="1" smtClean="0">
                              <a:solidFill>
                                <a:schemeClr val="accent2"/>
                              </a:solidFill>
                              <a:latin typeface="Cambria Math" panose="02040503050406030204" pitchFamily="18" charset="0"/>
                            </a:rPr>
                            <m:t>2</m:t>
                          </m:r>
                        </m:sub>
                      </m:sSub>
                      <m:r>
                        <a:rPr lang="en-US" altLang="zh-CN" sz="2800" b="0" i="1" smtClean="0">
                          <a:solidFill>
                            <a:schemeClr val="accent2"/>
                          </a:solidFill>
                          <a:latin typeface="Cambria Math" panose="02040503050406030204" pitchFamily="18" charset="0"/>
                        </a:rPr>
                        <m:t>,…,</m:t>
                      </m:r>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𝑦</m:t>
                          </m:r>
                        </m:e>
                        <m:sub>
                          <m:r>
                            <a:rPr lang="en-US" altLang="zh-CN" sz="2800" b="0" i="1" smtClean="0">
                              <a:solidFill>
                                <a:schemeClr val="accent2"/>
                              </a:solidFill>
                              <a:latin typeface="Cambria Math" panose="02040503050406030204" pitchFamily="18" charset="0"/>
                            </a:rPr>
                            <m:t>𝑖</m:t>
                          </m:r>
                        </m:sub>
                      </m:sSub>
                      <m:r>
                        <a:rPr lang="en-US" altLang="zh-CN" sz="2800" b="0" i="1" smtClean="0">
                          <a:solidFill>
                            <a:schemeClr val="accent2"/>
                          </a:solidFill>
                          <a:latin typeface="Cambria Math" panose="02040503050406030204" pitchFamily="18" charset="0"/>
                        </a:rPr>
                        <m:t>,…,</m:t>
                      </m:r>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𝑦</m:t>
                          </m:r>
                        </m:e>
                        <m:sub>
                          <m:r>
                            <a:rPr lang="en-US" altLang="zh-CN" sz="2800" b="0" i="1" smtClean="0">
                              <a:solidFill>
                                <a:schemeClr val="accent2"/>
                              </a:solidFill>
                              <a:latin typeface="Cambria Math" panose="02040503050406030204" pitchFamily="18" charset="0"/>
                            </a:rPr>
                            <m:t>𝑛</m:t>
                          </m:r>
                        </m:sub>
                      </m:sSub>
                      <m:r>
                        <a:rPr lang="en-US" altLang="zh-CN" sz="2800" b="0" i="1" smtClean="0">
                          <a:solidFill>
                            <a:schemeClr val="accent2"/>
                          </a:solidFill>
                          <a:latin typeface="Cambria Math" panose="02040503050406030204" pitchFamily="18" charset="0"/>
                        </a:rPr>
                        <m:t>]</m:t>
                      </m:r>
                    </m:oMath>
                  </m:oMathPara>
                </a14:m>
                <a:endParaRPr lang="zh-CN" altLang="en-US" sz="2800" dirty="0"/>
              </a:p>
            </p:txBody>
          </p:sp>
        </mc:Choice>
        <mc:Fallback xmlns="">
          <p:sp>
            <p:nvSpPr>
              <p:cNvPr id="63" name="文本框 62">
                <a:extLst>
                  <a:ext uri="{FF2B5EF4-FFF2-40B4-BE49-F238E27FC236}">
                    <a16:creationId xmlns:a16="http://schemas.microsoft.com/office/drawing/2014/main" id="{5DBF74F5-5573-4F9E-89DD-D20E86650BD4}"/>
                  </a:ext>
                </a:extLst>
              </p:cNvPr>
              <p:cNvSpPr txBox="1">
                <a:spLocks noRot="1" noChangeAspect="1" noMove="1" noResize="1" noEditPoints="1" noAdjustHandles="1" noChangeArrowheads="1" noChangeShapeType="1" noTextEdit="1"/>
              </p:cNvSpPr>
              <p:nvPr/>
            </p:nvSpPr>
            <p:spPr>
              <a:xfrm>
                <a:off x="6862465" y="1155523"/>
                <a:ext cx="5357964" cy="5616922"/>
              </a:xfrm>
              <a:prstGeom prst="rect">
                <a:avLst/>
              </a:prstGeom>
              <a:blipFill>
                <a:blip r:embed="rId8"/>
                <a:stretch>
                  <a:fillRect l="-2128" t="-1354" r="-3546"/>
                </a:stretch>
              </a:blipFill>
            </p:spPr>
            <p:txBody>
              <a:bodyPr/>
              <a:lstStyle/>
              <a:p>
                <a:r>
                  <a:rPr lang="en-CN">
                    <a:noFill/>
                  </a:rPr>
                  <a:t> </a:t>
                </a:r>
              </a:p>
            </p:txBody>
          </p:sp>
        </mc:Fallback>
      </mc:AlternateContent>
      <p:sp>
        <p:nvSpPr>
          <p:cNvPr id="64" name="椭圆 63">
            <a:extLst>
              <a:ext uri="{FF2B5EF4-FFF2-40B4-BE49-F238E27FC236}">
                <a16:creationId xmlns:a16="http://schemas.microsoft.com/office/drawing/2014/main" id="{C0A2D553-5ADD-4119-81C6-0863DB00D0CE}"/>
              </a:ext>
            </a:extLst>
          </p:cNvPr>
          <p:cNvSpPr/>
          <p:nvPr/>
        </p:nvSpPr>
        <p:spPr>
          <a:xfrm>
            <a:off x="736299" y="6011862"/>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cxnSp>
        <p:nvCxnSpPr>
          <p:cNvPr id="65" name="直接连接符 64">
            <a:extLst>
              <a:ext uri="{FF2B5EF4-FFF2-40B4-BE49-F238E27FC236}">
                <a16:creationId xmlns:a16="http://schemas.microsoft.com/office/drawing/2014/main" id="{0673AE37-DC04-4246-9DA0-FD97137C59DE}"/>
              </a:ext>
            </a:extLst>
          </p:cNvPr>
          <p:cNvCxnSpPr>
            <a:cxnSpLocks/>
          </p:cNvCxnSpPr>
          <p:nvPr/>
        </p:nvCxnSpPr>
        <p:spPr>
          <a:xfrm>
            <a:off x="602950" y="6378575"/>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椭圆 65">
            <a:extLst>
              <a:ext uri="{FF2B5EF4-FFF2-40B4-BE49-F238E27FC236}">
                <a16:creationId xmlns:a16="http://schemas.microsoft.com/office/drawing/2014/main" id="{168B5600-9A5D-4003-9131-84831163939A}"/>
              </a:ext>
            </a:extLst>
          </p:cNvPr>
          <p:cNvSpPr/>
          <p:nvPr/>
        </p:nvSpPr>
        <p:spPr>
          <a:xfrm>
            <a:off x="1419717" y="5890913"/>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7" name="椭圆 66">
            <a:extLst>
              <a:ext uri="{FF2B5EF4-FFF2-40B4-BE49-F238E27FC236}">
                <a16:creationId xmlns:a16="http://schemas.microsoft.com/office/drawing/2014/main" id="{3B229120-F31E-4A98-BA4D-AB5C26A06ED9}"/>
              </a:ext>
            </a:extLst>
          </p:cNvPr>
          <p:cNvSpPr/>
          <p:nvPr/>
        </p:nvSpPr>
        <p:spPr>
          <a:xfrm>
            <a:off x="2298399" y="570221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8" name="椭圆 67">
            <a:extLst>
              <a:ext uri="{FF2B5EF4-FFF2-40B4-BE49-F238E27FC236}">
                <a16:creationId xmlns:a16="http://schemas.microsoft.com/office/drawing/2014/main" id="{D52BF5F0-66BD-42F1-8E24-00B496BFD2A8}"/>
              </a:ext>
            </a:extLst>
          </p:cNvPr>
          <p:cNvSpPr/>
          <p:nvPr/>
        </p:nvSpPr>
        <p:spPr>
          <a:xfrm>
            <a:off x="2772053" y="542767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9" name="椭圆 68">
            <a:extLst>
              <a:ext uri="{FF2B5EF4-FFF2-40B4-BE49-F238E27FC236}">
                <a16:creationId xmlns:a16="http://schemas.microsoft.com/office/drawing/2014/main" id="{58F91F4C-90D3-4555-A15C-ACB071D3C971}"/>
              </a:ext>
            </a:extLst>
          </p:cNvPr>
          <p:cNvSpPr/>
          <p:nvPr/>
        </p:nvSpPr>
        <p:spPr>
          <a:xfrm>
            <a:off x="3598776" y="5201206"/>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70" name="椭圆 69">
            <a:extLst>
              <a:ext uri="{FF2B5EF4-FFF2-40B4-BE49-F238E27FC236}">
                <a16:creationId xmlns:a16="http://schemas.microsoft.com/office/drawing/2014/main" id="{2E949766-BB08-42AF-B9D1-F3D5648F03C9}"/>
              </a:ext>
            </a:extLst>
          </p:cNvPr>
          <p:cNvSpPr/>
          <p:nvPr/>
        </p:nvSpPr>
        <p:spPr>
          <a:xfrm>
            <a:off x="4134558" y="497846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71" name="椭圆 70">
            <a:extLst>
              <a:ext uri="{FF2B5EF4-FFF2-40B4-BE49-F238E27FC236}">
                <a16:creationId xmlns:a16="http://schemas.microsoft.com/office/drawing/2014/main" id="{4435BF2C-5057-4E2E-B4E8-12949EEF0E56}"/>
              </a:ext>
            </a:extLst>
          </p:cNvPr>
          <p:cNvSpPr/>
          <p:nvPr/>
        </p:nvSpPr>
        <p:spPr>
          <a:xfrm>
            <a:off x="4981507" y="491357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72" name="椭圆 71">
            <a:extLst>
              <a:ext uri="{FF2B5EF4-FFF2-40B4-BE49-F238E27FC236}">
                <a16:creationId xmlns:a16="http://schemas.microsoft.com/office/drawing/2014/main" id="{A6DD1C02-8EB2-428C-820C-E408D54492F0}"/>
              </a:ext>
            </a:extLst>
          </p:cNvPr>
          <p:cNvSpPr/>
          <p:nvPr/>
        </p:nvSpPr>
        <p:spPr>
          <a:xfrm>
            <a:off x="5428753" y="4682359"/>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73" name="椭圆 72">
            <a:extLst>
              <a:ext uri="{FF2B5EF4-FFF2-40B4-BE49-F238E27FC236}">
                <a16:creationId xmlns:a16="http://schemas.microsoft.com/office/drawing/2014/main" id="{917C8188-E581-4931-8ACE-CD11E535A4C0}"/>
              </a:ext>
            </a:extLst>
          </p:cNvPr>
          <p:cNvSpPr/>
          <p:nvPr/>
        </p:nvSpPr>
        <p:spPr>
          <a:xfrm>
            <a:off x="6003624" y="4547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27FF7EE7-A687-4EA6-B72D-AD53D8BDD34F}"/>
                  </a:ext>
                </a:extLst>
              </p:cNvPr>
              <p:cNvSpPr txBox="1"/>
              <p:nvPr/>
            </p:nvSpPr>
            <p:spPr>
              <a:xfrm>
                <a:off x="606123" y="5991406"/>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0</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74" name="文本框 73">
                <a:extLst>
                  <a:ext uri="{FF2B5EF4-FFF2-40B4-BE49-F238E27FC236}">
                    <a16:creationId xmlns:a16="http://schemas.microsoft.com/office/drawing/2014/main" id="{27FF7EE7-A687-4EA6-B72D-AD53D8BDD34F}"/>
                  </a:ext>
                </a:extLst>
              </p:cNvPr>
              <p:cNvSpPr txBox="1">
                <a:spLocks noRot="1" noChangeAspect="1" noMove="1" noResize="1" noEditPoints="1" noAdjustHandles="1" noChangeArrowheads="1" noChangeShapeType="1" noTextEdit="1"/>
              </p:cNvSpPr>
              <p:nvPr/>
            </p:nvSpPr>
            <p:spPr>
              <a:xfrm>
                <a:off x="606123" y="5991406"/>
                <a:ext cx="488156" cy="369332"/>
              </a:xfrm>
              <a:prstGeom prst="rect">
                <a:avLst/>
              </a:prstGeom>
              <a:blipFill>
                <a:blip r:embed="rId9"/>
                <a:stretch>
                  <a:fillRect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88AA693-F675-44FA-BA94-ED5BE645B6AE}"/>
                  </a:ext>
                </a:extLst>
              </p:cNvPr>
              <p:cNvSpPr txBox="1"/>
              <p:nvPr/>
            </p:nvSpPr>
            <p:spPr>
              <a:xfrm>
                <a:off x="1313752" y="5936113"/>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1</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75" name="文本框 74">
                <a:extLst>
                  <a:ext uri="{FF2B5EF4-FFF2-40B4-BE49-F238E27FC236}">
                    <a16:creationId xmlns:a16="http://schemas.microsoft.com/office/drawing/2014/main" id="{C88AA693-F675-44FA-BA94-ED5BE645B6AE}"/>
                  </a:ext>
                </a:extLst>
              </p:cNvPr>
              <p:cNvSpPr txBox="1">
                <a:spLocks noRot="1" noChangeAspect="1" noMove="1" noResize="1" noEditPoints="1" noAdjustHandles="1" noChangeArrowheads="1" noChangeShapeType="1" noTextEdit="1"/>
              </p:cNvSpPr>
              <p:nvPr/>
            </p:nvSpPr>
            <p:spPr>
              <a:xfrm>
                <a:off x="1313752" y="5936113"/>
                <a:ext cx="488156" cy="369332"/>
              </a:xfrm>
              <a:prstGeom prst="rect">
                <a:avLst/>
              </a:prstGeom>
              <a:blipFill>
                <a:blip r:embed="rId10"/>
                <a:stretch>
                  <a:fillRect b="-10000"/>
                </a:stretch>
              </a:blipFill>
            </p:spPr>
            <p:txBody>
              <a:bodyPr/>
              <a:lstStyle/>
              <a:p>
                <a:r>
                  <a:rPr lang="en-CN">
                    <a:noFill/>
                  </a:rPr>
                  <a:t> </a:t>
                </a:r>
              </a:p>
            </p:txBody>
          </p:sp>
        </mc:Fallback>
      </mc:AlternateContent>
      <p:cxnSp>
        <p:nvCxnSpPr>
          <p:cNvPr id="76" name="直接箭头连接符 75">
            <a:extLst>
              <a:ext uri="{FF2B5EF4-FFF2-40B4-BE49-F238E27FC236}">
                <a16:creationId xmlns:a16="http://schemas.microsoft.com/office/drawing/2014/main" id="{7FAEBAE2-28EF-4987-8D7D-9E8A234AF889}"/>
              </a:ext>
            </a:extLst>
          </p:cNvPr>
          <p:cNvCxnSpPr>
            <a:cxnSpLocks/>
            <a:stCxn id="64" idx="6"/>
            <a:endCxn id="66" idx="2"/>
          </p:cNvCxnSpPr>
          <p:nvPr/>
        </p:nvCxnSpPr>
        <p:spPr>
          <a:xfrm flipV="1">
            <a:off x="874412" y="5958382"/>
            <a:ext cx="545305" cy="120949"/>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0AA352E-DEDC-4C4B-9197-CF0AE68874C5}"/>
              </a:ext>
            </a:extLst>
          </p:cNvPr>
          <p:cNvCxnSpPr>
            <a:cxnSpLocks/>
            <a:stCxn id="66" idx="6"/>
            <a:endCxn id="67" idx="2"/>
          </p:cNvCxnSpPr>
          <p:nvPr/>
        </p:nvCxnSpPr>
        <p:spPr>
          <a:xfrm flipV="1">
            <a:off x="1557830" y="5769686"/>
            <a:ext cx="740569" cy="188696"/>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753B8FEF-2B63-4E0E-8A65-F8265F328F19}"/>
              </a:ext>
            </a:extLst>
          </p:cNvPr>
          <p:cNvCxnSpPr>
            <a:cxnSpLocks/>
            <a:stCxn id="67" idx="7"/>
            <a:endCxn id="68" idx="2"/>
          </p:cNvCxnSpPr>
          <p:nvPr/>
        </p:nvCxnSpPr>
        <p:spPr>
          <a:xfrm flipV="1">
            <a:off x="2416286" y="5495144"/>
            <a:ext cx="355767" cy="2268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12A80CB-AD0F-4FF8-BD2F-C6F8D42C288D}"/>
              </a:ext>
            </a:extLst>
          </p:cNvPr>
          <p:cNvCxnSpPr>
            <a:cxnSpLocks/>
            <a:stCxn id="69" idx="3"/>
            <a:endCxn id="68" idx="7"/>
          </p:cNvCxnSpPr>
          <p:nvPr/>
        </p:nvCxnSpPr>
        <p:spPr>
          <a:xfrm flipH="1">
            <a:off x="2889940" y="5316382"/>
            <a:ext cx="729062" cy="13105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B980AC3-22F2-4D3C-8AE3-3CD3D88A3084}"/>
              </a:ext>
            </a:extLst>
          </p:cNvPr>
          <p:cNvCxnSpPr>
            <a:cxnSpLocks/>
            <a:stCxn id="69" idx="7"/>
            <a:endCxn id="70" idx="2"/>
          </p:cNvCxnSpPr>
          <p:nvPr/>
        </p:nvCxnSpPr>
        <p:spPr>
          <a:xfrm flipV="1">
            <a:off x="3716663" y="5045934"/>
            <a:ext cx="417895" cy="175033"/>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25E5B536-42AE-4490-8889-48EF9218C9AC}"/>
              </a:ext>
            </a:extLst>
          </p:cNvPr>
          <p:cNvCxnSpPr>
            <a:cxnSpLocks/>
            <a:stCxn id="71" idx="2"/>
            <a:endCxn id="70" idx="6"/>
          </p:cNvCxnSpPr>
          <p:nvPr/>
        </p:nvCxnSpPr>
        <p:spPr>
          <a:xfrm flipH="1">
            <a:off x="4272671" y="4981046"/>
            <a:ext cx="708836" cy="64888"/>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883543C-9E24-4219-8612-AA39B986BF22}"/>
              </a:ext>
            </a:extLst>
          </p:cNvPr>
          <p:cNvCxnSpPr>
            <a:cxnSpLocks/>
            <a:stCxn id="71" idx="7"/>
            <a:endCxn id="72" idx="2"/>
          </p:cNvCxnSpPr>
          <p:nvPr/>
        </p:nvCxnSpPr>
        <p:spPr>
          <a:xfrm flipV="1">
            <a:off x="5099394" y="4749828"/>
            <a:ext cx="329359" cy="183510"/>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4AE5DBED-713D-4FB5-8B91-770DB7759F7A}"/>
              </a:ext>
            </a:extLst>
          </p:cNvPr>
          <p:cNvCxnSpPr>
            <a:cxnSpLocks/>
            <a:stCxn id="73" idx="2"/>
            <a:endCxn id="72" idx="6"/>
          </p:cNvCxnSpPr>
          <p:nvPr/>
        </p:nvCxnSpPr>
        <p:spPr>
          <a:xfrm flipH="1">
            <a:off x="5566866" y="4615394"/>
            <a:ext cx="436758" cy="1344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3B2D1DBB-DEAF-4BEF-B4DD-CB324658E877}"/>
                  </a:ext>
                </a:extLst>
              </p:cNvPr>
              <p:cNvSpPr txBox="1"/>
              <p:nvPr/>
            </p:nvSpPr>
            <p:spPr>
              <a:xfrm>
                <a:off x="5873063" y="4570737"/>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𝑛</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85" name="文本框 84">
                <a:extLst>
                  <a:ext uri="{FF2B5EF4-FFF2-40B4-BE49-F238E27FC236}">
                    <a16:creationId xmlns:a16="http://schemas.microsoft.com/office/drawing/2014/main" id="{3B2D1DBB-DEAF-4BEF-B4DD-CB324658E877}"/>
                  </a:ext>
                </a:extLst>
              </p:cNvPr>
              <p:cNvSpPr txBox="1">
                <a:spLocks noRot="1" noChangeAspect="1" noMove="1" noResize="1" noEditPoints="1" noAdjustHandles="1" noChangeArrowheads="1" noChangeShapeType="1" noTextEdit="1"/>
              </p:cNvSpPr>
              <p:nvPr/>
            </p:nvSpPr>
            <p:spPr>
              <a:xfrm>
                <a:off x="5873063" y="4570737"/>
                <a:ext cx="488156" cy="369332"/>
              </a:xfrm>
              <a:prstGeom prst="rect">
                <a:avLst/>
              </a:prstGeom>
              <a:blipFill>
                <a:blip r:embed="rId11"/>
                <a:stretch>
                  <a:fillRect b="-13793"/>
                </a:stretch>
              </a:blipFill>
            </p:spPr>
            <p:txBody>
              <a:bodyPr/>
              <a:lstStyle/>
              <a:p>
                <a:r>
                  <a:rPr lang="en-CN">
                    <a:noFill/>
                  </a:rPr>
                  <a:t> </a:t>
                </a:r>
              </a:p>
            </p:txBody>
          </p:sp>
        </mc:Fallback>
      </mc:AlternateContent>
      <p:sp>
        <p:nvSpPr>
          <p:cNvPr id="86" name="文本框 85">
            <a:extLst>
              <a:ext uri="{FF2B5EF4-FFF2-40B4-BE49-F238E27FC236}">
                <a16:creationId xmlns:a16="http://schemas.microsoft.com/office/drawing/2014/main" id="{AB4AEEC4-0FBC-4865-8215-373821893534}"/>
              </a:ext>
            </a:extLst>
          </p:cNvPr>
          <p:cNvSpPr txBox="1"/>
          <p:nvPr/>
        </p:nvSpPr>
        <p:spPr>
          <a:xfrm>
            <a:off x="3571392" y="4520222"/>
            <a:ext cx="373820" cy="369332"/>
          </a:xfrm>
          <a:prstGeom prst="rect">
            <a:avLst/>
          </a:prstGeom>
          <a:noFill/>
        </p:spPr>
        <p:txBody>
          <a:bodyPr wrap="none" rtlCol="0">
            <a:spAutoFit/>
          </a:bodyPr>
          <a:lstStyle/>
          <a:p>
            <a:r>
              <a:rPr lang="en-US" altLang="zh-CN" dirty="0">
                <a:solidFill>
                  <a:schemeClr val="accent2"/>
                </a:solidFill>
              </a:rPr>
              <a:t>…</a:t>
            </a:r>
            <a:endParaRPr lang="zh-CN" altLang="en-US" dirty="0">
              <a:solidFill>
                <a:schemeClr val="accent2"/>
              </a:solidFill>
            </a:endParaRPr>
          </a:p>
        </p:txBody>
      </p:sp>
      <p:sp>
        <p:nvSpPr>
          <p:cNvPr id="87" name="文本框 86">
            <a:extLst>
              <a:ext uri="{FF2B5EF4-FFF2-40B4-BE49-F238E27FC236}">
                <a16:creationId xmlns:a16="http://schemas.microsoft.com/office/drawing/2014/main" id="{9917579D-3565-4C7D-9E99-8588A31963F3}"/>
              </a:ext>
            </a:extLst>
          </p:cNvPr>
          <p:cNvSpPr txBox="1"/>
          <p:nvPr/>
        </p:nvSpPr>
        <p:spPr>
          <a:xfrm>
            <a:off x="4682847" y="4472146"/>
            <a:ext cx="373820" cy="369332"/>
          </a:xfrm>
          <a:prstGeom prst="rect">
            <a:avLst/>
          </a:prstGeom>
          <a:noFill/>
        </p:spPr>
        <p:txBody>
          <a:bodyPr wrap="none" rtlCol="0">
            <a:spAutoFit/>
          </a:bodyPr>
          <a:lstStyle/>
          <a:p>
            <a:r>
              <a:rPr lang="en-US" altLang="zh-CN" dirty="0">
                <a:solidFill>
                  <a:schemeClr val="accent2"/>
                </a:solidFill>
              </a:rPr>
              <a:t>…</a:t>
            </a:r>
            <a:endParaRPr lang="zh-CN" altLang="en-US" dirty="0">
              <a:solidFill>
                <a:schemeClr val="accent2"/>
              </a:solidFill>
            </a:endParaRP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3C0FC8A4-ED66-4188-8AEE-D5F5BBDF6113}"/>
                  </a:ext>
                </a:extLst>
              </p:cNvPr>
              <p:cNvSpPr txBox="1"/>
              <p:nvPr/>
            </p:nvSpPr>
            <p:spPr>
              <a:xfrm>
                <a:off x="6640395" y="6000432"/>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13" name="文本框 112">
                <a:extLst>
                  <a:ext uri="{FF2B5EF4-FFF2-40B4-BE49-F238E27FC236}">
                    <a16:creationId xmlns:a16="http://schemas.microsoft.com/office/drawing/2014/main" id="{3C0FC8A4-ED66-4188-8AEE-D5F5BBDF6113}"/>
                  </a:ext>
                </a:extLst>
              </p:cNvPr>
              <p:cNvSpPr txBox="1">
                <a:spLocks noRot="1" noChangeAspect="1" noMove="1" noResize="1" noEditPoints="1" noAdjustHandles="1" noChangeArrowheads="1" noChangeShapeType="1" noTextEdit="1"/>
              </p:cNvSpPr>
              <p:nvPr/>
            </p:nvSpPr>
            <p:spPr>
              <a:xfrm>
                <a:off x="6640395" y="6000432"/>
                <a:ext cx="300147" cy="492443"/>
              </a:xfrm>
              <a:prstGeom prst="rect">
                <a:avLst/>
              </a:prstGeom>
              <a:blipFill>
                <a:blip r:embed="rId12"/>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26914F6-0B87-4225-95FE-B3873DA52D6C}"/>
                  </a:ext>
                </a:extLst>
              </p:cNvPr>
              <p:cNvSpPr txBox="1"/>
              <p:nvPr/>
            </p:nvSpPr>
            <p:spPr>
              <a:xfrm>
                <a:off x="4053099" y="5019353"/>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𝑖</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14" name="文本框 113">
                <a:extLst>
                  <a:ext uri="{FF2B5EF4-FFF2-40B4-BE49-F238E27FC236}">
                    <a16:creationId xmlns:a16="http://schemas.microsoft.com/office/drawing/2014/main" id="{926914F6-0B87-4225-95FE-B3873DA52D6C}"/>
                  </a:ext>
                </a:extLst>
              </p:cNvPr>
              <p:cNvSpPr txBox="1">
                <a:spLocks noRot="1" noChangeAspect="1" noMove="1" noResize="1" noEditPoints="1" noAdjustHandles="1" noChangeArrowheads="1" noChangeShapeType="1" noTextEdit="1"/>
              </p:cNvSpPr>
              <p:nvPr/>
            </p:nvSpPr>
            <p:spPr>
              <a:xfrm>
                <a:off x="4053099" y="5019353"/>
                <a:ext cx="488156" cy="369332"/>
              </a:xfrm>
              <a:prstGeom prst="rect">
                <a:avLst/>
              </a:prstGeom>
              <a:blipFill>
                <a:blip r:embed="rId13"/>
                <a:stretch>
                  <a:fillRect b="-10000"/>
                </a:stretch>
              </a:blipFill>
            </p:spPr>
            <p:txBody>
              <a:bodyPr/>
              <a:lstStyle/>
              <a:p>
                <a:r>
                  <a:rPr lang="en-CN">
                    <a:noFill/>
                  </a:rPr>
                  <a:t> </a:t>
                </a:r>
              </a:p>
            </p:txBody>
          </p:sp>
        </mc:Fallback>
      </mc:AlternateContent>
      <p:sp>
        <p:nvSpPr>
          <p:cNvPr id="58" name="TextBox 57">
            <a:extLst>
              <a:ext uri="{FF2B5EF4-FFF2-40B4-BE49-F238E27FC236}">
                <a16:creationId xmlns:a16="http://schemas.microsoft.com/office/drawing/2014/main" id="{E7D1C00A-1DFF-074A-AACB-EAF9B9F3A5B6}"/>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Tree>
    <p:extLst>
      <p:ext uri="{BB962C8B-B14F-4D97-AF65-F5344CB8AC3E}">
        <p14:creationId xmlns:p14="http://schemas.microsoft.com/office/powerpoint/2010/main" val="99676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67" grpId="0" animBg="1"/>
      <p:bldP spid="68" grpId="0" animBg="1"/>
      <p:bldP spid="69" grpId="0" animBg="1"/>
      <p:bldP spid="70" grpId="0" animBg="1"/>
      <p:bldP spid="71" grpId="0" animBg="1"/>
      <p:bldP spid="72" grpId="0" animBg="1"/>
      <p:bldP spid="73" grpId="0" animBg="1"/>
      <p:bldP spid="74" grpId="0"/>
      <p:bldP spid="75" grpId="0"/>
      <p:bldP spid="85" grpId="0"/>
      <p:bldP spid="86" grpId="0"/>
      <p:bldP spid="87" grpId="0"/>
      <p:bldP spid="113" grpId="0"/>
      <p:bldP spid="1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CEEA56-7E5A-4EB7-B5C8-5FBA860B73CA}"/>
                  </a:ext>
                </a:extLst>
              </p:cNvPr>
              <p:cNvSpPr>
                <a:spLocks noGrp="1"/>
              </p:cNvSpPr>
              <p:nvPr>
                <p:ph idx="1"/>
              </p:nvPr>
            </p:nvSpPr>
            <p:spPr>
              <a:xfrm>
                <a:off x="1246530" y="4603072"/>
                <a:ext cx="9715567" cy="1962947"/>
              </a:xfrm>
            </p:spPr>
            <p:txBody>
              <a:bodyPr>
                <a:noAutofit/>
              </a:bodyPr>
              <a:lstStyle/>
              <a:p>
                <a:r>
                  <a:rPr lang="en-US" altLang="zh-CN" dirty="0"/>
                  <a:t>Key</a:t>
                </a:r>
                <a:r>
                  <a:rPr lang="zh-CN" altLang="en-US" dirty="0"/>
                  <a:t> </a:t>
                </a:r>
                <a:r>
                  <a:rPr lang="en-US" altLang="zh-CN" dirty="0"/>
                  <a:t>observation:</a:t>
                </a:r>
                <a:r>
                  <a:rPr lang="zh-CN" altLang="en-US" dirty="0"/>
                  <a:t> </a:t>
                </a:r>
                <a:r>
                  <a:rPr lang="en-US" altLang="zh-CN" dirty="0"/>
                  <a:t>the</a:t>
                </a:r>
                <a:r>
                  <a:rPr lang="zh-CN" altLang="en-US" dirty="0"/>
                  <a:t> </a:t>
                </a:r>
                <a:r>
                  <a:rPr lang="en-US" altLang="zh-CN" dirty="0"/>
                  <a:t>true</a:t>
                </a:r>
                <a:r>
                  <a:rPr lang="zh-CN" altLang="en-US" dirty="0"/>
                  <a:t> </a:t>
                </a:r>
                <a:r>
                  <a:rPr lang="en-US" altLang="zh-CN" dirty="0"/>
                  <a:t>value</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 </a:t>
                </a:r>
                <a:r>
                  <a:rPr lang="en-US" altLang="zh-CN" dirty="0"/>
                  <a:t>of</a:t>
                </a:r>
                <a:r>
                  <a:rPr lang="zh-CN" altLang="en-US" dirty="0"/>
                  <a:t> </a:t>
                </a:r>
                <a:r>
                  <a:rPr lang="en-US" altLang="zh-CN" dirty="0"/>
                  <a:t>each</a:t>
                </a:r>
                <a:r>
                  <a:rPr lang="zh-CN" altLang="en-US" dirty="0"/>
                  <a:t> </a:t>
                </a:r>
                <a:r>
                  <a:rPr lang="en-US" altLang="zh-CN" dirty="0"/>
                  <a:t>noisy</a:t>
                </a:r>
                <a:r>
                  <a:rPr lang="zh-CN" altLang="en-US" dirty="0"/>
                  <a:t> </a:t>
                </a:r>
                <a:r>
                  <a:rPr lang="en-US" altLang="zh-CN" dirty="0"/>
                  <a:t>data</a:t>
                </a:r>
                <a:r>
                  <a:rPr lang="zh-CN" altLang="en-US" dirty="0"/>
                  <a:t> </a:t>
                </a:r>
                <a:r>
                  <a:rPr lang="en-US" altLang="zh-CN" dirty="0"/>
                  <a:t>point</a:t>
                </a:r>
                <a:r>
                  <a:rPr lang="zh-CN" altLang="en-US" dirty="0"/>
                  <a:t> </a:t>
                </a:r>
                <a14:m>
                  <m:oMath xmlns:m="http://schemas.openxmlformats.org/officeDocument/2006/math">
                    <m:r>
                      <a:rPr lang="en-US" altLang="zh-CN" i="1" dirty="0" smtClean="0">
                        <a:latin typeface="Cambria Math" panose="02040503050406030204" pitchFamily="18" charset="0"/>
                      </a:rPr>
                      <m:t>𝑖</m:t>
                    </m:r>
                  </m:oMath>
                </a14:m>
                <a:r>
                  <a:rPr lang="zh-CN" altLang="en-US" dirty="0"/>
                  <a:t> </a:t>
                </a:r>
                <a:r>
                  <a:rPr lang="en-US" altLang="zh-CN" dirty="0"/>
                  <a:t>depends</a:t>
                </a:r>
                <a:r>
                  <a:rPr lang="zh-CN" altLang="en-US" dirty="0"/>
                  <a:t> </a:t>
                </a:r>
                <a:r>
                  <a:rPr lang="en-US" altLang="zh-CN" dirty="0"/>
                  <a:t>on</a:t>
                </a:r>
                <a:r>
                  <a:rPr lang="zh-CN" altLang="en-US" dirty="0"/>
                  <a:t> </a:t>
                </a:r>
                <a:r>
                  <a:rPr lang="en-US" altLang="zh-CN" dirty="0"/>
                  <a:t>noisy</a:t>
                </a:r>
                <a:r>
                  <a:rPr lang="zh-CN" altLang="en-US" dirty="0"/>
                  <a:t> </a:t>
                </a:r>
                <a:r>
                  <a:rPr lang="en-US" altLang="zh-CN" dirty="0"/>
                  <a:t>data</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 </a:t>
                </a:r>
                <a:r>
                  <a:rPr lang="en-US" altLang="zh-CN" dirty="0"/>
                  <a:t>itself</a:t>
                </a:r>
                <a:r>
                  <a:rPr lang="zh-CN" altLang="en-US" dirty="0"/>
                  <a:t> </a:t>
                </a:r>
                <a:r>
                  <a:rPr lang="en-US" altLang="zh-CN" dirty="0"/>
                  <a:t>and</a:t>
                </a:r>
                <a:r>
                  <a:rPr lang="zh-CN" altLang="en-US" dirty="0"/>
                  <a:t> </a:t>
                </a:r>
                <a:r>
                  <a:rPr lang="en-US" altLang="zh-CN" dirty="0"/>
                  <a:t>other</a:t>
                </a:r>
                <a:r>
                  <a:rPr lang="zh-CN" altLang="en-US" dirty="0"/>
                  <a:t> </a:t>
                </a:r>
                <a:r>
                  <a:rPr lang="en-US" altLang="zh-CN" dirty="0"/>
                  <a:t>data</a:t>
                </a:r>
                <a:r>
                  <a:rPr lang="zh-CN" altLang="en-US" dirty="0"/>
                  <a:t> </a:t>
                </a:r>
                <a:r>
                  <a:rPr lang="en-US" altLang="zh-CN" dirty="0"/>
                  <a:t>points</a:t>
                </a:r>
              </a:p>
              <a:p>
                <a:r>
                  <a:rPr lang="en-US" altLang="zh-CN" dirty="0"/>
                  <a:t>Many methods we</a:t>
                </a:r>
                <a:r>
                  <a:rPr lang="zh-CN" altLang="en-US" dirty="0"/>
                  <a:t> </a:t>
                </a:r>
                <a:r>
                  <a:rPr lang="en-US" altLang="zh-CN" dirty="0"/>
                  <a:t>can choose, but try </a:t>
                </a:r>
                <a:r>
                  <a:rPr lang="en-US" altLang="zh-CN" b="1" dirty="0">
                    <a:solidFill>
                      <a:srgbClr val="FF0000"/>
                    </a:solidFill>
                  </a:rPr>
                  <a:t>re-weighing</a:t>
                </a:r>
                <a:endParaRPr lang="zh-CN" altLang="en-US" b="1" dirty="0">
                  <a:solidFill>
                    <a:srgbClr val="FF0000"/>
                  </a:solidFill>
                </a:endParaRPr>
              </a:p>
            </p:txBody>
          </p:sp>
        </mc:Choice>
        <mc:Fallback xmlns="">
          <p:sp>
            <p:nvSpPr>
              <p:cNvPr id="3" name="内容占位符 2">
                <a:extLst>
                  <a:ext uri="{FF2B5EF4-FFF2-40B4-BE49-F238E27FC236}">
                    <a16:creationId xmlns:a16="http://schemas.microsoft.com/office/drawing/2014/main" id="{11CEEA56-7E5A-4EB7-B5C8-5FBA860B73CA}"/>
                  </a:ext>
                </a:extLst>
              </p:cNvPr>
              <p:cNvSpPr>
                <a:spLocks noGrp="1" noRot="1" noChangeAspect="1" noMove="1" noResize="1" noEditPoints="1" noAdjustHandles="1" noChangeArrowheads="1" noChangeShapeType="1" noTextEdit="1"/>
              </p:cNvSpPr>
              <p:nvPr>
                <p:ph idx="1"/>
              </p:nvPr>
            </p:nvSpPr>
            <p:spPr>
              <a:xfrm>
                <a:off x="1246530" y="4603072"/>
                <a:ext cx="9715567" cy="1962947"/>
              </a:xfrm>
              <a:blipFill>
                <a:blip r:embed="rId3"/>
                <a:stretch>
                  <a:fillRect l="-1043" t="-3871" r="-26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23</a:t>
            </a:fld>
            <a:endParaRPr lang="zh-CN" altLang="en-US"/>
          </a:p>
        </p:txBody>
      </p:sp>
      <p:sp>
        <p:nvSpPr>
          <p:cNvPr id="5" name="椭圆 4">
            <a:extLst>
              <a:ext uri="{FF2B5EF4-FFF2-40B4-BE49-F238E27FC236}">
                <a16:creationId xmlns:a16="http://schemas.microsoft.com/office/drawing/2014/main" id="{F889C9C9-FB37-4A78-A3C2-1897429E4E2E}"/>
              </a:ext>
            </a:extLst>
          </p:cNvPr>
          <p:cNvSpPr/>
          <p:nvPr/>
        </p:nvSpPr>
        <p:spPr>
          <a:xfrm>
            <a:off x="1065481" y="371888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6" name="直接连接符 5">
            <a:extLst>
              <a:ext uri="{FF2B5EF4-FFF2-40B4-BE49-F238E27FC236}">
                <a16:creationId xmlns:a16="http://schemas.microsoft.com/office/drawing/2014/main" id="{8C6940D5-B957-4C59-A9B1-7999ED593600}"/>
              </a:ext>
            </a:extLst>
          </p:cNvPr>
          <p:cNvCxnSpPr>
            <a:cxnSpLocks/>
          </p:cNvCxnSpPr>
          <p:nvPr/>
        </p:nvCxnSpPr>
        <p:spPr>
          <a:xfrm>
            <a:off x="932132" y="4085597"/>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A8F29499-97BF-48AA-BE25-77AA325D1116}"/>
              </a:ext>
            </a:extLst>
          </p:cNvPr>
          <p:cNvSpPr/>
          <p:nvPr/>
        </p:nvSpPr>
        <p:spPr>
          <a:xfrm>
            <a:off x="1731024" y="315055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 name="椭圆 7">
            <a:extLst>
              <a:ext uri="{FF2B5EF4-FFF2-40B4-BE49-F238E27FC236}">
                <a16:creationId xmlns:a16="http://schemas.microsoft.com/office/drawing/2014/main" id="{742F8933-1979-4A66-955B-33E8B6315A3C}"/>
              </a:ext>
            </a:extLst>
          </p:cNvPr>
          <p:cNvSpPr/>
          <p:nvPr/>
        </p:nvSpPr>
        <p:spPr>
          <a:xfrm>
            <a:off x="2627581" y="340923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BF31B149-60D1-437D-AFAA-F7F11001CDAB}"/>
              </a:ext>
            </a:extLst>
          </p:cNvPr>
          <p:cNvSpPr/>
          <p:nvPr/>
        </p:nvSpPr>
        <p:spPr>
          <a:xfrm>
            <a:off x="3032179" y="253336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963FE995-344C-4181-A926-BC1E4D4ABC03}"/>
              </a:ext>
            </a:extLst>
          </p:cNvPr>
          <p:cNvSpPr/>
          <p:nvPr/>
        </p:nvSpPr>
        <p:spPr>
          <a:xfrm>
            <a:off x="3927958" y="290822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C2AC55B8-CF5F-46FF-BA8E-B6CDC7CA9F61}"/>
              </a:ext>
            </a:extLst>
          </p:cNvPr>
          <p:cNvSpPr/>
          <p:nvPr/>
        </p:nvSpPr>
        <p:spPr>
          <a:xfrm>
            <a:off x="4394684" y="195729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C22DA3A3-8F15-4770-930E-EA2EE69C3223}"/>
              </a:ext>
            </a:extLst>
          </p:cNvPr>
          <p:cNvSpPr/>
          <p:nvPr/>
        </p:nvSpPr>
        <p:spPr>
          <a:xfrm>
            <a:off x="5310689" y="262059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A13A1240-E1EF-45A7-A633-1F2473B40375}"/>
              </a:ext>
            </a:extLst>
          </p:cNvPr>
          <p:cNvSpPr/>
          <p:nvPr/>
        </p:nvSpPr>
        <p:spPr>
          <a:xfrm>
            <a:off x="5737709" y="161809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3EA5F9AC-203A-4EA9-A610-C2C69F0C846C}"/>
              </a:ext>
            </a:extLst>
          </p:cNvPr>
          <p:cNvSpPr/>
          <p:nvPr/>
        </p:nvSpPr>
        <p:spPr>
          <a:xfrm>
            <a:off x="6332806" y="225494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28C10AE-BFC0-4B31-901C-68775359D124}"/>
                  </a:ext>
                </a:extLst>
              </p:cNvPr>
              <p:cNvSpPr txBox="1"/>
              <p:nvPr/>
            </p:nvSpPr>
            <p:spPr>
              <a:xfrm>
                <a:off x="890459" y="3316215"/>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0</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5" name="文本框 14">
                <a:extLst>
                  <a:ext uri="{FF2B5EF4-FFF2-40B4-BE49-F238E27FC236}">
                    <a16:creationId xmlns:a16="http://schemas.microsoft.com/office/drawing/2014/main" id="{C28C10AE-BFC0-4B31-901C-68775359D124}"/>
                  </a:ext>
                </a:extLst>
              </p:cNvPr>
              <p:cNvSpPr txBox="1">
                <a:spLocks noRot="1" noChangeAspect="1" noMove="1" noResize="1" noEditPoints="1" noAdjustHandles="1" noChangeArrowheads="1" noChangeShapeType="1" noTextEdit="1"/>
              </p:cNvSpPr>
              <p:nvPr/>
            </p:nvSpPr>
            <p:spPr>
              <a:xfrm>
                <a:off x="890459" y="3316215"/>
                <a:ext cx="488156" cy="3693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46C3BF-FC46-4102-B5F2-11C86AE930DA}"/>
                  </a:ext>
                </a:extLst>
              </p:cNvPr>
              <p:cNvSpPr txBox="1"/>
              <p:nvPr/>
            </p:nvSpPr>
            <p:spPr>
              <a:xfrm>
                <a:off x="6965267" y="3786352"/>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6" name="文本框 15">
                <a:extLst>
                  <a:ext uri="{FF2B5EF4-FFF2-40B4-BE49-F238E27FC236}">
                    <a16:creationId xmlns:a16="http://schemas.microsoft.com/office/drawing/2014/main" id="{7346C3BF-FC46-4102-B5F2-11C86AE930DA}"/>
                  </a:ext>
                </a:extLst>
              </p:cNvPr>
              <p:cNvSpPr txBox="1">
                <a:spLocks noRot="1" noChangeAspect="1" noMove="1" noResize="1" noEditPoints="1" noAdjustHandles="1" noChangeArrowheads="1" noChangeShapeType="1" noTextEdit="1"/>
              </p:cNvSpPr>
              <p:nvPr/>
            </p:nvSpPr>
            <p:spPr>
              <a:xfrm>
                <a:off x="6965267" y="3786352"/>
                <a:ext cx="300147" cy="492443"/>
              </a:xfrm>
              <a:prstGeom prst="rect">
                <a:avLst/>
              </a:prstGeom>
              <a:blipFill>
                <a:blip r:embed="rId5"/>
                <a:stretch>
                  <a:fillRect l="-20000" r="-12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72C31EC-AA4A-4B01-BD12-3099AD7F0695}"/>
                  </a:ext>
                </a:extLst>
              </p:cNvPr>
              <p:cNvSpPr txBox="1"/>
              <p:nvPr/>
            </p:nvSpPr>
            <p:spPr>
              <a:xfrm>
                <a:off x="1504821" y="2765365"/>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1</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7" name="文本框 16">
                <a:extLst>
                  <a:ext uri="{FF2B5EF4-FFF2-40B4-BE49-F238E27FC236}">
                    <a16:creationId xmlns:a16="http://schemas.microsoft.com/office/drawing/2014/main" id="{672C31EC-AA4A-4B01-BD12-3099AD7F0695}"/>
                  </a:ext>
                </a:extLst>
              </p:cNvPr>
              <p:cNvSpPr txBox="1">
                <a:spLocks noRot="1" noChangeAspect="1" noMove="1" noResize="1" noEditPoints="1" noAdjustHandles="1" noChangeArrowheads="1" noChangeShapeType="1" noTextEdit="1"/>
              </p:cNvSpPr>
              <p:nvPr/>
            </p:nvSpPr>
            <p:spPr>
              <a:xfrm>
                <a:off x="1504821" y="2765365"/>
                <a:ext cx="488156" cy="369332"/>
              </a:xfrm>
              <a:prstGeom prst="rect">
                <a:avLst/>
              </a:prstGeom>
              <a:blipFill>
                <a:blip r:embed="rId6"/>
                <a:stretch>
                  <a:fillRect b="-3333"/>
                </a:stretch>
              </a:blipFill>
            </p:spPr>
            <p:txBody>
              <a:bodyPr/>
              <a:lstStyle/>
              <a:p>
                <a:r>
                  <a:rPr lang="en-CN">
                    <a:noFill/>
                  </a:rPr>
                  <a:t> </a:t>
                </a:r>
              </a:p>
            </p:txBody>
          </p:sp>
        </mc:Fallback>
      </mc:AlternateContent>
      <p:cxnSp>
        <p:nvCxnSpPr>
          <p:cNvPr id="18" name="直接箭头连接符 17">
            <a:extLst>
              <a:ext uri="{FF2B5EF4-FFF2-40B4-BE49-F238E27FC236}">
                <a16:creationId xmlns:a16="http://schemas.microsoft.com/office/drawing/2014/main" id="{87F841C9-2E05-4074-A97E-5E8036F526FE}"/>
              </a:ext>
            </a:extLst>
          </p:cNvPr>
          <p:cNvCxnSpPr>
            <a:stCxn id="5" idx="7"/>
            <a:endCxn id="7" idx="3"/>
          </p:cNvCxnSpPr>
          <p:nvPr/>
        </p:nvCxnSpPr>
        <p:spPr>
          <a:xfrm flipV="1">
            <a:off x="1183368" y="3265735"/>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380D40-C71A-4999-ADBE-7F68CB07B0BB}"/>
              </a:ext>
            </a:extLst>
          </p:cNvPr>
          <p:cNvCxnSpPr>
            <a:cxnSpLocks/>
            <a:stCxn id="7" idx="6"/>
            <a:endCxn id="8" idx="1"/>
          </p:cNvCxnSpPr>
          <p:nvPr/>
        </p:nvCxnSpPr>
        <p:spPr>
          <a:xfrm>
            <a:off x="1869137" y="3218028"/>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C1E32A5-C78E-48D5-8450-BE528FEEF3C5}"/>
              </a:ext>
            </a:extLst>
          </p:cNvPr>
          <p:cNvCxnSpPr>
            <a:cxnSpLocks/>
            <a:stCxn id="8" idx="0"/>
            <a:endCxn id="9" idx="3"/>
          </p:cNvCxnSpPr>
          <p:nvPr/>
        </p:nvCxnSpPr>
        <p:spPr>
          <a:xfrm flipV="1">
            <a:off x="2696638" y="2648545"/>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26B62B-889C-49DA-B80B-9529C21AA773}"/>
              </a:ext>
            </a:extLst>
          </p:cNvPr>
          <p:cNvCxnSpPr>
            <a:cxnSpLocks/>
            <a:stCxn id="10" idx="1"/>
            <a:endCxn id="9" idx="6"/>
          </p:cNvCxnSpPr>
          <p:nvPr/>
        </p:nvCxnSpPr>
        <p:spPr>
          <a:xfrm flipH="1" flipV="1">
            <a:off x="3170292" y="2600838"/>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E84A5FA-3D1A-4363-91BB-DDC4488D23EB}"/>
              </a:ext>
            </a:extLst>
          </p:cNvPr>
          <p:cNvCxnSpPr>
            <a:cxnSpLocks/>
            <a:stCxn id="10" idx="0"/>
            <a:endCxn id="11" idx="3"/>
          </p:cNvCxnSpPr>
          <p:nvPr/>
        </p:nvCxnSpPr>
        <p:spPr>
          <a:xfrm flipV="1">
            <a:off x="3997015" y="2072467"/>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999795-215A-47BF-82B1-32713EF13029}"/>
              </a:ext>
            </a:extLst>
          </p:cNvPr>
          <p:cNvCxnSpPr>
            <a:cxnSpLocks/>
            <a:stCxn id="12" idx="1"/>
            <a:endCxn id="11" idx="5"/>
          </p:cNvCxnSpPr>
          <p:nvPr/>
        </p:nvCxnSpPr>
        <p:spPr>
          <a:xfrm flipH="1" flipV="1">
            <a:off x="4512571" y="2072467"/>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8483FAB-4037-43B7-A08D-3B34A8D45FA3}"/>
              </a:ext>
            </a:extLst>
          </p:cNvPr>
          <p:cNvCxnSpPr>
            <a:cxnSpLocks/>
            <a:stCxn id="12" idx="7"/>
            <a:endCxn id="13" idx="3"/>
          </p:cNvCxnSpPr>
          <p:nvPr/>
        </p:nvCxnSpPr>
        <p:spPr>
          <a:xfrm flipV="1">
            <a:off x="5428576" y="1733269"/>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A53A15E-37EB-4E4B-834D-F282EC59CDC9}"/>
              </a:ext>
            </a:extLst>
          </p:cNvPr>
          <p:cNvCxnSpPr>
            <a:cxnSpLocks/>
            <a:stCxn id="14" idx="1"/>
            <a:endCxn id="13" idx="5"/>
          </p:cNvCxnSpPr>
          <p:nvPr/>
        </p:nvCxnSpPr>
        <p:spPr>
          <a:xfrm flipH="1" flipV="1">
            <a:off x="5855596" y="1733269"/>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202F52E-7AB8-4CF1-A5BA-BA54004089A8}"/>
                  </a:ext>
                </a:extLst>
              </p:cNvPr>
              <p:cNvSpPr txBox="1"/>
              <p:nvPr/>
            </p:nvSpPr>
            <p:spPr>
              <a:xfrm>
                <a:off x="4219662" y="1553033"/>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𝑖</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26" name="文本框 25">
                <a:extLst>
                  <a:ext uri="{FF2B5EF4-FFF2-40B4-BE49-F238E27FC236}">
                    <a16:creationId xmlns:a16="http://schemas.microsoft.com/office/drawing/2014/main" id="{2202F52E-7AB8-4CF1-A5BA-BA54004089A8}"/>
                  </a:ext>
                </a:extLst>
              </p:cNvPr>
              <p:cNvSpPr txBox="1">
                <a:spLocks noRot="1" noChangeAspect="1" noMove="1" noResize="1" noEditPoints="1" noAdjustHandles="1" noChangeArrowheads="1" noChangeShapeType="1" noTextEdit="1"/>
              </p:cNvSpPr>
              <p:nvPr/>
            </p:nvSpPr>
            <p:spPr>
              <a:xfrm>
                <a:off x="4219662" y="1553033"/>
                <a:ext cx="488156" cy="369332"/>
              </a:xfrm>
              <a:prstGeom prst="rect">
                <a:avLst/>
              </a:prstGeom>
              <a:blipFill>
                <a:blip r:embed="rId7"/>
                <a:stretch>
                  <a:fillRect b="-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82FEE6D-614E-409B-A0CB-C04959C5E7E4}"/>
                  </a:ext>
                </a:extLst>
              </p:cNvPr>
              <p:cNvSpPr txBox="1"/>
              <p:nvPr/>
            </p:nvSpPr>
            <p:spPr>
              <a:xfrm>
                <a:off x="6226841" y="1887849"/>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𝑛</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27" name="文本框 26">
                <a:extLst>
                  <a:ext uri="{FF2B5EF4-FFF2-40B4-BE49-F238E27FC236}">
                    <a16:creationId xmlns:a16="http://schemas.microsoft.com/office/drawing/2014/main" id="{982FEE6D-614E-409B-A0CB-C04959C5E7E4}"/>
                  </a:ext>
                </a:extLst>
              </p:cNvPr>
              <p:cNvSpPr txBox="1">
                <a:spLocks noRot="1" noChangeAspect="1" noMove="1" noResize="1" noEditPoints="1" noAdjustHandles="1" noChangeArrowheads="1" noChangeShapeType="1" noTextEdit="1"/>
              </p:cNvSpPr>
              <p:nvPr/>
            </p:nvSpPr>
            <p:spPr>
              <a:xfrm>
                <a:off x="6226841" y="1887849"/>
                <a:ext cx="488156" cy="369332"/>
              </a:xfrm>
              <a:prstGeom prst="rect">
                <a:avLst/>
              </a:prstGeom>
              <a:blipFill>
                <a:blip r:embed="rId8"/>
                <a:stretch>
                  <a:fillRect/>
                </a:stretch>
              </a:blipFill>
            </p:spPr>
            <p:txBody>
              <a:bodyPr/>
              <a:lstStyle/>
              <a:p>
                <a:r>
                  <a:rPr lang="en-CN">
                    <a:noFill/>
                  </a:rPr>
                  <a:t> </a:t>
                </a:r>
              </a:p>
            </p:txBody>
          </p:sp>
        </mc:Fallback>
      </mc:AlternateContent>
      <p:sp>
        <p:nvSpPr>
          <p:cNvPr id="28" name="文本框 27">
            <a:extLst>
              <a:ext uri="{FF2B5EF4-FFF2-40B4-BE49-F238E27FC236}">
                <a16:creationId xmlns:a16="http://schemas.microsoft.com/office/drawing/2014/main" id="{53B10A3E-B43A-4361-8CA7-4E0990170CD2}"/>
              </a:ext>
            </a:extLst>
          </p:cNvPr>
          <p:cNvSpPr txBox="1"/>
          <p:nvPr/>
        </p:nvSpPr>
        <p:spPr>
          <a:xfrm>
            <a:off x="3900574" y="2227244"/>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29" name="文本框 28">
            <a:extLst>
              <a:ext uri="{FF2B5EF4-FFF2-40B4-BE49-F238E27FC236}">
                <a16:creationId xmlns:a16="http://schemas.microsoft.com/office/drawing/2014/main" id="{F5742A0F-15AD-4130-B345-BAB949BA9D8A}"/>
              </a:ext>
            </a:extLst>
          </p:cNvPr>
          <p:cNvSpPr txBox="1"/>
          <p:nvPr/>
        </p:nvSpPr>
        <p:spPr>
          <a:xfrm>
            <a:off x="5012029" y="2179168"/>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E6ADAA1-DC26-4D54-9D2D-6DF67114F80A}"/>
                  </a:ext>
                </a:extLst>
              </p:cNvPr>
              <p:cNvSpPr txBox="1"/>
              <p:nvPr/>
            </p:nvSpPr>
            <p:spPr>
              <a:xfrm>
                <a:off x="7819136" y="1665288"/>
                <a:ext cx="3879929" cy="2723823"/>
              </a:xfrm>
              <a:prstGeom prst="rect">
                <a:avLst/>
              </a:prstGeom>
              <a:noFill/>
            </p:spPr>
            <p:txBody>
              <a:bodyPr wrap="square" rtlCol="0">
                <a:spAutoFit/>
              </a:bodyPr>
              <a:lstStyle/>
              <a:p>
                <a:pPr marL="342900" indent="-342900">
                  <a:spcBef>
                    <a:spcPts val="1800"/>
                  </a:spcBef>
                  <a:spcAft>
                    <a:spcPts val="1800"/>
                  </a:spcAft>
                  <a:buFont typeface="Arial" panose="020B0604020202020204" pitchFamily="34" charset="0"/>
                  <a:buChar char="•"/>
                </a:pPr>
                <a:r>
                  <a:rPr lang="en-US" altLang="zh-CN" sz="2400" dirty="0"/>
                  <a:t>Time series</a:t>
                </a:r>
                <a:r>
                  <a:rPr lang="zh-CN" altLang="en-US" sz="2400" dirty="0"/>
                  <a:t> </a:t>
                </a:r>
                <a:r>
                  <a:rPr lang="en-US" altLang="zh-CN" sz="2400" dirty="0"/>
                  <a:t>noisy data: </a:t>
                </a:r>
              </a:p>
              <a:p>
                <a:pPr>
                  <a:spcBef>
                    <a:spcPts val="1800"/>
                  </a:spcBef>
                  <a:spcAft>
                    <a:spcPts val="1800"/>
                  </a:spcAft>
                </a:pPr>
                <a14:m>
                  <m:oMathPara xmlns:m="http://schemas.openxmlformats.org/officeDocument/2006/math">
                    <m:oMathParaPr>
                      <m:jc m:val="centerGroup"/>
                    </m:oMathParaPr>
                    <m:oMath xmlns:m="http://schemas.openxmlformats.org/officeDocument/2006/math">
                      <m:r>
                        <a:rPr lang="en-US" altLang="zh-CN" sz="2400" b="1" i="1">
                          <a:solidFill>
                            <a:srgbClr val="0070C0"/>
                          </a:solidFill>
                          <a:latin typeface="Cambria Math" panose="02040503050406030204" pitchFamily="18" charset="0"/>
                        </a:rPr>
                        <m:t>𝒙</m:t>
                      </m:r>
                      <m:r>
                        <a:rPr lang="en-US" altLang="zh-CN" sz="2400" i="1">
                          <a:solidFill>
                            <a:srgbClr val="0070C0"/>
                          </a:solidFill>
                          <a:latin typeface="Cambria Math" panose="02040503050406030204" pitchFamily="18" charset="0"/>
                        </a:rPr>
                        <m:t>=</m:t>
                      </m:r>
                      <m:d>
                        <m:dPr>
                          <m:begChr m:val="["/>
                          <m:endChr m:val="]"/>
                          <m:ctrlPr>
                            <a:rPr lang="en-US" altLang="zh-CN" sz="2400" i="1">
                              <a:solidFill>
                                <a:srgbClr val="0070C0"/>
                              </a:solidFill>
                              <a:latin typeface="Cambria Math" panose="02040503050406030204" pitchFamily="18" charset="0"/>
                            </a:rPr>
                          </m:ctrlPr>
                        </m:dPr>
                        <m:e>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𝑥</m:t>
                              </m:r>
                            </m:e>
                            <m:sub>
                              <m:r>
                                <a:rPr lang="en-US" altLang="zh-CN" sz="2400" i="1">
                                  <a:solidFill>
                                    <a:srgbClr val="0070C0"/>
                                  </a:solidFill>
                                  <a:latin typeface="Cambria Math" panose="02040503050406030204" pitchFamily="18" charset="0"/>
                                </a:rPr>
                                <m:t>0</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𝑥</m:t>
                              </m:r>
                            </m:e>
                            <m:sub>
                              <m:r>
                                <a:rPr lang="en-US" altLang="zh-CN" sz="2400" i="1">
                                  <a:solidFill>
                                    <a:srgbClr val="0070C0"/>
                                  </a:solidFill>
                                  <a:latin typeface="Cambria Math" panose="02040503050406030204" pitchFamily="18" charset="0"/>
                                </a:rPr>
                                <m:t>1</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𝑥</m:t>
                              </m:r>
                            </m:e>
                            <m:sub>
                              <m:r>
                                <a:rPr lang="en-US" altLang="zh-CN" sz="2400" i="1">
                                  <a:solidFill>
                                    <a:srgbClr val="0070C0"/>
                                  </a:solidFill>
                                  <a:latin typeface="Cambria Math" panose="02040503050406030204" pitchFamily="18" charset="0"/>
                                </a:rPr>
                                <m:t>2</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𝑥</m:t>
                              </m:r>
                            </m:e>
                            <m:sub>
                              <m:r>
                                <a:rPr lang="en-US" altLang="zh-CN" sz="2400" i="1">
                                  <a:solidFill>
                                    <a:srgbClr val="0070C0"/>
                                  </a:solidFill>
                                  <a:latin typeface="Cambria Math" panose="02040503050406030204" pitchFamily="18" charset="0"/>
                                </a:rPr>
                                <m:t>𝑖</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𝑥</m:t>
                              </m:r>
                            </m:e>
                            <m:sub>
                              <m:r>
                                <a:rPr lang="en-US" altLang="zh-CN" sz="2400" i="1">
                                  <a:solidFill>
                                    <a:srgbClr val="0070C0"/>
                                  </a:solidFill>
                                  <a:latin typeface="Cambria Math" panose="02040503050406030204" pitchFamily="18" charset="0"/>
                                </a:rPr>
                                <m:t>𝑛</m:t>
                              </m:r>
                            </m:sub>
                          </m:sSub>
                        </m:e>
                      </m:d>
                    </m:oMath>
                  </m:oMathPara>
                </a14:m>
                <a:endParaRPr lang="en-US" altLang="zh-CN" sz="2400" dirty="0"/>
              </a:p>
              <a:p>
                <a:pPr marL="342900" indent="-342900">
                  <a:spcBef>
                    <a:spcPts val="1800"/>
                  </a:spcBef>
                  <a:spcAft>
                    <a:spcPts val="1800"/>
                  </a:spcAft>
                  <a:buFont typeface="Arial" panose="020B0604020202020204" pitchFamily="34" charset="0"/>
                  <a:buChar char="•"/>
                </a:pPr>
                <a:r>
                  <a:rPr lang="en-US" altLang="zh-CN" sz="2400" dirty="0"/>
                  <a:t>Time series</a:t>
                </a:r>
                <a:r>
                  <a:rPr lang="zh-CN" altLang="en-US" sz="2400" dirty="0"/>
                  <a:t> </a:t>
                </a:r>
                <a:r>
                  <a:rPr lang="en-US" altLang="zh-CN" sz="2400" dirty="0"/>
                  <a:t>true data: </a:t>
                </a:r>
              </a:p>
              <a:p>
                <a:pPr>
                  <a:spcBef>
                    <a:spcPts val="1800"/>
                  </a:spcBef>
                  <a:spcAft>
                    <a:spcPts val="18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𝒚</m:t>
                      </m:r>
                      <m:r>
                        <a:rPr lang="en-US" altLang="zh-CN" sz="2400" i="1">
                          <a:solidFill>
                            <a:srgbClr val="0070C0"/>
                          </a:solidFill>
                          <a:latin typeface="Cambria Math" panose="02040503050406030204" pitchFamily="18" charset="0"/>
                        </a:rPr>
                        <m:t>=</m:t>
                      </m:r>
                      <m:d>
                        <m:dPr>
                          <m:begChr m:val="["/>
                          <m:endChr m:val="]"/>
                          <m:ctrlPr>
                            <a:rPr lang="en-US" altLang="zh-CN" sz="2400" i="1">
                              <a:solidFill>
                                <a:srgbClr val="0070C0"/>
                              </a:solidFill>
                              <a:latin typeface="Cambria Math" panose="02040503050406030204" pitchFamily="18" charset="0"/>
                            </a:rPr>
                          </m:ctrlPr>
                        </m:dPr>
                        <m:e>
                          <m:sSub>
                            <m:sSubPr>
                              <m:ctrlPr>
                                <a:rPr lang="en-US" altLang="zh-CN" sz="2400" i="1">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𝑦</m:t>
                              </m:r>
                            </m:e>
                            <m:sub>
                              <m:r>
                                <a:rPr lang="en-US" altLang="zh-CN" sz="2400" i="1">
                                  <a:solidFill>
                                    <a:srgbClr val="0070C0"/>
                                  </a:solidFill>
                                  <a:latin typeface="Cambria Math" panose="02040503050406030204" pitchFamily="18" charset="0"/>
                                </a:rPr>
                                <m:t>0</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𝑦</m:t>
                              </m:r>
                            </m:e>
                            <m:sub>
                              <m:r>
                                <a:rPr lang="en-US" altLang="zh-CN" sz="2400" i="1">
                                  <a:solidFill>
                                    <a:srgbClr val="0070C0"/>
                                  </a:solidFill>
                                  <a:latin typeface="Cambria Math" panose="02040503050406030204" pitchFamily="18" charset="0"/>
                                </a:rPr>
                                <m:t>1</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𝑦</m:t>
                              </m:r>
                            </m:e>
                            <m:sub>
                              <m:r>
                                <a:rPr lang="en-US" altLang="zh-CN" sz="2400" i="1">
                                  <a:solidFill>
                                    <a:srgbClr val="0070C0"/>
                                  </a:solidFill>
                                  <a:latin typeface="Cambria Math" panose="02040503050406030204" pitchFamily="18" charset="0"/>
                                </a:rPr>
                                <m:t>2</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𝑦</m:t>
                              </m:r>
                            </m:e>
                            <m:sub>
                              <m:r>
                                <a:rPr lang="en-US" altLang="zh-CN" sz="2400" i="1">
                                  <a:solidFill>
                                    <a:srgbClr val="0070C0"/>
                                  </a:solidFill>
                                  <a:latin typeface="Cambria Math" panose="02040503050406030204" pitchFamily="18" charset="0"/>
                                </a:rPr>
                                <m:t>𝑖</m:t>
                              </m:r>
                            </m:sub>
                          </m:sSub>
                          <m:r>
                            <a:rPr lang="en-US" altLang="zh-CN" sz="2400" i="1">
                              <a:solidFill>
                                <a:srgbClr val="0070C0"/>
                              </a:solidFill>
                              <a:latin typeface="Cambria Math" panose="02040503050406030204" pitchFamily="18" charset="0"/>
                            </a:rPr>
                            <m:t>,…,</m:t>
                          </m:r>
                          <m:sSub>
                            <m:sSubPr>
                              <m:ctrlPr>
                                <a:rPr lang="en-US" altLang="zh-CN" sz="2400" i="1">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𝑦</m:t>
                              </m:r>
                            </m:e>
                            <m:sub>
                              <m:r>
                                <a:rPr lang="en-US" altLang="zh-CN" sz="2400" i="1">
                                  <a:solidFill>
                                    <a:srgbClr val="0070C0"/>
                                  </a:solidFill>
                                  <a:latin typeface="Cambria Math" panose="02040503050406030204" pitchFamily="18" charset="0"/>
                                </a:rPr>
                                <m:t>𝑛</m:t>
                              </m:r>
                            </m:sub>
                          </m:sSub>
                        </m:e>
                      </m:d>
                    </m:oMath>
                  </m:oMathPara>
                </a14:m>
                <a:endParaRPr lang="en-US" altLang="zh-CN" sz="2400" dirty="0"/>
              </a:p>
            </p:txBody>
          </p:sp>
        </mc:Choice>
        <mc:Fallback xmlns="">
          <p:sp>
            <p:nvSpPr>
              <p:cNvPr id="46" name="文本框 45">
                <a:extLst>
                  <a:ext uri="{FF2B5EF4-FFF2-40B4-BE49-F238E27FC236}">
                    <a16:creationId xmlns:a16="http://schemas.microsoft.com/office/drawing/2014/main" id="{8E6ADAA1-DC26-4D54-9D2D-6DF67114F80A}"/>
                  </a:ext>
                </a:extLst>
              </p:cNvPr>
              <p:cNvSpPr txBox="1">
                <a:spLocks noRot="1" noChangeAspect="1" noMove="1" noResize="1" noEditPoints="1" noAdjustHandles="1" noChangeArrowheads="1" noChangeShapeType="1" noTextEdit="1"/>
              </p:cNvSpPr>
              <p:nvPr/>
            </p:nvSpPr>
            <p:spPr>
              <a:xfrm>
                <a:off x="7819136" y="1665288"/>
                <a:ext cx="3879929" cy="2723823"/>
              </a:xfrm>
              <a:prstGeom prst="rect">
                <a:avLst/>
              </a:prstGeom>
              <a:blipFill>
                <a:blip r:embed="rId9"/>
                <a:stretch>
                  <a:fillRect l="-1954" t="-1860"/>
                </a:stretch>
              </a:blipFill>
            </p:spPr>
            <p:txBody>
              <a:bodyPr/>
              <a:lstStyle/>
              <a:p>
                <a:r>
                  <a:rPr lang="en-CN">
                    <a:noFill/>
                  </a:rPr>
                  <a:t> </a:t>
                </a:r>
              </a:p>
            </p:txBody>
          </p:sp>
        </mc:Fallback>
      </mc:AlternateContent>
      <p:sp>
        <p:nvSpPr>
          <p:cNvPr id="32" name="TextBox 31">
            <a:extLst>
              <a:ext uri="{FF2B5EF4-FFF2-40B4-BE49-F238E27FC236}">
                <a16:creationId xmlns:a16="http://schemas.microsoft.com/office/drawing/2014/main" id="{DE667805-FB43-9E49-A3CF-CAB6068F1A95}"/>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Tree>
    <p:extLst>
      <p:ext uri="{BB962C8B-B14F-4D97-AF65-F5344CB8AC3E}">
        <p14:creationId xmlns:p14="http://schemas.microsoft.com/office/powerpoint/2010/main" val="3334811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24</a:t>
            </a:fld>
            <a:endParaRPr lang="zh-CN" altLang="en-US"/>
          </a:p>
        </p:txBody>
      </p:sp>
      <p:sp>
        <p:nvSpPr>
          <p:cNvPr id="5" name="椭圆 4">
            <a:extLst>
              <a:ext uri="{FF2B5EF4-FFF2-40B4-BE49-F238E27FC236}">
                <a16:creationId xmlns:a16="http://schemas.microsoft.com/office/drawing/2014/main" id="{F889C9C9-FB37-4A78-A3C2-1897429E4E2E}"/>
              </a:ext>
            </a:extLst>
          </p:cNvPr>
          <p:cNvSpPr/>
          <p:nvPr/>
        </p:nvSpPr>
        <p:spPr>
          <a:xfrm>
            <a:off x="833835" y="393683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6" name="直接连接符 5">
            <a:extLst>
              <a:ext uri="{FF2B5EF4-FFF2-40B4-BE49-F238E27FC236}">
                <a16:creationId xmlns:a16="http://schemas.microsoft.com/office/drawing/2014/main" id="{8C6940D5-B957-4C59-A9B1-7999ED593600}"/>
              </a:ext>
            </a:extLst>
          </p:cNvPr>
          <p:cNvCxnSpPr>
            <a:cxnSpLocks/>
          </p:cNvCxnSpPr>
          <p:nvPr/>
        </p:nvCxnSpPr>
        <p:spPr>
          <a:xfrm>
            <a:off x="700486" y="4303549"/>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A8F29499-97BF-48AA-BE25-77AA325D1116}"/>
              </a:ext>
            </a:extLst>
          </p:cNvPr>
          <p:cNvSpPr/>
          <p:nvPr/>
        </p:nvSpPr>
        <p:spPr>
          <a:xfrm>
            <a:off x="1499378" y="336851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 name="椭圆 7">
            <a:extLst>
              <a:ext uri="{FF2B5EF4-FFF2-40B4-BE49-F238E27FC236}">
                <a16:creationId xmlns:a16="http://schemas.microsoft.com/office/drawing/2014/main" id="{742F8933-1979-4A66-955B-33E8B6315A3C}"/>
              </a:ext>
            </a:extLst>
          </p:cNvPr>
          <p:cNvSpPr/>
          <p:nvPr/>
        </p:nvSpPr>
        <p:spPr>
          <a:xfrm>
            <a:off x="2395935" y="362719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BF31B149-60D1-437D-AFAA-F7F11001CDAB}"/>
              </a:ext>
            </a:extLst>
          </p:cNvPr>
          <p:cNvSpPr/>
          <p:nvPr/>
        </p:nvSpPr>
        <p:spPr>
          <a:xfrm>
            <a:off x="2800533" y="275132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963FE995-344C-4181-A926-BC1E4D4ABC03}"/>
              </a:ext>
            </a:extLst>
          </p:cNvPr>
          <p:cNvSpPr/>
          <p:nvPr/>
        </p:nvSpPr>
        <p:spPr>
          <a:xfrm>
            <a:off x="3696312" y="3126180"/>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C2AC55B8-CF5F-46FF-BA8E-B6CDC7CA9F61}"/>
              </a:ext>
            </a:extLst>
          </p:cNvPr>
          <p:cNvSpPr/>
          <p:nvPr/>
        </p:nvSpPr>
        <p:spPr>
          <a:xfrm>
            <a:off x="4163038" y="217524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C22DA3A3-8F15-4770-930E-EA2EE69C3223}"/>
              </a:ext>
            </a:extLst>
          </p:cNvPr>
          <p:cNvSpPr/>
          <p:nvPr/>
        </p:nvSpPr>
        <p:spPr>
          <a:xfrm>
            <a:off x="5079043" y="283855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A13A1240-E1EF-45A7-A633-1F2473B40375}"/>
              </a:ext>
            </a:extLst>
          </p:cNvPr>
          <p:cNvSpPr/>
          <p:nvPr/>
        </p:nvSpPr>
        <p:spPr>
          <a:xfrm>
            <a:off x="5506063" y="1836045"/>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3EA5F9AC-203A-4EA9-A610-C2C69F0C846C}"/>
              </a:ext>
            </a:extLst>
          </p:cNvPr>
          <p:cNvSpPr/>
          <p:nvPr/>
        </p:nvSpPr>
        <p:spPr>
          <a:xfrm>
            <a:off x="6101160" y="247289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28C10AE-BFC0-4B31-901C-68775359D124}"/>
                  </a:ext>
                </a:extLst>
              </p:cNvPr>
              <p:cNvSpPr txBox="1"/>
              <p:nvPr/>
            </p:nvSpPr>
            <p:spPr>
              <a:xfrm>
                <a:off x="658813" y="3351287"/>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0</m:t>
                        </m:r>
                      </m:sub>
                    </m:sSub>
                  </m:oMath>
                </a14:m>
                <a:r>
                  <a:rPr lang="zh-CN" altLang="en-US" sz="2800" dirty="0">
                    <a:solidFill>
                      <a:srgbClr val="0070C0"/>
                    </a:solidFill>
                  </a:rPr>
                  <a:t> </a:t>
                </a:r>
              </a:p>
            </p:txBody>
          </p:sp>
        </mc:Choice>
        <mc:Fallback xmlns="">
          <p:sp>
            <p:nvSpPr>
              <p:cNvPr id="15" name="文本框 14">
                <a:extLst>
                  <a:ext uri="{FF2B5EF4-FFF2-40B4-BE49-F238E27FC236}">
                    <a16:creationId xmlns:a16="http://schemas.microsoft.com/office/drawing/2014/main" id="{C28C10AE-BFC0-4B31-901C-68775359D124}"/>
                  </a:ext>
                </a:extLst>
              </p:cNvPr>
              <p:cNvSpPr txBox="1">
                <a:spLocks noRot="1" noChangeAspect="1" noMove="1" noResize="1" noEditPoints="1" noAdjustHandles="1" noChangeArrowheads="1" noChangeShapeType="1" noTextEdit="1"/>
              </p:cNvSpPr>
              <p:nvPr/>
            </p:nvSpPr>
            <p:spPr>
              <a:xfrm>
                <a:off x="658813" y="3351287"/>
                <a:ext cx="488156" cy="523220"/>
              </a:xfrm>
              <a:prstGeom prst="rect">
                <a:avLst/>
              </a:prstGeom>
              <a:blipFill>
                <a:blip r:embed="rId3"/>
                <a:stretch>
                  <a:fillRect r="-7500" b="-238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46C3BF-FC46-4102-B5F2-11C86AE930DA}"/>
                  </a:ext>
                </a:extLst>
              </p:cNvPr>
              <p:cNvSpPr txBox="1"/>
              <p:nvPr/>
            </p:nvSpPr>
            <p:spPr>
              <a:xfrm>
                <a:off x="6733621" y="4004304"/>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6" name="文本框 15">
                <a:extLst>
                  <a:ext uri="{FF2B5EF4-FFF2-40B4-BE49-F238E27FC236}">
                    <a16:creationId xmlns:a16="http://schemas.microsoft.com/office/drawing/2014/main" id="{7346C3BF-FC46-4102-B5F2-11C86AE930DA}"/>
                  </a:ext>
                </a:extLst>
              </p:cNvPr>
              <p:cNvSpPr txBox="1">
                <a:spLocks noRot="1" noChangeAspect="1" noMove="1" noResize="1" noEditPoints="1" noAdjustHandles="1" noChangeArrowheads="1" noChangeShapeType="1" noTextEdit="1"/>
              </p:cNvSpPr>
              <p:nvPr/>
            </p:nvSpPr>
            <p:spPr>
              <a:xfrm>
                <a:off x="6733621" y="4004304"/>
                <a:ext cx="300147" cy="492443"/>
              </a:xfrm>
              <a:prstGeom prst="rect">
                <a:avLst/>
              </a:prstGeom>
              <a:blipFill>
                <a:blip r:embed="rId4"/>
                <a:stretch>
                  <a:fillRect l="-20833" r="-16667"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72C31EC-AA4A-4B01-BD12-3099AD7F0695}"/>
                  </a:ext>
                </a:extLst>
              </p:cNvPr>
              <p:cNvSpPr txBox="1"/>
              <p:nvPr/>
            </p:nvSpPr>
            <p:spPr>
              <a:xfrm>
                <a:off x="1273175" y="2800437"/>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1</m:t>
                        </m:r>
                      </m:sub>
                    </m:sSub>
                  </m:oMath>
                </a14:m>
                <a:r>
                  <a:rPr lang="zh-CN" altLang="en-US" sz="2800" dirty="0">
                    <a:solidFill>
                      <a:srgbClr val="0070C0"/>
                    </a:solidFill>
                  </a:rPr>
                  <a:t> </a:t>
                </a:r>
              </a:p>
            </p:txBody>
          </p:sp>
        </mc:Choice>
        <mc:Fallback xmlns="">
          <p:sp>
            <p:nvSpPr>
              <p:cNvPr id="17" name="文本框 16">
                <a:extLst>
                  <a:ext uri="{FF2B5EF4-FFF2-40B4-BE49-F238E27FC236}">
                    <a16:creationId xmlns:a16="http://schemas.microsoft.com/office/drawing/2014/main" id="{672C31EC-AA4A-4B01-BD12-3099AD7F0695}"/>
                  </a:ext>
                </a:extLst>
              </p:cNvPr>
              <p:cNvSpPr txBox="1">
                <a:spLocks noRot="1" noChangeAspect="1" noMove="1" noResize="1" noEditPoints="1" noAdjustHandles="1" noChangeArrowheads="1" noChangeShapeType="1" noTextEdit="1"/>
              </p:cNvSpPr>
              <p:nvPr/>
            </p:nvSpPr>
            <p:spPr>
              <a:xfrm>
                <a:off x="1273175" y="2800437"/>
                <a:ext cx="488156" cy="523220"/>
              </a:xfrm>
              <a:prstGeom prst="rect">
                <a:avLst/>
              </a:prstGeom>
              <a:blipFill>
                <a:blip r:embed="rId5"/>
                <a:stretch>
                  <a:fillRect r="-7692" b="-4762"/>
                </a:stretch>
              </a:blipFill>
            </p:spPr>
            <p:txBody>
              <a:bodyPr/>
              <a:lstStyle/>
              <a:p>
                <a:r>
                  <a:rPr lang="en-CN">
                    <a:noFill/>
                  </a:rPr>
                  <a:t> </a:t>
                </a:r>
              </a:p>
            </p:txBody>
          </p:sp>
        </mc:Fallback>
      </mc:AlternateContent>
      <p:cxnSp>
        <p:nvCxnSpPr>
          <p:cNvPr id="18" name="直接箭头连接符 17">
            <a:extLst>
              <a:ext uri="{FF2B5EF4-FFF2-40B4-BE49-F238E27FC236}">
                <a16:creationId xmlns:a16="http://schemas.microsoft.com/office/drawing/2014/main" id="{87F841C9-2E05-4074-A97E-5E8036F526FE}"/>
              </a:ext>
            </a:extLst>
          </p:cNvPr>
          <p:cNvCxnSpPr>
            <a:stCxn id="5" idx="7"/>
            <a:endCxn id="7" idx="3"/>
          </p:cNvCxnSpPr>
          <p:nvPr/>
        </p:nvCxnSpPr>
        <p:spPr>
          <a:xfrm flipV="1">
            <a:off x="951722" y="3483687"/>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380D40-C71A-4999-ADBE-7F68CB07B0BB}"/>
              </a:ext>
            </a:extLst>
          </p:cNvPr>
          <p:cNvCxnSpPr>
            <a:cxnSpLocks/>
            <a:stCxn id="7" idx="6"/>
            <a:endCxn id="8" idx="1"/>
          </p:cNvCxnSpPr>
          <p:nvPr/>
        </p:nvCxnSpPr>
        <p:spPr>
          <a:xfrm>
            <a:off x="1637491" y="3435980"/>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C1E32A5-C78E-48D5-8450-BE528FEEF3C5}"/>
              </a:ext>
            </a:extLst>
          </p:cNvPr>
          <p:cNvCxnSpPr>
            <a:cxnSpLocks/>
            <a:stCxn id="8" idx="0"/>
            <a:endCxn id="9" idx="3"/>
          </p:cNvCxnSpPr>
          <p:nvPr/>
        </p:nvCxnSpPr>
        <p:spPr>
          <a:xfrm flipV="1">
            <a:off x="2464992" y="2866497"/>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26B62B-889C-49DA-B80B-9529C21AA773}"/>
              </a:ext>
            </a:extLst>
          </p:cNvPr>
          <p:cNvCxnSpPr>
            <a:cxnSpLocks/>
            <a:stCxn id="10" idx="1"/>
            <a:endCxn id="9" idx="6"/>
          </p:cNvCxnSpPr>
          <p:nvPr/>
        </p:nvCxnSpPr>
        <p:spPr>
          <a:xfrm flipH="1" flipV="1">
            <a:off x="2938646" y="2818790"/>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E84A5FA-3D1A-4363-91BB-DDC4488D23EB}"/>
              </a:ext>
            </a:extLst>
          </p:cNvPr>
          <p:cNvCxnSpPr>
            <a:cxnSpLocks/>
            <a:stCxn id="10" idx="0"/>
            <a:endCxn id="11" idx="3"/>
          </p:cNvCxnSpPr>
          <p:nvPr/>
        </p:nvCxnSpPr>
        <p:spPr>
          <a:xfrm flipV="1">
            <a:off x="3765369" y="2290419"/>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999795-215A-47BF-82B1-32713EF13029}"/>
              </a:ext>
            </a:extLst>
          </p:cNvPr>
          <p:cNvCxnSpPr>
            <a:cxnSpLocks/>
            <a:stCxn id="12" idx="1"/>
            <a:endCxn id="11" idx="5"/>
          </p:cNvCxnSpPr>
          <p:nvPr/>
        </p:nvCxnSpPr>
        <p:spPr>
          <a:xfrm flipH="1" flipV="1">
            <a:off x="4280925" y="2290419"/>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8483FAB-4037-43B7-A08D-3B34A8D45FA3}"/>
              </a:ext>
            </a:extLst>
          </p:cNvPr>
          <p:cNvCxnSpPr>
            <a:cxnSpLocks/>
            <a:stCxn id="12" idx="7"/>
            <a:endCxn id="13" idx="3"/>
          </p:cNvCxnSpPr>
          <p:nvPr/>
        </p:nvCxnSpPr>
        <p:spPr>
          <a:xfrm flipV="1">
            <a:off x="5196930" y="1951221"/>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A53A15E-37EB-4E4B-834D-F282EC59CDC9}"/>
              </a:ext>
            </a:extLst>
          </p:cNvPr>
          <p:cNvCxnSpPr>
            <a:cxnSpLocks/>
            <a:stCxn id="14" idx="1"/>
            <a:endCxn id="13" idx="5"/>
          </p:cNvCxnSpPr>
          <p:nvPr/>
        </p:nvCxnSpPr>
        <p:spPr>
          <a:xfrm flipH="1" flipV="1">
            <a:off x="5623950" y="1951221"/>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202F52E-7AB8-4CF1-A5BA-BA54004089A8}"/>
                  </a:ext>
                </a:extLst>
              </p:cNvPr>
              <p:cNvSpPr txBox="1"/>
              <p:nvPr/>
            </p:nvSpPr>
            <p:spPr>
              <a:xfrm>
                <a:off x="3988016" y="1588105"/>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𝑖</m:t>
                        </m:r>
                      </m:sub>
                    </m:sSub>
                  </m:oMath>
                </a14:m>
                <a:r>
                  <a:rPr lang="zh-CN" altLang="en-US" sz="2800" dirty="0">
                    <a:solidFill>
                      <a:srgbClr val="0070C0"/>
                    </a:solidFill>
                  </a:rPr>
                  <a:t> </a:t>
                </a:r>
              </a:p>
            </p:txBody>
          </p:sp>
        </mc:Choice>
        <mc:Fallback xmlns="">
          <p:sp>
            <p:nvSpPr>
              <p:cNvPr id="26" name="文本框 25">
                <a:extLst>
                  <a:ext uri="{FF2B5EF4-FFF2-40B4-BE49-F238E27FC236}">
                    <a16:creationId xmlns:a16="http://schemas.microsoft.com/office/drawing/2014/main" id="{2202F52E-7AB8-4CF1-A5BA-BA54004089A8}"/>
                  </a:ext>
                </a:extLst>
              </p:cNvPr>
              <p:cNvSpPr txBox="1">
                <a:spLocks noRot="1" noChangeAspect="1" noMove="1" noResize="1" noEditPoints="1" noAdjustHandles="1" noChangeArrowheads="1" noChangeShapeType="1" noTextEdit="1"/>
              </p:cNvSpPr>
              <p:nvPr/>
            </p:nvSpPr>
            <p:spPr>
              <a:xfrm>
                <a:off x="3988016" y="1588105"/>
                <a:ext cx="488156" cy="523220"/>
              </a:xfrm>
              <a:prstGeom prst="rect">
                <a:avLst/>
              </a:prstGeom>
              <a:blipFill>
                <a:blip r:embed="rId6"/>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82FEE6D-614E-409B-A0CB-C04959C5E7E4}"/>
                  </a:ext>
                </a:extLst>
              </p:cNvPr>
              <p:cNvSpPr txBox="1"/>
              <p:nvPr/>
            </p:nvSpPr>
            <p:spPr>
              <a:xfrm>
                <a:off x="5995195" y="1922921"/>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𝑛</m:t>
                        </m:r>
                      </m:sub>
                    </m:sSub>
                  </m:oMath>
                </a14:m>
                <a:r>
                  <a:rPr lang="zh-CN" altLang="en-US" sz="2800" dirty="0">
                    <a:solidFill>
                      <a:srgbClr val="0070C0"/>
                    </a:solidFill>
                  </a:rPr>
                  <a:t> </a:t>
                </a:r>
              </a:p>
            </p:txBody>
          </p:sp>
        </mc:Choice>
        <mc:Fallback xmlns="">
          <p:sp>
            <p:nvSpPr>
              <p:cNvPr id="27" name="文本框 26">
                <a:extLst>
                  <a:ext uri="{FF2B5EF4-FFF2-40B4-BE49-F238E27FC236}">
                    <a16:creationId xmlns:a16="http://schemas.microsoft.com/office/drawing/2014/main" id="{982FEE6D-614E-409B-A0CB-C04959C5E7E4}"/>
                  </a:ext>
                </a:extLst>
              </p:cNvPr>
              <p:cNvSpPr txBox="1">
                <a:spLocks noRot="1" noChangeAspect="1" noMove="1" noResize="1" noEditPoints="1" noAdjustHandles="1" noChangeArrowheads="1" noChangeShapeType="1" noTextEdit="1"/>
              </p:cNvSpPr>
              <p:nvPr/>
            </p:nvSpPr>
            <p:spPr>
              <a:xfrm>
                <a:off x="5995195" y="1922921"/>
                <a:ext cx="488156" cy="523220"/>
              </a:xfrm>
              <a:prstGeom prst="rect">
                <a:avLst/>
              </a:prstGeom>
              <a:blipFill>
                <a:blip r:embed="rId7"/>
                <a:stretch>
                  <a:fillRect r="-10000"/>
                </a:stretch>
              </a:blipFill>
            </p:spPr>
            <p:txBody>
              <a:bodyPr/>
              <a:lstStyle/>
              <a:p>
                <a:r>
                  <a:rPr lang="en-CN">
                    <a:noFill/>
                  </a:rPr>
                  <a:t> </a:t>
                </a:r>
              </a:p>
            </p:txBody>
          </p:sp>
        </mc:Fallback>
      </mc:AlternateContent>
      <p:sp>
        <p:nvSpPr>
          <p:cNvPr id="28" name="文本框 27">
            <a:extLst>
              <a:ext uri="{FF2B5EF4-FFF2-40B4-BE49-F238E27FC236}">
                <a16:creationId xmlns:a16="http://schemas.microsoft.com/office/drawing/2014/main" id="{53B10A3E-B43A-4361-8CA7-4E0990170CD2}"/>
              </a:ext>
            </a:extLst>
          </p:cNvPr>
          <p:cNvSpPr txBox="1"/>
          <p:nvPr/>
        </p:nvSpPr>
        <p:spPr>
          <a:xfrm>
            <a:off x="3668928" y="2445196"/>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29" name="文本框 28">
            <a:extLst>
              <a:ext uri="{FF2B5EF4-FFF2-40B4-BE49-F238E27FC236}">
                <a16:creationId xmlns:a16="http://schemas.microsoft.com/office/drawing/2014/main" id="{F5742A0F-15AD-4130-B345-BAB949BA9D8A}"/>
              </a:ext>
            </a:extLst>
          </p:cNvPr>
          <p:cNvSpPr txBox="1"/>
          <p:nvPr/>
        </p:nvSpPr>
        <p:spPr>
          <a:xfrm>
            <a:off x="4780383" y="2397120"/>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cxnSp>
        <p:nvCxnSpPr>
          <p:cNvPr id="31" name="直接连接符 30">
            <a:extLst>
              <a:ext uri="{FF2B5EF4-FFF2-40B4-BE49-F238E27FC236}">
                <a16:creationId xmlns:a16="http://schemas.microsoft.com/office/drawing/2014/main" id="{A451BF47-1706-462A-8809-FDD81C544D80}"/>
              </a:ext>
            </a:extLst>
          </p:cNvPr>
          <p:cNvCxnSpPr>
            <a:cxnSpLocks/>
          </p:cNvCxnSpPr>
          <p:nvPr/>
        </p:nvCxnSpPr>
        <p:spPr>
          <a:xfrm>
            <a:off x="4233300" y="2341309"/>
            <a:ext cx="0" cy="3495765"/>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D796A5E-32BC-4E17-B1A2-8BD121514D58}"/>
              </a:ext>
            </a:extLst>
          </p:cNvPr>
          <p:cNvCxnSpPr>
            <a:cxnSpLocks/>
          </p:cNvCxnSpPr>
          <p:nvPr/>
        </p:nvCxnSpPr>
        <p:spPr>
          <a:xfrm>
            <a:off x="769756" y="5837074"/>
            <a:ext cx="5991225"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8B2F0C-B1DC-4A6B-AF42-E30263348710}"/>
                  </a:ext>
                </a:extLst>
              </p:cNvPr>
              <p:cNvSpPr txBox="1"/>
              <p:nvPr/>
            </p:nvSpPr>
            <p:spPr>
              <a:xfrm>
                <a:off x="4096544" y="5837073"/>
                <a:ext cx="27110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𝑖</m:t>
                      </m:r>
                    </m:oMath>
                  </m:oMathPara>
                </a14:m>
                <a:endParaRPr lang="zh-CN" altLang="en-US" sz="3200" dirty="0"/>
              </a:p>
            </p:txBody>
          </p:sp>
        </mc:Choice>
        <mc:Fallback xmlns="">
          <p:sp>
            <p:nvSpPr>
              <p:cNvPr id="34" name="文本框 33">
                <a:extLst>
                  <a:ext uri="{FF2B5EF4-FFF2-40B4-BE49-F238E27FC236}">
                    <a16:creationId xmlns:a16="http://schemas.microsoft.com/office/drawing/2014/main" id="{7F8B2F0C-B1DC-4A6B-AF42-E30263348710}"/>
                  </a:ext>
                </a:extLst>
              </p:cNvPr>
              <p:cNvSpPr txBox="1">
                <a:spLocks noRot="1" noChangeAspect="1" noMove="1" noResize="1" noEditPoints="1" noAdjustHandles="1" noChangeArrowheads="1" noChangeShapeType="1" noTextEdit="1"/>
              </p:cNvSpPr>
              <p:nvPr/>
            </p:nvSpPr>
            <p:spPr>
              <a:xfrm>
                <a:off x="4096544" y="5837073"/>
                <a:ext cx="271100" cy="492443"/>
              </a:xfrm>
              <a:prstGeom prst="rect">
                <a:avLst/>
              </a:prstGeom>
              <a:blipFill>
                <a:blip r:embed="rId8"/>
                <a:stretch>
                  <a:fillRect l="-27273" r="-22727" b="-7500"/>
                </a:stretch>
              </a:blipFill>
            </p:spPr>
            <p:txBody>
              <a:bodyPr/>
              <a:lstStyle/>
              <a:p>
                <a:r>
                  <a:rPr lang="en-CN">
                    <a:noFill/>
                  </a:rPr>
                  <a:t> </a:t>
                </a:r>
              </a:p>
            </p:txBody>
          </p:sp>
        </mc:Fallback>
      </mc:AlternateContent>
      <p:sp>
        <p:nvSpPr>
          <p:cNvPr id="45" name="任意多边形: 形状 44">
            <a:extLst>
              <a:ext uri="{FF2B5EF4-FFF2-40B4-BE49-F238E27FC236}">
                <a16:creationId xmlns:a16="http://schemas.microsoft.com/office/drawing/2014/main" id="{4D45A367-6236-4CAC-9AE5-E5F78630C5F9}"/>
              </a:ext>
            </a:extLst>
          </p:cNvPr>
          <p:cNvSpPr/>
          <p:nvPr/>
        </p:nvSpPr>
        <p:spPr>
          <a:xfrm>
            <a:off x="881461" y="4824446"/>
            <a:ext cx="5895975" cy="860228"/>
          </a:xfrm>
          <a:custGeom>
            <a:avLst/>
            <a:gdLst>
              <a:gd name="connsiteX0" fmla="*/ 0 w 5895975"/>
              <a:gd name="connsiteY0" fmla="*/ 803078 h 860228"/>
              <a:gd name="connsiteX1" fmla="*/ 1466850 w 5895975"/>
              <a:gd name="connsiteY1" fmla="*/ 764978 h 860228"/>
              <a:gd name="connsiteX2" fmla="*/ 2266950 w 5895975"/>
              <a:gd name="connsiteY2" fmla="*/ 260153 h 860228"/>
              <a:gd name="connsiteX3" fmla="*/ 3152775 w 5895975"/>
              <a:gd name="connsiteY3" fmla="*/ 31553 h 860228"/>
              <a:gd name="connsiteX4" fmla="*/ 3943350 w 5895975"/>
              <a:gd name="connsiteY4" fmla="*/ 60128 h 860228"/>
              <a:gd name="connsiteX5" fmla="*/ 4895850 w 5895975"/>
              <a:gd name="connsiteY5" fmla="*/ 564953 h 860228"/>
              <a:gd name="connsiteX6" fmla="*/ 5895975 w 5895975"/>
              <a:gd name="connsiteY6" fmla="*/ 860228 h 860228"/>
              <a:gd name="connsiteX7" fmla="*/ 5895975 w 5895975"/>
              <a:gd name="connsiteY7" fmla="*/ 860228 h 86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5975" h="860228">
                <a:moveTo>
                  <a:pt x="0" y="803078"/>
                </a:moveTo>
                <a:cubicBezTo>
                  <a:pt x="544512" y="829271"/>
                  <a:pt x="1089025" y="855465"/>
                  <a:pt x="1466850" y="764978"/>
                </a:cubicBezTo>
                <a:cubicBezTo>
                  <a:pt x="1844675" y="674491"/>
                  <a:pt x="1985962" y="382391"/>
                  <a:pt x="2266950" y="260153"/>
                </a:cubicBezTo>
                <a:cubicBezTo>
                  <a:pt x="2547938" y="137915"/>
                  <a:pt x="2873375" y="64890"/>
                  <a:pt x="3152775" y="31553"/>
                </a:cubicBezTo>
                <a:cubicBezTo>
                  <a:pt x="3432175" y="-1784"/>
                  <a:pt x="3652838" y="-28772"/>
                  <a:pt x="3943350" y="60128"/>
                </a:cubicBezTo>
                <a:cubicBezTo>
                  <a:pt x="4233862" y="149028"/>
                  <a:pt x="4570413" y="431603"/>
                  <a:pt x="4895850" y="564953"/>
                </a:cubicBezTo>
                <a:cubicBezTo>
                  <a:pt x="5221287" y="698303"/>
                  <a:pt x="5895975" y="860228"/>
                  <a:pt x="5895975" y="860228"/>
                </a:cubicBezTo>
                <a:lnTo>
                  <a:pt x="5895975" y="860228"/>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E6ADAA1-DC26-4D54-9D2D-6DF67114F80A}"/>
                  </a:ext>
                </a:extLst>
              </p:cNvPr>
              <p:cNvSpPr txBox="1"/>
              <p:nvPr/>
            </p:nvSpPr>
            <p:spPr>
              <a:xfrm>
                <a:off x="7367239" y="1584850"/>
                <a:ext cx="4610847" cy="2723823"/>
              </a:xfrm>
              <a:prstGeom prst="rect">
                <a:avLst/>
              </a:prstGeom>
              <a:noFill/>
            </p:spPr>
            <p:txBody>
              <a:bodyPr wrap="square" rtlCol="0">
                <a:spAutoFit/>
              </a:bodyPr>
              <a:lstStyle/>
              <a:p>
                <a:pPr marL="342900" indent="-342900">
                  <a:spcBef>
                    <a:spcPts val="1800"/>
                  </a:spcBef>
                  <a:spcAft>
                    <a:spcPts val="1800"/>
                  </a:spcAft>
                  <a:buFont typeface="Arial" panose="020B0604020202020204" pitchFamily="34" charset="0"/>
                  <a:buChar char="•"/>
                </a:pPr>
                <a:r>
                  <a:rPr lang="en-US" altLang="zh-CN" sz="2400" dirty="0"/>
                  <a:t>Time series</a:t>
                </a:r>
                <a:r>
                  <a:rPr lang="zh-CN" altLang="en-US" sz="2400" dirty="0"/>
                  <a:t> </a:t>
                </a:r>
                <a:r>
                  <a:rPr lang="en-US" altLang="zh-CN" sz="2400" dirty="0"/>
                  <a:t>noisy data: </a:t>
                </a:r>
              </a:p>
              <a:p>
                <a:pPr>
                  <a:spcBef>
                    <a:spcPts val="1800"/>
                  </a:spcBef>
                  <a:spcAft>
                    <a:spcPts val="18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𝒙</m:t>
                      </m:r>
                      <m:r>
                        <a:rPr lang="en-US" altLang="zh-CN" sz="2400" b="0" i="1" smtClean="0">
                          <a:solidFill>
                            <a:srgbClr val="0070C0"/>
                          </a:solidFill>
                          <a:latin typeface="Cambria Math" panose="02040503050406030204" pitchFamily="18" charset="0"/>
                        </a:rPr>
                        <m:t>=</m:t>
                      </m:r>
                      <m:d>
                        <m:dPr>
                          <m:begChr m:val="["/>
                          <m:endChr m:val="]"/>
                          <m:ctrlPr>
                            <a:rPr lang="en-US" altLang="zh-CN" sz="2400" b="0" i="1" smtClean="0">
                              <a:solidFill>
                                <a:srgbClr val="0070C0"/>
                              </a:solidFill>
                              <a:latin typeface="Cambria Math" panose="02040503050406030204" pitchFamily="18" charset="0"/>
                            </a:rPr>
                          </m:ctrlPr>
                        </m:dPr>
                        <m:e>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0</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2</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𝑖</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𝑛</m:t>
                              </m:r>
                            </m:sub>
                          </m:sSub>
                        </m:e>
                      </m:d>
                    </m:oMath>
                  </m:oMathPara>
                </a14:m>
                <a:endParaRPr lang="en-US" altLang="zh-CN" sz="2400" dirty="0"/>
              </a:p>
              <a:p>
                <a:pPr marL="342900" indent="-342900">
                  <a:spcBef>
                    <a:spcPts val="1800"/>
                  </a:spcBef>
                  <a:spcAft>
                    <a:spcPts val="1800"/>
                  </a:spcAft>
                  <a:buFont typeface="Arial" panose="020B0604020202020204" pitchFamily="34" charset="0"/>
                  <a:buChar char="•"/>
                </a:pPr>
                <a:r>
                  <a:rPr lang="en-US" altLang="zh-CN" sz="2400" b="1" dirty="0"/>
                  <a:t>Re-weighing</a:t>
                </a:r>
                <a:r>
                  <a:rPr lang="zh-CN" altLang="en-US" sz="2400" b="1" dirty="0"/>
                  <a:t> </a:t>
                </a:r>
                <a:r>
                  <a:rPr lang="en-US" altLang="zh-CN" sz="2400" b="1" dirty="0"/>
                  <a:t>vector</a:t>
                </a:r>
                <a:r>
                  <a:rPr lang="zh-CN" altLang="en-US" sz="2400" dirty="0"/>
                  <a:t> </a:t>
                </a:r>
                <a:r>
                  <a:rPr lang="en-US" altLang="zh-CN" sz="2400" dirty="0"/>
                  <a:t>for</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en-US" altLang="zh-CN" sz="2400" dirty="0"/>
                  <a:t>:</a:t>
                </a:r>
              </a:p>
              <a:p>
                <a:pPr>
                  <a:spcBef>
                    <a:spcPts val="1800"/>
                  </a:spcBef>
                  <a:spcAft>
                    <a:spcPts val="18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0</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1</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2</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𝑛𝑖</m:t>
                          </m:r>
                        </m:sub>
                      </m:sSub>
                      <m:r>
                        <a:rPr lang="en-US" altLang="zh-CN" sz="2400" b="0" i="1" smtClean="0">
                          <a:solidFill>
                            <a:srgbClr val="00B050"/>
                          </a:solidFill>
                          <a:latin typeface="Cambria Math" panose="02040503050406030204" pitchFamily="18" charset="0"/>
                        </a:rPr>
                        <m:t>]</m:t>
                      </m:r>
                    </m:oMath>
                  </m:oMathPara>
                </a14:m>
                <a:endParaRPr lang="en-US" altLang="zh-CN" sz="2400" dirty="0"/>
              </a:p>
            </p:txBody>
          </p:sp>
        </mc:Choice>
        <mc:Fallback xmlns="">
          <p:sp>
            <p:nvSpPr>
              <p:cNvPr id="46" name="文本框 45">
                <a:extLst>
                  <a:ext uri="{FF2B5EF4-FFF2-40B4-BE49-F238E27FC236}">
                    <a16:creationId xmlns:a16="http://schemas.microsoft.com/office/drawing/2014/main" id="{8E6ADAA1-DC26-4D54-9D2D-6DF67114F80A}"/>
                  </a:ext>
                </a:extLst>
              </p:cNvPr>
              <p:cNvSpPr txBox="1">
                <a:spLocks noRot="1" noChangeAspect="1" noMove="1" noResize="1" noEditPoints="1" noAdjustHandles="1" noChangeArrowheads="1" noChangeShapeType="1" noTextEdit="1"/>
              </p:cNvSpPr>
              <p:nvPr/>
            </p:nvSpPr>
            <p:spPr>
              <a:xfrm>
                <a:off x="7367239" y="1584850"/>
                <a:ext cx="4610847" cy="2723823"/>
              </a:xfrm>
              <a:prstGeom prst="rect">
                <a:avLst/>
              </a:prstGeom>
              <a:blipFill>
                <a:blip r:embed="rId9"/>
                <a:stretch>
                  <a:fillRect l="-1923" t="-1852" r="-2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内容占位符 2">
                <a:extLst>
                  <a:ext uri="{FF2B5EF4-FFF2-40B4-BE49-F238E27FC236}">
                    <a16:creationId xmlns:a16="http://schemas.microsoft.com/office/drawing/2014/main" id="{09932531-EEAA-4B84-BAF4-2977A090383E}"/>
                  </a:ext>
                </a:extLst>
              </p:cNvPr>
              <p:cNvSpPr txBox="1">
                <a:spLocks/>
              </p:cNvSpPr>
              <p:nvPr/>
            </p:nvSpPr>
            <p:spPr>
              <a:xfrm>
                <a:off x="6827473" y="4496747"/>
                <a:ext cx="5040680" cy="1998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FF0000"/>
                    </a:solidFill>
                  </a:rPr>
                  <a:t>Re-weighing</a:t>
                </a:r>
                <a:r>
                  <a:rPr lang="zh-CN" altLang="en-US" dirty="0">
                    <a:solidFill>
                      <a:srgbClr val="FF0000"/>
                    </a:solidFill>
                  </a:rPr>
                  <a:t> </a:t>
                </a:r>
                <a:r>
                  <a:rPr lang="en-US" altLang="zh-CN" dirty="0">
                    <a:solidFill>
                      <a:srgbClr val="FF0000"/>
                    </a:solidFill>
                  </a:rPr>
                  <a:t>vector</a:t>
                </a:r>
                <a:r>
                  <a:rPr lang="zh-CN" altLang="en-US" dirty="0">
                    <a:solidFill>
                      <a:srgbClr val="FF0000"/>
                    </a:solidFill>
                  </a:rPr>
                  <a:t> </a:t>
                </a:r>
                <a14:m>
                  <m:oMath xmlns:m="http://schemas.openxmlformats.org/officeDocument/2006/math">
                    <m:sSub>
                      <m:sSubPr>
                        <m:ctrlPr>
                          <a:rPr lang="en-US" altLang="zh-CN" i="1">
                            <a:solidFill>
                              <a:srgbClr val="00B050"/>
                            </a:solidFill>
                            <a:latin typeface="Cambria Math" panose="02040503050406030204" pitchFamily="18" charset="0"/>
                          </a:rPr>
                        </m:ctrlPr>
                      </m:sSubPr>
                      <m:e>
                        <m:r>
                          <a:rPr lang="en-US" altLang="zh-CN" b="1" i="1">
                            <a:solidFill>
                              <a:srgbClr val="00B050"/>
                            </a:solidFill>
                            <a:latin typeface="Cambria Math" panose="02040503050406030204" pitchFamily="18" charset="0"/>
                          </a:rPr>
                          <m:t>𝒘</m:t>
                        </m:r>
                      </m:e>
                      <m:sub>
                        <m:r>
                          <a:rPr lang="en-US" altLang="zh-CN" i="1">
                            <a:solidFill>
                              <a:srgbClr val="00B050"/>
                            </a:solidFill>
                            <a:latin typeface="Cambria Math" panose="02040503050406030204" pitchFamily="18" charset="0"/>
                          </a:rPr>
                          <m:t>𝑖</m:t>
                        </m:r>
                      </m:sub>
                    </m:sSub>
                  </m:oMath>
                </a14:m>
                <a:r>
                  <a:rPr lang="zh-CN" altLang="en-US" dirty="0">
                    <a:solidFill>
                      <a:srgbClr val="FF0000"/>
                    </a:solidFill>
                  </a:rPr>
                  <a:t> </a:t>
                </a:r>
                <a:r>
                  <a:rPr lang="en-US" altLang="zh-CN" dirty="0">
                    <a:solidFill>
                      <a:srgbClr val="FF0000"/>
                    </a:solidFill>
                  </a:rPr>
                  <a:t>has</a:t>
                </a:r>
                <a:r>
                  <a:rPr lang="zh-CN" altLang="en-US" dirty="0">
                    <a:solidFill>
                      <a:srgbClr val="FF0000"/>
                    </a:solidFill>
                  </a:rPr>
                  <a:t> </a:t>
                </a:r>
                <a:r>
                  <a:rPr lang="en-US" altLang="zh-CN" dirty="0">
                    <a:solidFill>
                      <a:srgbClr val="FF0000"/>
                    </a:solidFill>
                  </a:rPr>
                  <a:t>higher</a:t>
                </a:r>
                <a:r>
                  <a:rPr lang="zh-CN" altLang="en-US" dirty="0">
                    <a:solidFill>
                      <a:srgbClr val="FF0000"/>
                    </a:solidFill>
                  </a:rPr>
                  <a:t> </a:t>
                </a:r>
                <a:r>
                  <a:rPr lang="en-US" altLang="zh-CN" dirty="0">
                    <a:solidFill>
                      <a:srgbClr val="FF0000"/>
                    </a:solidFill>
                  </a:rPr>
                  <a:t>magnitudes</a:t>
                </a:r>
                <a:r>
                  <a:rPr lang="zh-CN" altLang="en-US" dirty="0">
                    <a:solidFill>
                      <a:srgbClr val="FF0000"/>
                    </a:solidFill>
                  </a:rPr>
                  <a:t> </a:t>
                </a:r>
                <a:r>
                  <a:rPr lang="en-US" altLang="zh-CN" dirty="0">
                    <a:solidFill>
                      <a:srgbClr val="FF0000"/>
                    </a:solidFill>
                  </a:rPr>
                  <a:t>near</a:t>
                </a:r>
                <a:r>
                  <a:rPr lang="zh-CN" altLang="en-US" dirty="0">
                    <a:solidFill>
                      <a:srgbClr val="FF0000"/>
                    </a:solidFill>
                  </a:rPr>
                  <a:t>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sub>
                    </m:sSub>
                  </m:oMath>
                </a14:m>
                <a:r>
                  <a:rPr lang="en-US" altLang="zh-CN" dirty="0">
                    <a:solidFill>
                      <a:srgbClr val="FF0000"/>
                    </a:solidFill>
                  </a:rPr>
                  <a:t>.</a:t>
                </a:r>
              </a:p>
              <a:p>
                <a:r>
                  <a:rPr lang="en-US" altLang="zh-CN" b="1" dirty="0">
                    <a:solidFill>
                      <a:srgbClr val="FF0000"/>
                    </a:solidFill>
                  </a:rPr>
                  <a:t>So,</a:t>
                </a:r>
                <a:r>
                  <a:rPr lang="zh-CN" altLang="en-US" b="1" dirty="0">
                    <a:solidFill>
                      <a:srgbClr val="FF0000"/>
                    </a:solidFill>
                  </a:rPr>
                  <a:t> </a:t>
                </a:r>
                <a:r>
                  <a:rPr lang="en-US" altLang="zh-CN" b="1" dirty="0">
                    <a:solidFill>
                      <a:srgbClr val="FF0000"/>
                    </a:solidFill>
                  </a:rPr>
                  <a:t>re-weighing</a:t>
                </a:r>
                <a:r>
                  <a:rPr lang="zh-CN" altLang="en-US" b="1" dirty="0">
                    <a:solidFill>
                      <a:srgbClr val="FF0000"/>
                    </a:solidFill>
                  </a:rPr>
                  <a:t> </a:t>
                </a:r>
                <a:r>
                  <a:rPr lang="en-US" altLang="zh-CN" b="1" dirty="0">
                    <a:solidFill>
                      <a:srgbClr val="FF0000"/>
                    </a:solidFill>
                  </a:rPr>
                  <a:t>vector</a:t>
                </a:r>
                <a:r>
                  <a:rPr lang="zh-CN" altLang="en-US" b="1" dirty="0">
                    <a:solidFill>
                      <a:srgbClr val="FF0000"/>
                    </a:solidFill>
                  </a:rPr>
                  <a:t> </a:t>
                </a:r>
                <a:r>
                  <a:rPr lang="en-US" altLang="zh-CN" b="1" dirty="0">
                    <a:solidFill>
                      <a:srgbClr val="FF0000"/>
                    </a:solidFill>
                  </a:rPr>
                  <a:t>is</a:t>
                </a:r>
                <a:r>
                  <a:rPr lang="zh-CN" altLang="en-US" b="1" dirty="0">
                    <a:solidFill>
                      <a:srgbClr val="FF0000"/>
                    </a:solidFill>
                  </a:rPr>
                  <a:t> </a:t>
                </a:r>
                <a:r>
                  <a:rPr lang="en-US" altLang="zh-CN" b="1" dirty="0">
                    <a:solidFill>
                      <a:srgbClr val="FF0000"/>
                    </a:solidFill>
                  </a:rPr>
                  <a:t>a</a:t>
                </a:r>
                <a:r>
                  <a:rPr lang="zh-CN" altLang="en-US" b="1" dirty="0">
                    <a:solidFill>
                      <a:srgbClr val="FF0000"/>
                    </a:solidFill>
                  </a:rPr>
                  <a:t> </a:t>
                </a:r>
                <a:r>
                  <a:rPr lang="en-US" altLang="zh-CN" b="1" dirty="0">
                    <a:solidFill>
                      <a:srgbClr val="FF0000"/>
                    </a:solidFill>
                  </a:rPr>
                  <a:t>kind</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“Attention”</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1" i="1" smtClean="0">
                            <a:solidFill>
                              <a:srgbClr val="FF0000"/>
                            </a:solidFill>
                            <a:latin typeface="Cambria Math" panose="02040503050406030204" pitchFamily="18" charset="0"/>
                          </a:rPr>
                          <m:t>𝒊</m:t>
                        </m:r>
                      </m:sub>
                    </m:sSub>
                  </m:oMath>
                </a14:m>
                <a:endParaRPr lang="zh-CN" altLang="en-US" b="1" dirty="0">
                  <a:solidFill>
                    <a:srgbClr val="FF0000"/>
                  </a:solidFill>
                </a:endParaRPr>
              </a:p>
            </p:txBody>
          </p:sp>
        </mc:Choice>
        <mc:Fallback xmlns="">
          <p:sp>
            <p:nvSpPr>
              <p:cNvPr id="47" name="内容占位符 2">
                <a:extLst>
                  <a:ext uri="{FF2B5EF4-FFF2-40B4-BE49-F238E27FC236}">
                    <a16:creationId xmlns:a16="http://schemas.microsoft.com/office/drawing/2014/main" id="{09932531-EEAA-4B84-BAF4-2977A090383E}"/>
                  </a:ext>
                </a:extLst>
              </p:cNvPr>
              <p:cNvSpPr txBox="1">
                <a:spLocks noRot="1" noChangeAspect="1" noMove="1" noResize="1" noEditPoints="1" noAdjustHandles="1" noChangeArrowheads="1" noChangeShapeType="1" noTextEdit="1"/>
              </p:cNvSpPr>
              <p:nvPr/>
            </p:nvSpPr>
            <p:spPr>
              <a:xfrm>
                <a:off x="6827473" y="4496747"/>
                <a:ext cx="5040680" cy="1998227"/>
              </a:xfrm>
              <a:prstGeom prst="rect">
                <a:avLst/>
              </a:prstGeom>
              <a:blipFill>
                <a:blip r:embed="rId10"/>
                <a:stretch>
                  <a:fillRect l="-2261" t="-5696"/>
                </a:stretch>
              </a:blipFill>
            </p:spPr>
            <p:txBody>
              <a:bodyPr/>
              <a:lstStyle/>
              <a:p>
                <a:r>
                  <a:rPr lang="en-CN">
                    <a:noFill/>
                  </a:rPr>
                  <a:t> </a:t>
                </a:r>
              </a:p>
            </p:txBody>
          </p:sp>
        </mc:Fallback>
      </mc:AlternateContent>
      <p:sp>
        <p:nvSpPr>
          <p:cNvPr id="35" name="TextBox 34">
            <a:extLst>
              <a:ext uri="{FF2B5EF4-FFF2-40B4-BE49-F238E27FC236}">
                <a16:creationId xmlns:a16="http://schemas.microsoft.com/office/drawing/2014/main" id="{D0718D24-C455-904C-A948-EEECE06DFBCB}"/>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Tree>
    <p:extLst>
      <p:ext uri="{BB962C8B-B14F-4D97-AF65-F5344CB8AC3E}">
        <p14:creationId xmlns:p14="http://schemas.microsoft.com/office/powerpoint/2010/main" val="96059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25</a:t>
            </a:fld>
            <a:endParaRPr lang="zh-CN" altLang="en-US"/>
          </a:p>
        </p:txBody>
      </p:sp>
      <p:sp>
        <p:nvSpPr>
          <p:cNvPr id="5" name="椭圆 4">
            <a:extLst>
              <a:ext uri="{FF2B5EF4-FFF2-40B4-BE49-F238E27FC236}">
                <a16:creationId xmlns:a16="http://schemas.microsoft.com/office/drawing/2014/main" id="{F889C9C9-FB37-4A78-A3C2-1897429E4E2E}"/>
              </a:ext>
            </a:extLst>
          </p:cNvPr>
          <p:cNvSpPr/>
          <p:nvPr/>
        </p:nvSpPr>
        <p:spPr>
          <a:xfrm>
            <a:off x="833835" y="383147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6" name="直接连接符 5">
            <a:extLst>
              <a:ext uri="{FF2B5EF4-FFF2-40B4-BE49-F238E27FC236}">
                <a16:creationId xmlns:a16="http://schemas.microsoft.com/office/drawing/2014/main" id="{8C6940D5-B957-4C59-A9B1-7999ED593600}"/>
              </a:ext>
            </a:extLst>
          </p:cNvPr>
          <p:cNvCxnSpPr>
            <a:cxnSpLocks/>
          </p:cNvCxnSpPr>
          <p:nvPr/>
        </p:nvCxnSpPr>
        <p:spPr>
          <a:xfrm>
            <a:off x="700486" y="4198185"/>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A8F29499-97BF-48AA-BE25-77AA325D1116}"/>
              </a:ext>
            </a:extLst>
          </p:cNvPr>
          <p:cNvSpPr/>
          <p:nvPr/>
        </p:nvSpPr>
        <p:spPr>
          <a:xfrm>
            <a:off x="1499378" y="326314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 name="椭圆 7">
            <a:extLst>
              <a:ext uri="{FF2B5EF4-FFF2-40B4-BE49-F238E27FC236}">
                <a16:creationId xmlns:a16="http://schemas.microsoft.com/office/drawing/2014/main" id="{742F8933-1979-4A66-955B-33E8B6315A3C}"/>
              </a:ext>
            </a:extLst>
          </p:cNvPr>
          <p:cNvSpPr/>
          <p:nvPr/>
        </p:nvSpPr>
        <p:spPr>
          <a:xfrm>
            <a:off x="2395935" y="352182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BF31B149-60D1-437D-AFAA-F7F11001CDAB}"/>
              </a:ext>
            </a:extLst>
          </p:cNvPr>
          <p:cNvSpPr/>
          <p:nvPr/>
        </p:nvSpPr>
        <p:spPr>
          <a:xfrm>
            <a:off x="2800533" y="264595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963FE995-344C-4181-A926-BC1E4D4ABC03}"/>
              </a:ext>
            </a:extLst>
          </p:cNvPr>
          <p:cNvSpPr/>
          <p:nvPr/>
        </p:nvSpPr>
        <p:spPr>
          <a:xfrm>
            <a:off x="3696312" y="302081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C2AC55B8-CF5F-46FF-BA8E-B6CDC7CA9F61}"/>
              </a:ext>
            </a:extLst>
          </p:cNvPr>
          <p:cNvSpPr/>
          <p:nvPr/>
        </p:nvSpPr>
        <p:spPr>
          <a:xfrm>
            <a:off x="4163038" y="206987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C22DA3A3-8F15-4770-930E-EA2EE69C3223}"/>
              </a:ext>
            </a:extLst>
          </p:cNvPr>
          <p:cNvSpPr/>
          <p:nvPr/>
        </p:nvSpPr>
        <p:spPr>
          <a:xfrm>
            <a:off x="5079043" y="273318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A13A1240-E1EF-45A7-A633-1F2473B40375}"/>
              </a:ext>
            </a:extLst>
          </p:cNvPr>
          <p:cNvSpPr/>
          <p:nvPr/>
        </p:nvSpPr>
        <p:spPr>
          <a:xfrm>
            <a:off x="5506063" y="1730681"/>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3EA5F9AC-203A-4EA9-A610-C2C69F0C846C}"/>
              </a:ext>
            </a:extLst>
          </p:cNvPr>
          <p:cNvSpPr/>
          <p:nvPr/>
        </p:nvSpPr>
        <p:spPr>
          <a:xfrm>
            <a:off x="6101160" y="2367535"/>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28C10AE-BFC0-4B31-901C-68775359D124}"/>
                  </a:ext>
                </a:extLst>
              </p:cNvPr>
              <p:cNvSpPr txBox="1"/>
              <p:nvPr/>
            </p:nvSpPr>
            <p:spPr>
              <a:xfrm>
                <a:off x="658813" y="3221539"/>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0</m:t>
                        </m:r>
                      </m:sub>
                    </m:sSub>
                  </m:oMath>
                </a14:m>
                <a:r>
                  <a:rPr lang="zh-CN" altLang="en-US" sz="2800" dirty="0">
                    <a:solidFill>
                      <a:srgbClr val="0070C0"/>
                    </a:solidFill>
                  </a:rPr>
                  <a:t> </a:t>
                </a:r>
              </a:p>
            </p:txBody>
          </p:sp>
        </mc:Choice>
        <mc:Fallback xmlns="">
          <p:sp>
            <p:nvSpPr>
              <p:cNvPr id="15" name="文本框 14">
                <a:extLst>
                  <a:ext uri="{FF2B5EF4-FFF2-40B4-BE49-F238E27FC236}">
                    <a16:creationId xmlns:a16="http://schemas.microsoft.com/office/drawing/2014/main" id="{C28C10AE-BFC0-4B31-901C-68775359D124}"/>
                  </a:ext>
                </a:extLst>
              </p:cNvPr>
              <p:cNvSpPr txBox="1">
                <a:spLocks noRot="1" noChangeAspect="1" noMove="1" noResize="1" noEditPoints="1" noAdjustHandles="1" noChangeArrowheads="1" noChangeShapeType="1" noTextEdit="1"/>
              </p:cNvSpPr>
              <p:nvPr/>
            </p:nvSpPr>
            <p:spPr>
              <a:xfrm>
                <a:off x="658813" y="3221539"/>
                <a:ext cx="488156" cy="523220"/>
              </a:xfrm>
              <a:prstGeom prst="rect">
                <a:avLst/>
              </a:prstGeom>
              <a:blipFill>
                <a:blip r:embed="rId3"/>
                <a:stretch>
                  <a:fillRect r="-7500"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46C3BF-FC46-4102-B5F2-11C86AE930DA}"/>
                  </a:ext>
                </a:extLst>
              </p:cNvPr>
              <p:cNvSpPr txBox="1"/>
              <p:nvPr/>
            </p:nvSpPr>
            <p:spPr>
              <a:xfrm>
                <a:off x="6733621" y="3898940"/>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6" name="文本框 15">
                <a:extLst>
                  <a:ext uri="{FF2B5EF4-FFF2-40B4-BE49-F238E27FC236}">
                    <a16:creationId xmlns:a16="http://schemas.microsoft.com/office/drawing/2014/main" id="{7346C3BF-FC46-4102-B5F2-11C86AE930DA}"/>
                  </a:ext>
                </a:extLst>
              </p:cNvPr>
              <p:cNvSpPr txBox="1">
                <a:spLocks noRot="1" noChangeAspect="1" noMove="1" noResize="1" noEditPoints="1" noAdjustHandles="1" noChangeArrowheads="1" noChangeShapeType="1" noTextEdit="1"/>
              </p:cNvSpPr>
              <p:nvPr/>
            </p:nvSpPr>
            <p:spPr>
              <a:xfrm>
                <a:off x="6733621" y="3898940"/>
                <a:ext cx="300147" cy="492443"/>
              </a:xfrm>
              <a:prstGeom prst="rect">
                <a:avLst/>
              </a:prstGeom>
              <a:blipFill>
                <a:blip r:embed="rId4"/>
                <a:stretch>
                  <a:fillRect l="-20833" r="-16667"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72C31EC-AA4A-4B01-BD12-3099AD7F0695}"/>
                  </a:ext>
                </a:extLst>
              </p:cNvPr>
              <p:cNvSpPr txBox="1"/>
              <p:nvPr/>
            </p:nvSpPr>
            <p:spPr>
              <a:xfrm>
                <a:off x="1273175" y="2670689"/>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1</m:t>
                        </m:r>
                      </m:sub>
                    </m:sSub>
                  </m:oMath>
                </a14:m>
                <a:r>
                  <a:rPr lang="zh-CN" altLang="en-US" sz="2800" dirty="0">
                    <a:solidFill>
                      <a:srgbClr val="0070C0"/>
                    </a:solidFill>
                  </a:rPr>
                  <a:t> </a:t>
                </a:r>
              </a:p>
            </p:txBody>
          </p:sp>
        </mc:Choice>
        <mc:Fallback xmlns="">
          <p:sp>
            <p:nvSpPr>
              <p:cNvPr id="17" name="文本框 16">
                <a:extLst>
                  <a:ext uri="{FF2B5EF4-FFF2-40B4-BE49-F238E27FC236}">
                    <a16:creationId xmlns:a16="http://schemas.microsoft.com/office/drawing/2014/main" id="{672C31EC-AA4A-4B01-BD12-3099AD7F0695}"/>
                  </a:ext>
                </a:extLst>
              </p:cNvPr>
              <p:cNvSpPr txBox="1">
                <a:spLocks noRot="1" noChangeAspect="1" noMove="1" noResize="1" noEditPoints="1" noAdjustHandles="1" noChangeArrowheads="1" noChangeShapeType="1" noTextEdit="1"/>
              </p:cNvSpPr>
              <p:nvPr/>
            </p:nvSpPr>
            <p:spPr>
              <a:xfrm>
                <a:off x="1273175" y="2670689"/>
                <a:ext cx="488156" cy="523220"/>
              </a:xfrm>
              <a:prstGeom prst="rect">
                <a:avLst/>
              </a:prstGeom>
              <a:blipFill>
                <a:blip r:embed="rId5"/>
                <a:stretch>
                  <a:fillRect r="-7692" b="-4762"/>
                </a:stretch>
              </a:blipFill>
            </p:spPr>
            <p:txBody>
              <a:bodyPr/>
              <a:lstStyle/>
              <a:p>
                <a:r>
                  <a:rPr lang="en-CN">
                    <a:noFill/>
                  </a:rPr>
                  <a:t> </a:t>
                </a:r>
              </a:p>
            </p:txBody>
          </p:sp>
        </mc:Fallback>
      </mc:AlternateContent>
      <p:cxnSp>
        <p:nvCxnSpPr>
          <p:cNvPr id="18" name="直接箭头连接符 17">
            <a:extLst>
              <a:ext uri="{FF2B5EF4-FFF2-40B4-BE49-F238E27FC236}">
                <a16:creationId xmlns:a16="http://schemas.microsoft.com/office/drawing/2014/main" id="{87F841C9-2E05-4074-A97E-5E8036F526FE}"/>
              </a:ext>
            </a:extLst>
          </p:cNvPr>
          <p:cNvCxnSpPr>
            <a:stCxn id="5" idx="7"/>
            <a:endCxn id="7" idx="3"/>
          </p:cNvCxnSpPr>
          <p:nvPr/>
        </p:nvCxnSpPr>
        <p:spPr>
          <a:xfrm flipV="1">
            <a:off x="951722" y="3378323"/>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380D40-C71A-4999-ADBE-7F68CB07B0BB}"/>
              </a:ext>
            </a:extLst>
          </p:cNvPr>
          <p:cNvCxnSpPr>
            <a:cxnSpLocks/>
            <a:stCxn id="7" idx="6"/>
            <a:endCxn id="8" idx="1"/>
          </p:cNvCxnSpPr>
          <p:nvPr/>
        </p:nvCxnSpPr>
        <p:spPr>
          <a:xfrm>
            <a:off x="1637491" y="3330616"/>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C1E32A5-C78E-48D5-8450-BE528FEEF3C5}"/>
              </a:ext>
            </a:extLst>
          </p:cNvPr>
          <p:cNvCxnSpPr>
            <a:cxnSpLocks/>
            <a:stCxn id="8" idx="0"/>
            <a:endCxn id="9" idx="3"/>
          </p:cNvCxnSpPr>
          <p:nvPr/>
        </p:nvCxnSpPr>
        <p:spPr>
          <a:xfrm flipV="1">
            <a:off x="2464992" y="2761133"/>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26B62B-889C-49DA-B80B-9529C21AA773}"/>
              </a:ext>
            </a:extLst>
          </p:cNvPr>
          <p:cNvCxnSpPr>
            <a:cxnSpLocks/>
            <a:stCxn id="10" idx="1"/>
            <a:endCxn id="9" idx="6"/>
          </p:cNvCxnSpPr>
          <p:nvPr/>
        </p:nvCxnSpPr>
        <p:spPr>
          <a:xfrm flipH="1" flipV="1">
            <a:off x="2938646" y="2713426"/>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E84A5FA-3D1A-4363-91BB-DDC4488D23EB}"/>
              </a:ext>
            </a:extLst>
          </p:cNvPr>
          <p:cNvCxnSpPr>
            <a:cxnSpLocks/>
            <a:stCxn id="10" idx="0"/>
            <a:endCxn id="11" idx="3"/>
          </p:cNvCxnSpPr>
          <p:nvPr/>
        </p:nvCxnSpPr>
        <p:spPr>
          <a:xfrm flipV="1">
            <a:off x="3765369" y="2185055"/>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999795-215A-47BF-82B1-32713EF13029}"/>
              </a:ext>
            </a:extLst>
          </p:cNvPr>
          <p:cNvCxnSpPr>
            <a:cxnSpLocks/>
            <a:stCxn id="12" idx="1"/>
            <a:endCxn id="11" idx="5"/>
          </p:cNvCxnSpPr>
          <p:nvPr/>
        </p:nvCxnSpPr>
        <p:spPr>
          <a:xfrm flipH="1" flipV="1">
            <a:off x="4280925" y="2185055"/>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8483FAB-4037-43B7-A08D-3B34A8D45FA3}"/>
              </a:ext>
            </a:extLst>
          </p:cNvPr>
          <p:cNvCxnSpPr>
            <a:cxnSpLocks/>
            <a:stCxn id="12" idx="7"/>
            <a:endCxn id="13" idx="3"/>
          </p:cNvCxnSpPr>
          <p:nvPr/>
        </p:nvCxnSpPr>
        <p:spPr>
          <a:xfrm flipV="1">
            <a:off x="5196930" y="1845857"/>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A53A15E-37EB-4E4B-834D-F282EC59CDC9}"/>
              </a:ext>
            </a:extLst>
          </p:cNvPr>
          <p:cNvCxnSpPr>
            <a:cxnSpLocks/>
            <a:stCxn id="14" idx="1"/>
            <a:endCxn id="13" idx="5"/>
          </p:cNvCxnSpPr>
          <p:nvPr/>
        </p:nvCxnSpPr>
        <p:spPr>
          <a:xfrm flipH="1" flipV="1">
            <a:off x="5623950" y="1845857"/>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202F52E-7AB8-4CF1-A5BA-BA54004089A8}"/>
                  </a:ext>
                </a:extLst>
              </p:cNvPr>
              <p:cNvSpPr txBox="1"/>
              <p:nvPr/>
            </p:nvSpPr>
            <p:spPr>
              <a:xfrm>
                <a:off x="3988016" y="1458357"/>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𝑖</m:t>
                        </m:r>
                      </m:sub>
                    </m:sSub>
                  </m:oMath>
                </a14:m>
                <a:r>
                  <a:rPr lang="zh-CN" altLang="en-US" sz="2800" dirty="0">
                    <a:solidFill>
                      <a:srgbClr val="0070C0"/>
                    </a:solidFill>
                  </a:rPr>
                  <a:t> </a:t>
                </a:r>
              </a:p>
            </p:txBody>
          </p:sp>
        </mc:Choice>
        <mc:Fallback xmlns="">
          <p:sp>
            <p:nvSpPr>
              <p:cNvPr id="26" name="文本框 25">
                <a:extLst>
                  <a:ext uri="{FF2B5EF4-FFF2-40B4-BE49-F238E27FC236}">
                    <a16:creationId xmlns:a16="http://schemas.microsoft.com/office/drawing/2014/main" id="{2202F52E-7AB8-4CF1-A5BA-BA54004089A8}"/>
                  </a:ext>
                </a:extLst>
              </p:cNvPr>
              <p:cNvSpPr txBox="1">
                <a:spLocks noRot="1" noChangeAspect="1" noMove="1" noResize="1" noEditPoints="1" noAdjustHandles="1" noChangeArrowheads="1" noChangeShapeType="1" noTextEdit="1"/>
              </p:cNvSpPr>
              <p:nvPr/>
            </p:nvSpPr>
            <p:spPr>
              <a:xfrm>
                <a:off x="3988016" y="1458357"/>
                <a:ext cx="488156" cy="523220"/>
              </a:xfrm>
              <a:prstGeom prst="rect">
                <a:avLst/>
              </a:prstGeom>
              <a:blipFill>
                <a:blip r:embed="rId6"/>
                <a:stretch>
                  <a:fillRect b="-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82FEE6D-614E-409B-A0CB-C04959C5E7E4}"/>
                  </a:ext>
                </a:extLst>
              </p:cNvPr>
              <p:cNvSpPr txBox="1"/>
              <p:nvPr/>
            </p:nvSpPr>
            <p:spPr>
              <a:xfrm>
                <a:off x="5995195" y="1793173"/>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𝑛</m:t>
                        </m:r>
                      </m:sub>
                    </m:sSub>
                  </m:oMath>
                </a14:m>
                <a:r>
                  <a:rPr lang="zh-CN" altLang="en-US" sz="2800" dirty="0">
                    <a:solidFill>
                      <a:srgbClr val="0070C0"/>
                    </a:solidFill>
                  </a:rPr>
                  <a:t> </a:t>
                </a:r>
              </a:p>
            </p:txBody>
          </p:sp>
        </mc:Choice>
        <mc:Fallback xmlns="">
          <p:sp>
            <p:nvSpPr>
              <p:cNvPr id="27" name="文本框 26">
                <a:extLst>
                  <a:ext uri="{FF2B5EF4-FFF2-40B4-BE49-F238E27FC236}">
                    <a16:creationId xmlns:a16="http://schemas.microsoft.com/office/drawing/2014/main" id="{982FEE6D-614E-409B-A0CB-C04959C5E7E4}"/>
                  </a:ext>
                </a:extLst>
              </p:cNvPr>
              <p:cNvSpPr txBox="1">
                <a:spLocks noRot="1" noChangeAspect="1" noMove="1" noResize="1" noEditPoints="1" noAdjustHandles="1" noChangeArrowheads="1" noChangeShapeType="1" noTextEdit="1"/>
              </p:cNvSpPr>
              <p:nvPr/>
            </p:nvSpPr>
            <p:spPr>
              <a:xfrm>
                <a:off x="5995195" y="1793173"/>
                <a:ext cx="488156" cy="523220"/>
              </a:xfrm>
              <a:prstGeom prst="rect">
                <a:avLst/>
              </a:prstGeom>
              <a:blipFill>
                <a:blip r:embed="rId7"/>
                <a:stretch>
                  <a:fillRect r="-10000"/>
                </a:stretch>
              </a:blipFill>
            </p:spPr>
            <p:txBody>
              <a:bodyPr/>
              <a:lstStyle/>
              <a:p>
                <a:r>
                  <a:rPr lang="en-CN">
                    <a:noFill/>
                  </a:rPr>
                  <a:t> </a:t>
                </a:r>
              </a:p>
            </p:txBody>
          </p:sp>
        </mc:Fallback>
      </mc:AlternateContent>
      <p:sp>
        <p:nvSpPr>
          <p:cNvPr id="28" name="文本框 27">
            <a:extLst>
              <a:ext uri="{FF2B5EF4-FFF2-40B4-BE49-F238E27FC236}">
                <a16:creationId xmlns:a16="http://schemas.microsoft.com/office/drawing/2014/main" id="{53B10A3E-B43A-4361-8CA7-4E0990170CD2}"/>
              </a:ext>
            </a:extLst>
          </p:cNvPr>
          <p:cNvSpPr txBox="1"/>
          <p:nvPr/>
        </p:nvSpPr>
        <p:spPr>
          <a:xfrm>
            <a:off x="3668928" y="2339832"/>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29" name="文本框 28">
            <a:extLst>
              <a:ext uri="{FF2B5EF4-FFF2-40B4-BE49-F238E27FC236}">
                <a16:creationId xmlns:a16="http://schemas.microsoft.com/office/drawing/2014/main" id="{F5742A0F-15AD-4130-B345-BAB949BA9D8A}"/>
              </a:ext>
            </a:extLst>
          </p:cNvPr>
          <p:cNvSpPr txBox="1"/>
          <p:nvPr/>
        </p:nvSpPr>
        <p:spPr>
          <a:xfrm>
            <a:off x="4780383" y="2291756"/>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cxnSp>
        <p:nvCxnSpPr>
          <p:cNvPr id="31" name="直接连接符 30">
            <a:extLst>
              <a:ext uri="{FF2B5EF4-FFF2-40B4-BE49-F238E27FC236}">
                <a16:creationId xmlns:a16="http://schemas.microsoft.com/office/drawing/2014/main" id="{A451BF47-1706-462A-8809-FDD81C544D80}"/>
              </a:ext>
            </a:extLst>
          </p:cNvPr>
          <p:cNvCxnSpPr>
            <a:cxnSpLocks/>
            <a:endCxn id="83" idx="0"/>
          </p:cNvCxnSpPr>
          <p:nvPr/>
        </p:nvCxnSpPr>
        <p:spPr>
          <a:xfrm>
            <a:off x="4233300" y="2235945"/>
            <a:ext cx="20642" cy="2443952"/>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D796A5E-32BC-4E17-B1A2-8BD121514D58}"/>
              </a:ext>
            </a:extLst>
          </p:cNvPr>
          <p:cNvCxnSpPr>
            <a:cxnSpLocks/>
          </p:cNvCxnSpPr>
          <p:nvPr/>
        </p:nvCxnSpPr>
        <p:spPr>
          <a:xfrm>
            <a:off x="769756" y="5731710"/>
            <a:ext cx="5991225"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8B2F0C-B1DC-4A6B-AF42-E30263348710}"/>
                  </a:ext>
                </a:extLst>
              </p:cNvPr>
              <p:cNvSpPr txBox="1"/>
              <p:nvPr/>
            </p:nvSpPr>
            <p:spPr>
              <a:xfrm>
                <a:off x="4096544" y="5731709"/>
                <a:ext cx="27110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𝑖</m:t>
                      </m:r>
                    </m:oMath>
                  </m:oMathPara>
                </a14:m>
                <a:endParaRPr lang="zh-CN" altLang="en-US" sz="3200" dirty="0"/>
              </a:p>
            </p:txBody>
          </p:sp>
        </mc:Choice>
        <mc:Fallback xmlns="">
          <p:sp>
            <p:nvSpPr>
              <p:cNvPr id="34" name="文本框 33">
                <a:extLst>
                  <a:ext uri="{FF2B5EF4-FFF2-40B4-BE49-F238E27FC236}">
                    <a16:creationId xmlns:a16="http://schemas.microsoft.com/office/drawing/2014/main" id="{7F8B2F0C-B1DC-4A6B-AF42-E30263348710}"/>
                  </a:ext>
                </a:extLst>
              </p:cNvPr>
              <p:cNvSpPr txBox="1">
                <a:spLocks noRot="1" noChangeAspect="1" noMove="1" noResize="1" noEditPoints="1" noAdjustHandles="1" noChangeArrowheads="1" noChangeShapeType="1" noTextEdit="1"/>
              </p:cNvSpPr>
              <p:nvPr/>
            </p:nvSpPr>
            <p:spPr>
              <a:xfrm>
                <a:off x="4096544" y="5731709"/>
                <a:ext cx="271100" cy="492443"/>
              </a:xfrm>
              <a:prstGeom prst="rect">
                <a:avLst/>
              </a:prstGeom>
              <a:blipFill>
                <a:blip r:embed="rId8"/>
                <a:stretch>
                  <a:fillRect l="-27273" r="-22727" b="-5000"/>
                </a:stretch>
              </a:blipFill>
            </p:spPr>
            <p:txBody>
              <a:bodyPr/>
              <a:lstStyle/>
              <a:p>
                <a:r>
                  <a:rPr lang="en-CN">
                    <a:noFill/>
                  </a:rPr>
                  <a:t> </a:t>
                </a:r>
              </a:p>
            </p:txBody>
          </p:sp>
        </mc:Fallback>
      </mc:AlternateContent>
      <p:sp>
        <p:nvSpPr>
          <p:cNvPr id="45" name="任意多边形: 形状 44">
            <a:extLst>
              <a:ext uri="{FF2B5EF4-FFF2-40B4-BE49-F238E27FC236}">
                <a16:creationId xmlns:a16="http://schemas.microsoft.com/office/drawing/2014/main" id="{4D45A367-6236-4CAC-9AE5-E5F78630C5F9}"/>
              </a:ext>
            </a:extLst>
          </p:cNvPr>
          <p:cNvSpPr/>
          <p:nvPr/>
        </p:nvSpPr>
        <p:spPr>
          <a:xfrm>
            <a:off x="881461" y="4719082"/>
            <a:ext cx="5895975" cy="860228"/>
          </a:xfrm>
          <a:custGeom>
            <a:avLst/>
            <a:gdLst>
              <a:gd name="connsiteX0" fmla="*/ 0 w 5895975"/>
              <a:gd name="connsiteY0" fmla="*/ 803078 h 860228"/>
              <a:gd name="connsiteX1" fmla="*/ 1466850 w 5895975"/>
              <a:gd name="connsiteY1" fmla="*/ 764978 h 860228"/>
              <a:gd name="connsiteX2" fmla="*/ 2266950 w 5895975"/>
              <a:gd name="connsiteY2" fmla="*/ 260153 h 860228"/>
              <a:gd name="connsiteX3" fmla="*/ 3152775 w 5895975"/>
              <a:gd name="connsiteY3" fmla="*/ 31553 h 860228"/>
              <a:gd name="connsiteX4" fmla="*/ 3943350 w 5895975"/>
              <a:gd name="connsiteY4" fmla="*/ 60128 h 860228"/>
              <a:gd name="connsiteX5" fmla="*/ 4895850 w 5895975"/>
              <a:gd name="connsiteY5" fmla="*/ 564953 h 860228"/>
              <a:gd name="connsiteX6" fmla="*/ 5895975 w 5895975"/>
              <a:gd name="connsiteY6" fmla="*/ 860228 h 860228"/>
              <a:gd name="connsiteX7" fmla="*/ 5895975 w 5895975"/>
              <a:gd name="connsiteY7" fmla="*/ 860228 h 86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5975" h="860228">
                <a:moveTo>
                  <a:pt x="0" y="803078"/>
                </a:moveTo>
                <a:cubicBezTo>
                  <a:pt x="544512" y="829271"/>
                  <a:pt x="1089025" y="855465"/>
                  <a:pt x="1466850" y="764978"/>
                </a:cubicBezTo>
                <a:cubicBezTo>
                  <a:pt x="1844675" y="674491"/>
                  <a:pt x="1985962" y="382391"/>
                  <a:pt x="2266950" y="260153"/>
                </a:cubicBezTo>
                <a:cubicBezTo>
                  <a:pt x="2547938" y="137915"/>
                  <a:pt x="2873375" y="64890"/>
                  <a:pt x="3152775" y="31553"/>
                </a:cubicBezTo>
                <a:cubicBezTo>
                  <a:pt x="3432175" y="-1784"/>
                  <a:pt x="3652838" y="-28772"/>
                  <a:pt x="3943350" y="60128"/>
                </a:cubicBezTo>
                <a:cubicBezTo>
                  <a:pt x="4233862" y="149028"/>
                  <a:pt x="4570413" y="431603"/>
                  <a:pt x="4895850" y="564953"/>
                </a:cubicBezTo>
                <a:cubicBezTo>
                  <a:pt x="5221287" y="698303"/>
                  <a:pt x="5895975" y="860228"/>
                  <a:pt x="5895975" y="860228"/>
                </a:cubicBezTo>
                <a:lnTo>
                  <a:pt x="5895975" y="860228"/>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E6ADAA1-DC26-4D54-9D2D-6DF67114F80A}"/>
                  </a:ext>
                </a:extLst>
              </p:cNvPr>
              <p:cNvSpPr txBox="1"/>
              <p:nvPr/>
            </p:nvSpPr>
            <p:spPr>
              <a:xfrm>
                <a:off x="7093162" y="2561691"/>
                <a:ext cx="5058633" cy="2892074"/>
              </a:xfrm>
              <a:prstGeom prst="rect">
                <a:avLst/>
              </a:prstGeom>
              <a:noFill/>
            </p:spPr>
            <p:txBody>
              <a:bodyPr wrap="square" rtlCol="0">
                <a:spAutoFit/>
              </a:bodyPr>
              <a:lstStyle/>
              <a:p>
                <a:pPr marL="342900" indent="-342900">
                  <a:spcBef>
                    <a:spcPts val="1200"/>
                  </a:spcBef>
                  <a:spcAft>
                    <a:spcPts val="1200"/>
                  </a:spcAft>
                  <a:buFont typeface="Arial" panose="020B0604020202020204" pitchFamily="34" charset="0"/>
                  <a:buChar char="•"/>
                </a:pPr>
                <a:r>
                  <a:rPr lang="en-US" altLang="zh-CN" sz="2400" dirty="0"/>
                  <a:t>Time series data: </a:t>
                </a:r>
              </a:p>
              <a:p>
                <a:pPr>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𝒙</m:t>
                      </m:r>
                      <m:r>
                        <a:rPr lang="en-US" altLang="zh-CN" sz="2400" b="0" i="1" smtClean="0">
                          <a:solidFill>
                            <a:srgbClr val="0070C0"/>
                          </a:solidFill>
                          <a:latin typeface="Cambria Math" panose="02040503050406030204" pitchFamily="18" charset="0"/>
                        </a:rPr>
                        <m:t>=</m:t>
                      </m:r>
                      <m:d>
                        <m:dPr>
                          <m:begChr m:val="["/>
                          <m:endChr m:val="]"/>
                          <m:ctrlPr>
                            <a:rPr lang="en-US" altLang="zh-CN" sz="2400" b="0" i="1" smtClean="0">
                              <a:solidFill>
                                <a:srgbClr val="0070C0"/>
                              </a:solidFill>
                              <a:latin typeface="Cambria Math" panose="02040503050406030204" pitchFamily="18" charset="0"/>
                            </a:rPr>
                          </m:ctrlPr>
                        </m:dPr>
                        <m:e>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0</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2</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𝑖</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𝑛</m:t>
                              </m:r>
                            </m:sub>
                          </m:sSub>
                        </m:e>
                      </m:d>
                    </m:oMath>
                  </m:oMathPara>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Re-weighing:</a:t>
                </a: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0</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1</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2</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𝑛𝑖</m:t>
                          </m:r>
                        </m:sub>
                      </m:sSub>
                      <m:r>
                        <a:rPr lang="en-US" altLang="zh-CN" sz="2400" b="0" i="1" smtClean="0">
                          <a:solidFill>
                            <a:srgbClr val="00B050"/>
                          </a:solidFill>
                          <a:latin typeface="Cambria Math" panose="02040503050406030204" pitchFamily="18" charset="0"/>
                        </a:rPr>
                        <m:t>]</m:t>
                      </m:r>
                    </m:oMath>
                  </m:oMathPara>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Each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𝑗𝑖</m:t>
                        </m:r>
                      </m:sub>
                    </m:sSub>
                  </m:oMath>
                </a14:m>
                <a:r>
                  <a:rPr lang="en-US" altLang="zh-CN" sz="2400" dirty="0"/>
                  <a:t>: weight of data</a:t>
                </a:r>
                <a:r>
                  <a:rPr lang="zh-CN" altLang="en-US" sz="2400" dirty="0"/>
                  <a:t> </a:t>
                </a:r>
                <a:r>
                  <a:rPr lang="en-US" altLang="zh-CN" sz="2400" dirty="0"/>
                  <a:t>point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oMath>
                </a14:m>
                <a:endParaRPr lang="en-US" altLang="zh-CN" sz="2400" dirty="0"/>
              </a:p>
            </p:txBody>
          </p:sp>
        </mc:Choice>
        <mc:Fallback xmlns="">
          <p:sp>
            <p:nvSpPr>
              <p:cNvPr id="46" name="文本框 45">
                <a:extLst>
                  <a:ext uri="{FF2B5EF4-FFF2-40B4-BE49-F238E27FC236}">
                    <a16:creationId xmlns:a16="http://schemas.microsoft.com/office/drawing/2014/main" id="{8E6ADAA1-DC26-4D54-9D2D-6DF67114F80A}"/>
                  </a:ext>
                </a:extLst>
              </p:cNvPr>
              <p:cNvSpPr txBox="1">
                <a:spLocks noRot="1" noChangeAspect="1" noMove="1" noResize="1" noEditPoints="1" noAdjustHandles="1" noChangeArrowheads="1" noChangeShapeType="1" noTextEdit="1"/>
              </p:cNvSpPr>
              <p:nvPr/>
            </p:nvSpPr>
            <p:spPr>
              <a:xfrm>
                <a:off x="7093162" y="2561691"/>
                <a:ext cx="5058633" cy="2892074"/>
              </a:xfrm>
              <a:prstGeom prst="rect">
                <a:avLst/>
              </a:prstGeom>
              <a:blipFill>
                <a:blip r:embed="rId9"/>
                <a:stretch>
                  <a:fillRect l="-1504" t="-1747" b="-2183"/>
                </a:stretch>
              </a:blipFill>
            </p:spPr>
            <p:txBody>
              <a:bodyPr/>
              <a:lstStyle/>
              <a:p>
                <a:r>
                  <a:rPr lang="en-CN">
                    <a:noFill/>
                  </a:rPr>
                  <a:t> </a:t>
                </a:r>
              </a:p>
            </p:txBody>
          </p:sp>
        </mc:Fallback>
      </mc:AlternateContent>
      <p:cxnSp>
        <p:nvCxnSpPr>
          <p:cNvPr id="35" name="直接连接符 34">
            <a:extLst>
              <a:ext uri="{FF2B5EF4-FFF2-40B4-BE49-F238E27FC236}">
                <a16:creationId xmlns:a16="http://schemas.microsoft.com/office/drawing/2014/main" id="{C6B66014-0668-4118-93D1-DACCA1C4D35A}"/>
              </a:ext>
            </a:extLst>
          </p:cNvPr>
          <p:cNvCxnSpPr>
            <a:cxnSpLocks/>
            <a:endCxn id="45" idx="0"/>
          </p:cNvCxnSpPr>
          <p:nvPr/>
        </p:nvCxnSpPr>
        <p:spPr>
          <a:xfrm flipH="1">
            <a:off x="881461" y="3966409"/>
            <a:ext cx="8564" cy="155575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5B256DB-0B21-47C3-B6FB-469815E34F21}"/>
              </a:ext>
            </a:extLst>
          </p:cNvPr>
          <p:cNvCxnSpPr>
            <a:cxnSpLocks/>
          </p:cNvCxnSpPr>
          <p:nvPr/>
        </p:nvCxnSpPr>
        <p:spPr>
          <a:xfrm>
            <a:off x="1576998" y="3413946"/>
            <a:ext cx="16688" cy="2108214"/>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1DD80FB-8D38-4F38-BBC8-F04F92781D73}"/>
              </a:ext>
            </a:extLst>
          </p:cNvPr>
          <p:cNvCxnSpPr>
            <a:cxnSpLocks/>
          </p:cNvCxnSpPr>
          <p:nvPr/>
        </p:nvCxnSpPr>
        <p:spPr>
          <a:xfrm>
            <a:off x="2462968" y="3661418"/>
            <a:ext cx="0" cy="1752792"/>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CD8BC9C-CBFE-41C6-9141-764731070762}"/>
              </a:ext>
            </a:extLst>
          </p:cNvPr>
          <p:cNvCxnSpPr>
            <a:cxnSpLocks/>
          </p:cNvCxnSpPr>
          <p:nvPr/>
        </p:nvCxnSpPr>
        <p:spPr>
          <a:xfrm>
            <a:off x="2879471" y="2800477"/>
            <a:ext cx="9139" cy="2348719"/>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AABD02C-C1F7-466D-A63E-1D4E73130D98}"/>
              </a:ext>
            </a:extLst>
          </p:cNvPr>
          <p:cNvCxnSpPr>
            <a:cxnSpLocks/>
          </p:cNvCxnSpPr>
          <p:nvPr/>
        </p:nvCxnSpPr>
        <p:spPr>
          <a:xfrm>
            <a:off x="3765742" y="3161226"/>
            <a:ext cx="12661" cy="1627509"/>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CF979B7-027C-433A-A107-5A72E661B2F3}"/>
              </a:ext>
            </a:extLst>
          </p:cNvPr>
          <p:cNvCxnSpPr>
            <a:cxnSpLocks/>
          </p:cNvCxnSpPr>
          <p:nvPr/>
        </p:nvCxnSpPr>
        <p:spPr>
          <a:xfrm>
            <a:off x="5167446" y="2887215"/>
            <a:ext cx="3077" cy="205709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A2A0C3B-EFBA-42AC-AB8F-308650649537}"/>
              </a:ext>
            </a:extLst>
          </p:cNvPr>
          <p:cNvCxnSpPr>
            <a:cxnSpLocks/>
          </p:cNvCxnSpPr>
          <p:nvPr/>
        </p:nvCxnSpPr>
        <p:spPr>
          <a:xfrm>
            <a:off x="5576755" y="1887548"/>
            <a:ext cx="19101" cy="3304412"/>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8412BF-761B-4425-8463-B324A232C18C}"/>
              </a:ext>
            </a:extLst>
          </p:cNvPr>
          <p:cNvCxnSpPr>
            <a:cxnSpLocks/>
          </p:cNvCxnSpPr>
          <p:nvPr/>
        </p:nvCxnSpPr>
        <p:spPr>
          <a:xfrm>
            <a:off x="6167801" y="2524386"/>
            <a:ext cx="0" cy="2889824"/>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7F0F6A66-3901-46F1-AE53-5B4FCBD53939}"/>
              </a:ext>
            </a:extLst>
          </p:cNvPr>
          <p:cNvSpPr/>
          <p:nvPr/>
        </p:nvSpPr>
        <p:spPr>
          <a:xfrm>
            <a:off x="820968" y="5444373"/>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6" name="椭圆 75">
            <a:extLst>
              <a:ext uri="{FF2B5EF4-FFF2-40B4-BE49-F238E27FC236}">
                <a16:creationId xmlns:a16="http://schemas.microsoft.com/office/drawing/2014/main" id="{DAB3719C-ABE4-45EA-8219-DF8738BEFA1E}"/>
              </a:ext>
            </a:extLst>
          </p:cNvPr>
          <p:cNvSpPr/>
          <p:nvPr/>
        </p:nvSpPr>
        <p:spPr>
          <a:xfrm>
            <a:off x="1507941" y="5479477"/>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7" name="椭圆 76">
            <a:extLst>
              <a:ext uri="{FF2B5EF4-FFF2-40B4-BE49-F238E27FC236}">
                <a16:creationId xmlns:a16="http://schemas.microsoft.com/office/drawing/2014/main" id="{6C802E11-C74F-4048-B5DB-5F83B29DCEE6}"/>
              </a:ext>
            </a:extLst>
          </p:cNvPr>
          <p:cNvSpPr/>
          <p:nvPr/>
        </p:nvSpPr>
        <p:spPr>
          <a:xfrm>
            <a:off x="2387150" y="5385240"/>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8" name="椭圆 77">
            <a:extLst>
              <a:ext uri="{FF2B5EF4-FFF2-40B4-BE49-F238E27FC236}">
                <a16:creationId xmlns:a16="http://schemas.microsoft.com/office/drawing/2014/main" id="{BF6541CF-CC50-40D6-821E-F0661702C3B7}"/>
              </a:ext>
            </a:extLst>
          </p:cNvPr>
          <p:cNvSpPr/>
          <p:nvPr/>
        </p:nvSpPr>
        <p:spPr>
          <a:xfrm>
            <a:off x="2824525" y="5113461"/>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9" name="椭圆 78">
            <a:extLst>
              <a:ext uri="{FF2B5EF4-FFF2-40B4-BE49-F238E27FC236}">
                <a16:creationId xmlns:a16="http://schemas.microsoft.com/office/drawing/2014/main" id="{CFB62CF6-C93B-485F-8A83-0F2FA7AA61FD}"/>
              </a:ext>
            </a:extLst>
          </p:cNvPr>
          <p:cNvSpPr/>
          <p:nvPr/>
        </p:nvSpPr>
        <p:spPr>
          <a:xfrm>
            <a:off x="3703015" y="4730019"/>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0" name="椭圆 79">
            <a:extLst>
              <a:ext uri="{FF2B5EF4-FFF2-40B4-BE49-F238E27FC236}">
                <a16:creationId xmlns:a16="http://schemas.microsoft.com/office/drawing/2014/main" id="{DEF54533-2162-4112-8EE4-EF7CB04A35A0}"/>
              </a:ext>
            </a:extLst>
          </p:cNvPr>
          <p:cNvSpPr/>
          <p:nvPr/>
        </p:nvSpPr>
        <p:spPr>
          <a:xfrm>
            <a:off x="5079043" y="487454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1" name="椭圆 80">
            <a:extLst>
              <a:ext uri="{FF2B5EF4-FFF2-40B4-BE49-F238E27FC236}">
                <a16:creationId xmlns:a16="http://schemas.microsoft.com/office/drawing/2014/main" id="{F7D1DF1E-15F2-4CFA-A87F-8BCEDFADF803}"/>
              </a:ext>
            </a:extLst>
          </p:cNvPr>
          <p:cNvSpPr/>
          <p:nvPr/>
        </p:nvSpPr>
        <p:spPr>
          <a:xfrm>
            <a:off x="5517248" y="5133222"/>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2" name="椭圆 81">
            <a:extLst>
              <a:ext uri="{FF2B5EF4-FFF2-40B4-BE49-F238E27FC236}">
                <a16:creationId xmlns:a16="http://schemas.microsoft.com/office/drawing/2014/main" id="{72DB9715-DED2-4238-A60F-20ADCDEE3543}"/>
              </a:ext>
            </a:extLst>
          </p:cNvPr>
          <p:cNvSpPr/>
          <p:nvPr/>
        </p:nvSpPr>
        <p:spPr>
          <a:xfrm>
            <a:off x="6101160" y="5331548"/>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3" name="椭圆 82">
            <a:extLst>
              <a:ext uri="{FF2B5EF4-FFF2-40B4-BE49-F238E27FC236}">
                <a16:creationId xmlns:a16="http://schemas.microsoft.com/office/drawing/2014/main" id="{9B7AA007-F080-4DF3-BBC7-2C1EBE1843CD}"/>
              </a:ext>
            </a:extLst>
          </p:cNvPr>
          <p:cNvSpPr/>
          <p:nvPr/>
        </p:nvSpPr>
        <p:spPr>
          <a:xfrm>
            <a:off x="4184885" y="4679897"/>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120EA282-2CBC-4D41-AE91-B242F94D43BC}"/>
                  </a:ext>
                </a:extLst>
              </p:cNvPr>
              <p:cNvSpPr txBox="1"/>
              <p:nvPr/>
            </p:nvSpPr>
            <p:spPr>
              <a:xfrm>
                <a:off x="4193844" y="4942012"/>
                <a:ext cx="525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oMath>
                  </m:oMathPara>
                </a14:m>
                <a:endParaRPr lang="zh-CN" altLang="en-US" sz="2400" dirty="0"/>
              </a:p>
            </p:txBody>
          </p:sp>
        </mc:Choice>
        <mc:Fallback xmlns="">
          <p:sp>
            <p:nvSpPr>
              <p:cNvPr id="86" name="文本框 85">
                <a:extLst>
                  <a:ext uri="{FF2B5EF4-FFF2-40B4-BE49-F238E27FC236}">
                    <a16:creationId xmlns:a16="http://schemas.microsoft.com/office/drawing/2014/main" id="{120EA282-2CBC-4D41-AE91-B242F94D43BC}"/>
                  </a:ext>
                </a:extLst>
              </p:cNvPr>
              <p:cNvSpPr txBox="1">
                <a:spLocks noRot="1" noChangeAspect="1" noMove="1" noResize="1" noEditPoints="1" noAdjustHandles="1" noChangeArrowheads="1" noChangeShapeType="1" noTextEdit="1"/>
              </p:cNvSpPr>
              <p:nvPr/>
            </p:nvSpPr>
            <p:spPr>
              <a:xfrm>
                <a:off x="4193844" y="4942012"/>
                <a:ext cx="525600" cy="461665"/>
              </a:xfrm>
              <a:prstGeom prst="rect">
                <a:avLst/>
              </a:prstGeom>
              <a:blipFill>
                <a:blip r:embed="rId10"/>
                <a:stretch>
                  <a:fillRect r="-2381" b="-5405"/>
                </a:stretch>
              </a:blipFill>
            </p:spPr>
            <p:txBody>
              <a:bodyPr/>
              <a:lstStyle/>
              <a:p>
                <a:r>
                  <a:rPr lang="en-CN">
                    <a:noFill/>
                  </a:rPr>
                  <a:t> </a:t>
                </a:r>
              </a:p>
            </p:txBody>
          </p:sp>
        </mc:Fallback>
      </mc:AlternateContent>
      <p:cxnSp>
        <p:nvCxnSpPr>
          <p:cNvPr id="87" name="直接连接符 86">
            <a:extLst>
              <a:ext uri="{FF2B5EF4-FFF2-40B4-BE49-F238E27FC236}">
                <a16:creationId xmlns:a16="http://schemas.microsoft.com/office/drawing/2014/main" id="{445FA874-0A78-4812-8AD3-4EF198C0F6AC}"/>
              </a:ext>
            </a:extLst>
          </p:cNvPr>
          <p:cNvCxnSpPr>
            <a:cxnSpLocks/>
          </p:cNvCxnSpPr>
          <p:nvPr/>
        </p:nvCxnSpPr>
        <p:spPr>
          <a:xfrm>
            <a:off x="4255116" y="4788735"/>
            <a:ext cx="0" cy="91440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3DEB276-C919-1444-9AEE-1C131FE6F773}"/>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
        <p:nvSpPr>
          <p:cNvPr id="55" name="内容占位符 2">
            <a:extLst>
              <a:ext uri="{FF2B5EF4-FFF2-40B4-BE49-F238E27FC236}">
                <a16:creationId xmlns:a16="http://schemas.microsoft.com/office/drawing/2014/main" id="{FF3229CC-9E01-354B-88D0-DB4BCB9CDA76}"/>
              </a:ext>
            </a:extLst>
          </p:cNvPr>
          <p:cNvSpPr txBox="1">
            <a:spLocks/>
          </p:cNvSpPr>
          <p:nvPr/>
        </p:nvSpPr>
        <p:spPr>
          <a:xfrm>
            <a:off x="6777437" y="1665288"/>
            <a:ext cx="4451396" cy="619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rPr>
              <a:t>Idea</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re-weighing</a:t>
            </a:r>
            <a:endParaRPr lang="zh-CN" altLang="en-US" b="1" dirty="0">
              <a:solidFill>
                <a:srgbClr val="FF0000"/>
              </a:solidFill>
            </a:endParaRPr>
          </a:p>
        </p:txBody>
      </p:sp>
    </p:spTree>
    <p:extLst>
      <p:ext uri="{BB962C8B-B14F-4D97-AF65-F5344CB8AC3E}">
        <p14:creationId xmlns:p14="http://schemas.microsoft.com/office/powerpoint/2010/main" val="2259970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26</a:t>
            </a:fld>
            <a:endParaRPr lang="zh-CN" altLang="en-US"/>
          </a:p>
        </p:txBody>
      </p:sp>
      <p:sp>
        <p:nvSpPr>
          <p:cNvPr id="5" name="椭圆 4">
            <a:extLst>
              <a:ext uri="{FF2B5EF4-FFF2-40B4-BE49-F238E27FC236}">
                <a16:creationId xmlns:a16="http://schemas.microsoft.com/office/drawing/2014/main" id="{F889C9C9-FB37-4A78-A3C2-1897429E4E2E}"/>
              </a:ext>
            </a:extLst>
          </p:cNvPr>
          <p:cNvSpPr/>
          <p:nvPr/>
        </p:nvSpPr>
        <p:spPr>
          <a:xfrm>
            <a:off x="833835" y="363049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6" name="直接连接符 5">
            <a:extLst>
              <a:ext uri="{FF2B5EF4-FFF2-40B4-BE49-F238E27FC236}">
                <a16:creationId xmlns:a16="http://schemas.microsoft.com/office/drawing/2014/main" id="{8C6940D5-B957-4C59-A9B1-7999ED593600}"/>
              </a:ext>
            </a:extLst>
          </p:cNvPr>
          <p:cNvCxnSpPr>
            <a:cxnSpLocks/>
          </p:cNvCxnSpPr>
          <p:nvPr/>
        </p:nvCxnSpPr>
        <p:spPr>
          <a:xfrm>
            <a:off x="700486" y="3997206"/>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A8F29499-97BF-48AA-BE25-77AA325D1116}"/>
              </a:ext>
            </a:extLst>
          </p:cNvPr>
          <p:cNvSpPr/>
          <p:nvPr/>
        </p:nvSpPr>
        <p:spPr>
          <a:xfrm>
            <a:off x="1499378" y="306216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 name="椭圆 7">
            <a:extLst>
              <a:ext uri="{FF2B5EF4-FFF2-40B4-BE49-F238E27FC236}">
                <a16:creationId xmlns:a16="http://schemas.microsoft.com/office/drawing/2014/main" id="{742F8933-1979-4A66-955B-33E8B6315A3C}"/>
              </a:ext>
            </a:extLst>
          </p:cNvPr>
          <p:cNvSpPr/>
          <p:nvPr/>
        </p:nvSpPr>
        <p:spPr>
          <a:xfrm>
            <a:off x="2395935" y="332084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BF31B149-60D1-437D-AFAA-F7F11001CDAB}"/>
              </a:ext>
            </a:extLst>
          </p:cNvPr>
          <p:cNvSpPr/>
          <p:nvPr/>
        </p:nvSpPr>
        <p:spPr>
          <a:xfrm>
            <a:off x="2800533" y="244497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963FE995-344C-4181-A926-BC1E4D4ABC03}"/>
              </a:ext>
            </a:extLst>
          </p:cNvPr>
          <p:cNvSpPr/>
          <p:nvPr/>
        </p:nvSpPr>
        <p:spPr>
          <a:xfrm>
            <a:off x="3696312" y="2819837"/>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C2AC55B8-CF5F-46FF-BA8E-B6CDC7CA9F61}"/>
              </a:ext>
            </a:extLst>
          </p:cNvPr>
          <p:cNvSpPr/>
          <p:nvPr/>
        </p:nvSpPr>
        <p:spPr>
          <a:xfrm>
            <a:off x="4163038" y="1868900"/>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C22DA3A3-8F15-4770-930E-EA2EE69C3223}"/>
              </a:ext>
            </a:extLst>
          </p:cNvPr>
          <p:cNvSpPr/>
          <p:nvPr/>
        </p:nvSpPr>
        <p:spPr>
          <a:xfrm>
            <a:off x="5079043" y="253220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A13A1240-E1EF-45A7-A633-1F2473B40375}"/>
              </a:ext>
            </a:extLst>
          </p:cNvPr>
          <p:cNvSpPr/>
          <p:nvPr/>
        </p:nvSpPr>
        <p:spPr>
          <a:xfrm>
            <a:off x="5506063" y="152970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3EA5F9AC-203A-4EA9-A610-C2C69F0C846C}"/>
              </a:ext>
            </a:extLst>
          </p:cNvPr>
          <p:cNvSpPr/>
          <p:nvPr/>
        </p:nvSpPr>
        <p:spPr>
          <a:xfrm>
            <a:off x="6101160" y="216655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28C10AE-BFC0-4B31-901C-68775359D124}"/>
                  </a:ext>
                </a:extLst>
              </p:cNvPr>
              <p:cNvSpPr txBox="1"/>
              <p:nvPr/>
            </p:nvSpPr>
            <p:spPr>
              <a:xfrm>
                <a:off x="658813" y="3057136"/>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0</m:t>
                        </m:r>
                      </m:sub>
                    </m:sSub>
                  </m:oMath>
                </a14:m>
                <a:r>
                  <a:rPr lang="zh-CN" altLang="en-US" sz="2800" dirty="0">
                    <a:solidFill>
                      <a:srgbClr val="0070C0"/>
                    </a:solidFill>
                  </a:rPr>
                  <a:t> </a:t>
                </a:r>
              </a:p>
            </p:txBody>
          </p:sp>
        </mc:Choice>
        <mc:Fallback xmlns="">
          <p:sp>
            <p:nvSpPr>
              <p:cNvPr id="15" name="文本框 14">
                <a:extLst>
                  <a:ext uri="{FF2B5EF4-FFF2-40B4-BE49-F238E27FC236}">
                    <a16:creationId xmlns:a16="http://schemas.microsoft.com/office/drawing/2014/main" id="{C28C10AE-BFC0-4B31-901C-68775359D124}"/>
                  </a:ext>
                </a:extLst>
              </p:cNvPr>
              <p:cNvSpPr txBox="1">
                <a:spLocks noRot="1" noChangeAspect="1" noMove="1" noResize="1" noEditPoints="1" noAdjustHandles="1" noChangeArrowheads="1" noChangeShapeType="1" noTextEdit="1"/>
              </p:cNvSpPr>
              <p:nvPr/>
            </p:nvSpPr>
            <p:spPr>
              <a:xfrm>
                <a:off x="658813" y="3057136"/>
                <a:ext cx="488156" cy="523220"/>
              </a:xfrm>
              <a:prstGeom prst="rect">
                <a:avLst/>
              </a:prstGeom>
              <a:blipFill>
                <a:blip r:embed="rId3"/>
                <a:stretch>
                  <a:fillRect r="-7500"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346C3BF-FC46-4102-B5F2-11C86AE930DA}"/>
                  </a:ext>
                </a:extLst>
              </p:cNvPr>
              <p:cNvSpPr txBox="1"/>
              <p:nvPr/>
            </p:nvSpPr>
            <p:spPr>
              <a:xfrm>
                <a:off x="6322545" y="346766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6" name="文本框 15">
                <a:extLst>
                  <a:ext uri="{FF2B5EF4-FFF2-40B4-BE49-F238E27FC236}">
                    <a16:creationId xmlns:a16="http://schemas.microsoft.com/office/drawing/2014/main" id="{7346C3BF-FC46-4102-B5F2-11C86AE930DA}"/>
                  </a:ext>
                </a:extLst>
              </p:cNvPr>
              <p:cNvSpPr txBox="1">
                <a:spLocks noRot="1" noChangeAspect="1" noMove="1" noResize="1" noEditPoints="1" noAdjustHandles="1" noChangeArrowheads="1" noChangeShapeType="1" noTextEdit="1"/>
              </p:cNvSpPr>
              <p:nvPr/>
            </p:nvSpPr>
            <p:spPr>
              <a:xfrm>
                <a:off x="6322545" y="3467668"/>
                <a:ext cx="300147" cy="492443"/>
              </a:xfrm>
              <a:prstGeom prst="rect">
                <a:avLst/>
              </a:prstGeom>
              <a:blipFill>
                <a:blip r:embed="rId4"/>
                <a:stretch>
                  <a:fillRect l="-16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72C31EC-AA4A-4B01-BD12-3099AD7F0695}"/>
                  </a:ext>
                </a:extLst>
              </p:cNvPr>
              <p:cNvSpPr txBox="1"/>
              <p:nvPr/>
            </p:nvSpPr>
            <p:spPr>
              <a:xfrm>
                <a:off x="1273175" y="2506286"/>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1</m:t>
                        </m:r>
                      </m:sub>
                    </m:sSub>
                  </m:oMath>
                </a14:m>
                <a:r>
                  <a:rPr lang="zh-CN" altLang="en-US" sz="2800" dirty="0">
                    <a:solidFill>
                      <a:srgbClr val="0070C0"/>
                    </a:solidFill>
                  </a:rPr>
                  <a:t> </a:t>
                </a:r>
              </a:p>
            </p:txBody>
          </p:sp>
        </mc:Choice>
        <mc:Fallback xmlns="">
          <p:sp>
            <p:nvSpPr>
              <p:cNvPr id="17" name="文本框 16">
                <a:extLst>
                  <a:ext uri="{FF2B5EF4-FFF2-40B4-BE49-F238E27FC236}">
                    <a16:creationId xmlns:a16="http://schemas.microsoft.com/office/drawing/2014/main" id="{672C31EC-AA4A-4B01-BD12-3099AD7F0695}"/>
                  </a:ext>
                </a:extLst>
              </p:cNvPr>
              <p:cNvSpPr txBox="1">
                <a:spLocks noRot="1" noChangeAspect="1" noMove="1" noResize="1" noEditPoints="1" noAdjustHandles="1" noChangeArrowheads="1" noChangeShapeType="1" noTextEdit="1"/>
              </p:cNvSpPr>
              <p:nvPr/>
            </p:nvSpPr>
            <p:spPr>
              <a:xfrm>
                <a:off x="1273175" y="2506286"/>
                <a:ext cx="488156" cy="523220"/>
              </a:xfrm>
              <a:prstGeom prst="rect">
                <a:avLst/>
              </a:prstGeom>
              <a:blipFill>
                <a:blip r:embed="rId5"/>
                <a:stretch>
                  <a:fillRect r="-7692" b="-4762"/>
                </a:stretch>
              </a:blipFill>
            </p:spPr>
            <p:txBody>
              <a:bodyPr/>
              <a:lstStyle/>
              <a:p>
                <a:r>
                  <a:rPr lang="en-CN">
                    <a:noFill/>
                  </a:rPr>
                  <a:t> </a:t>
                </a:r>
              </a:p>
            </p:txBody>
          </p:sp>
        </mc:Fallback>
      </mc:AlternateContent>
      <p:cxnSp>
        <p:nvCxnSpPr>
          <p:cNvPr id="18" name="直接箭头连接符 17">
            <a:extLst>
              <a:ext uri="{FF2B5EF4-FFF2-40B4-BE49-F238E27FC236}">
                <a16:creationId xmlns:a16="http://schemas.microsoft.com/office/drawing/2014/main" id="{87F841C9-2E05-4074-A97E-5E8036F526FE}"/>
              </a:ext>
            </a:extLst>
          </p:cNvPr>
          <p:cNvCxnSpPr>
            <a:stCxn id="5" idx="7"/>
            <a:endCxn id="7" idx="3"/>
          </p:cNvCxnSpPr>
          <p:nvPr/>
        </p:nvCxnSpPr>
        <p:spPr>
          <a:xfrm flipV="1">
            <a:off x="951722" y="3177344"/>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380D40-C71A-4999-ADBE-7F68CB07B0BB}"/>
              </a:ext>
            </a:extLst>
          </p:cNvPr>
          <p:cNvCxnSpPr>
            <a:cxnSpLocks/>
            <a:stCxn id="7" idx="6"/>
            <a:endCxn id="8" idx="1"/>
          </p:cNvCxnSpPr>
          <p:nvPr/>
        </p:nvCxnSpPr>
        <p:spPr>
          <a:xfrm>
            <a:off x="1637491" y="3129637"/>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C1E32A5-C78E-48D5-8450-BE528FEEF3C5}"/>
              </a:ext>
            </a:extLst>
          </p:cNvPr>
          <p:cNvCxnSpPr>
            <a:cxnSpLocks/>
            <a:stCxn id="8" idx="0"/>
            <a:endCxn id="9" idx="3"/>
          </p:cNvCxnSpPr>
          <p:nvPr/>
        </p:nvCxnSpPr>
        <p:spPr>
          <a:xfrm flipV="1">
            <a:off x="2464992" y="2560154"/>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26B62B-889C-49DA-B80B-9529C21AA773}"/>
              </a:ext>
            </a:extLst>
          </p:cNvPr>
          <p:cNvCxnSpPr>
            <a:cxnSpLocks/>
            <a:stCxn id="10" idx="1"/>
            <a:endCxn id="9" idx="6"/>
          </p:cNvCxnSpPr>
          <p:nvPr/>
        </p:nvCxnSpPr>
        <p:spPr>
          <a:xfrm flipH="1" flipV="1">
            <a:off x="2938646" y="2512447"/>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E84A5FA-3D1A-4363-91BB-DDC4488D23EB}"/>
              </a:ext>
            </a:extLst>
          </p:cNvPr>
          <p:cNvCxnSpPr>
            <a:cxnSpLocks/>
            <a:stCxn id="10" idx="0"/>
            <a:endCxn id="11" idx="3"/>
          </p:cNvCxnSpPr>
          <p:nvPr/>
        </p:nvCxnSpPr>
        <p:spPr>
          <a:xfrm flipV="1">
            <a:off x="3765369" y="1984076"/>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999795-215A-47BF-82B1-32713EF13029}"/>
              </a:ext>
            </a:extLst>
          </p:cNvPr>
          <p:cNvCxnSpPr>
            <a:cxnSpLocks/>
            <a:stCxn id="12" idx="1"/>
            <a:endCxn id="11" idx="5"/>
          </p:cNvCxnSpPr>
          <p:nvPr/>
        </p:nvCxnSpPr>
        <p:spPr>
          <a:xfrm flipH="1" flipV="1">
            <a:off x="4280925" y="1984076"/>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8483FAB-4037-43B7-A08D-3B34A8D45FA3}"/>
              </a:ext>
            </a:extLst>
          </p:cNvPr>
          <p:cNvCxnSpPr>
            <a:cxnSpLocks/>
            <a:stCxn id="12" idx="7"/>
            <a:endCxn id="13" idx="3"/>
          </p:cNvCxnSpPr>
          <p:nvPr/>
        </p:nvCxnSpPr>
        <p:spPr>
          <a:xfrm flipV="1">
            <a:off x="5196930" y="1644878"/>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A53A15E-37EB-4E4B-834D-F282EC59CDC9}"/>
              </a:ext>
            </a:extLst>
          </p:cNvPr>
          <p:cNvCxnSpPr>
            <a:cxnSpLocks/>
            <a:stCxn id="14" idx="1"/>
            <a:endCxn id="13" idx="5"/>
          </p:cNvCxnSpPr>
          <p:nvPr/>
        </p:nvCxnSpPr>
        <p:spPr>
          <a:xfrm flipH="1" flipV="1">
            <a:off x="5623950" y="1644878"/>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202F52E-7AB8-4CF1-A5BA-BA54004089A8}"/>
                  </a:ext>
                </a:extLst>
              </p:cNvPr>
              <p:cNvSpPr txBox="1"/>
              <p:nvPr/>
            </p:nvSpPr>
            <p:spPr>
              <a:xfrm>
                <a:off x="3988016" y="1293954"/>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𝑖</m:t>
                        </m:r>
                      </m:sub>
                    </m:sSub>
                  </m:oMath>
                </a14:m>
                <a:r>
                  <a:rPr lang="zh-CN" altLang="en-US" sz="2800" dirty="0">
                    <a:solidFill>
                      <a:srgbClr val="0070C0"/>
                    </a:solidFill>
                  </a:rPr>
                  <a:t> </a:t>
                </a:r>
              </a:p>
            </p:txBody>
          </p:sp>
        </mc:Choice>
        <mc:Fallback xmlns="">
          <p:sp>
            <p:nvSpPr>
              <p:cNvPr id="26" name="文本框 25">
                <a:extLst>
                  <a:ext uri="{FF2B5EF4-FFF2-40B4-BE49-F238E27FC236}">
                    <a16:creationId xmlns:a16="http://schemas.microsoft.com/office/drawing/2014/main" id="{2202F52E-7AB8-4CF1-A5BA-BA54004089A8}"/>
                  </a:ext>
                </a:extLst>
              </p:cNvPr>
              <p:cNvSpPr txBox="1">
                <a:spLocks noRot="1" noChangeAspect="1" noMove="1" noResize="1" noEditPoints="1" noAdjustHandles="1" noChangeArrowheads="1" noChangeShapeType="1" noTextEdit="1"/>
              </p:cNvSpPr>
              <p:nvPr/>
            </p:nvSpPr>
            <p:spPr>
              <a:xfrm>
                <a:off x="3988016" y="1293954"/>
                <a:ext cx="488156" cy="523220"/>
              </a:xfrm>
              <a:prstGeom prst="rect">
                <a:avLst/>
              </a:prstGeom>
              <a:blipFill>
                <a:blip r:embed="rId6"/>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82FEE6D-614E-409B-A0CB-C04959C5E7E4}"/>
                  </a:ext>
                </a:extLst>
              </p:cNvPr>
              <p:cNvSpPr txBox="1"/>
              <p:nvPr/>
            </p:nvSpPr>
            <p:spPr>
              <a:xfrm>
                <a:off x="5995195" y="1628770"/>
                <a:ext cx="488156" cy="523220"/>
              </a:xfrm>
              <a:prstGeom prst="rect">
                <a:avLst/>
              </a:prstGeom>
              <a:noFill/>
            </p:spPr>
            <p:txBody>
              <a:bodyPr wrap="square">
                <a:spAutoFit/>
              </a:bodyPr>
              <a:lstStyle/>
              <a:p>
                <a14:m>
                  <m:oMath xmlns:m="http://schemas.openxmlformats.org/officeDocument/2006/math">
                    <m:sSub>
                      <m:sSubPr>
                        <m:ctrlPr>
                          <a:rPr lang="en-US" altLang="zh-CN" sz="2800" b="0" i="1" smtClean="0">
                            <a:solidFill>
                              <a:srgbClr val="0070C0"/>
                            </a:solidFill>
                            <a:latin typeface="Cambria Math" panose="02040503050406030204" pitchFamily="18" charset="0"/>
                          </a:rPr>
                        </m:ctrlPr>
                      </m:sSubPr>
                      <m:e>
                        <m:r>
                          <a:rPr lang="en-US" altLang="zh-CN" sz="2800" b="1" i="1" smtClean="0">
                            <a:solidFill>
                              <a:srgbClr val="0070C0"/>
                            </a:solidFill>
                            <a:latin typeface="Cambria Math" panose="02040503050406030204" pitchFamily="18" charset="0"/>
                          </a:rPr>
                          <m:t>𝒙</m:t>
                        </m:r>
                      </m:e>
                      <m:sub>
                        <m:r>
                          <a:rPr lang="en-US" altLang="zh-CN" sz="2800" b="0" i="1" smtClean="0">
                            <a:solidFill>
                              <a:srgbClr val="0070C0"/>
                            </a:solidFill>
                            <a:latin typeface="Cambria Math" panose="02040503050406030204" pitchFamily="18" charset="0"/>
                          </a:rPr>
                          <m:t>𝑛</m:t>
                        </m:r>
                      </m:sub>
                    </m:sSub>
                  </m:oMath>
                </a14:m>
                <a:r>
                  <a:rPr lang="zh-CN" altLang="en-US" sz="2800" dirty="0">
                    <a:solidFill>
                      <a:srgbClr val="0070C0"/>
                    </a:solidFill>
                  </a:rPr>
                  <a:t> </a:t>
                </a:r>
              </a:p>
            </p:txBody>
          </p:sp>
        </mc:Choice>
        <mc:Fallback xmlns="">
          <p:sp>
            <p:nvSpPr>
              <p:cNvPr id="27" name="文本框 26">
                <a:extLst>
                  <a:ext uri="{FF2B5EF4-FFF2-40B4-BE49-F238E27FC236}">
                    <a16:creationId xmlns:a16="http://schemas.microsoft.com/office/drawing/2014/main" id="{982FEE6D-614E-409B-A0CB-C04959C5E7E4}"/>
                  </a:ext>
                </a:extLst>
              </p:cNvPr>
              <p:cNvSpPr txBox="1">
                <a:spLocks noRot="1" noChangeAspect="1" noMove="1" noResize="1" noEditPoints="1" noAdjustHandles="1" noChangeArrowheads="1" noChangeShapeType="1" noTextEdit="1"/>
              </p:cNvSpPr>
              <p:nvPr/>
            </p:nvSpPr>
            <p:spPr>
              <a:xfrm>
                <a:off x="5995195" y="1628770"/>
                <a:ext cx="488156" cy="523220"/>
              </a:xfrm>
              <a:prstGeom prst="rect">
                <a:avLst/>
              </a:prstGeom>
              <a:blipFill>
                <a:blip r:embed="rId7"/>
                <a:stretch>
                  <a:fillRect r="-10000"/>
                </a:stretch>
              </a:blipFill>
            </p:spPr>
            <p:txBody>
              <a:bodyPr/>
              <a:lstStyle/>
              <a:p>
                <a:r>
                  <a:rPr lang="en-CN">
                    <a:noFill/>
                  </a:rPr>
                  <a:t> </a:t>
                </a:r>
              </a:p>
            </p:txBody>
          </p:sp>
        </mc:Fallback>
      </mc:AlternateContent>
      <p:sp>
        <p:nvSpPr>
          <p:cNvPr id="28" name="文本框 27">
            <a:extLst>
              <a:ext uri="{FF2B5EF4-FFF2-40B4-BE49-F238E27FC236}">
                <a16:creationId xmlns:a16="http://schemas.microsoft.com/office/drawing/2014/main" id="{53B10A3E-B43A-4361-8CA7-4E0990170CD2}"/>
              </a:ext>
            </a:extLst>
          </p:cNvPr>
          <p:cNvSpPr txBox="1"/>
          <p:nvPr/>
        </p:nvSpPr>
        <p:spPr>
          <a:xfrm>
            <a:off x="3668928" y="2138853"/>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29" name="文本框 28">
            <a:extLst>
              <a:ext uri="{FF2B5EF4-FFF2-40B4-BE49-F238E27FC236}">
                <a16:creationId xmlns:a16="http://schemas.microsoft.com/office/drawing/2014/main" id="{F5742A0F-15AD-4130-B345-BAB949BA9D8A}"/>
              </a:ext>
            </a:extLst>
          </p:cNvPr>
          <p:cNvSpPr txBox="1"/>
          <p:nvPr/>
        </p:nvSpPr>
        <p:spPr>
          <a:xfrm>
            <a:off x="4780383" y="2090777"/>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cxnSp>
        <p:nvCxnSpPr>
          <p:cNvPr id="31" name="直接连接符 30">
            <a:extLst>
              <a:ext uri="{FF2B5EF4-FFF2-40B4-BE49-F238E27FC236}">
                <a16:creationId xmlns:a16="http://schemas.microsoft.com/office/drawing/2014/main" id="{A451BF47-1706-462A-8809-FDD81C544D80}"/>
              </a:ext>
            </a:extLst>
          </p:cNvPr>
          <p:cNvCxnSpPr>
            <a:cxnSpLocks/>
            <a:endCxn id="83" idx="0"/>
          </p:cNvCxnSpPr>
          <p:nvPr/>
        </p:nvCxnSpPr>
        <p:spPr>
          <a:xfrm>
            <a:off x="4233300" y="2034966"/>
            <a:ext cx="20642" cy="2443952"/>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D796A5E-32BC-4E17-B1A2-8BD121514D58}"/>
              </a:ext>
            </a:extLst>
          </p:cNvPr>
          <p:cNvCxnSpPr>
            <a:cxnSpLocks/>
          </p:cNvCxnSpPr>
          <p:nvPr/>
        </p:nvCxnSpPr>
        <p:spPr>
          <a:xfrm>
            <a:off x="769756" y="5530731"/>
            <a:ext cx="5991225"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任意多边形: 形状 44">
            <a:extLst>
              <a:ext uri="{FF2B5EF4-FFF2-40B4-BE49-F238E27FC236}">
                <a16:creationId xmlns:a16="http://schemas.microsoft.com/office/drawing/2014/main" id="{4D45A367-6236-4CAC-9AE5-E5F78630C5F9}"/>
              </a:ext>
            </a:extLst>
          </p:cNvPr>
          <p:cNvSpPr/>
          <p:nvPr/>
        </p:nvSpPr>
        <p:spPr>
          <a:xfrm>
            <a:off x="881461" y="4518103"/>
            <a:ext cx="5895975" cy="860228"/>
          </a:xfrm>
          <a:custGeom>
            <a:avLst/>
            <a:gdLst>
              <a:gd name="connsiteX0" fmla="*/ 0 w 5895975"/>
              <a:gd name="connsiteY0" fmla="*/ 803078 h 860228"/>
              <a:gd name="connsiteX1" fmla="*/ 1466850 w 5895975"/>
              <a:gd name="connsiteY1" fmla="*/ 764978 h 860228"/>
              <a:gd name="connsiteX2" fmla="*/ 2266950 w 5895975"/>
              <a:gd name="connsiteY2" fmla="*/ 260153 h 860228"/>
              <a:gd name="connsiteX3" fmla="*/ 3152775 w 5895975"/>
              <a:gd name="connsiteY3" fmla="*/ 31553 h 860228"/>
              <a:gd name="connsiteX4" fmla="*/ 3943350 w 5895975"/>
              <a:gd name="connsiteY4" fmla="*/ 60128 h 860228"/>
              <a:gd name="connsiteX5" fmla="*/ 4895850 w 5895975"/>
              <a:gd name="connsiteY5" fmla="*/ 564953 h 860228"/>
              <a:gd name="connsiteX6" fmla="*/ 5895975 w 5895975"/>
              <a:gd name="connsiteY6" fmla="*/ 860228 h 860228"/>
              <a:gd name="connsiteX7" fmla="*/ 5895975 w 5895975"/>
              <a:gd name="connsiteY7" fmla="*/ 860228 h 86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5975" h="860228">
                <a:moveTo>
                  <a:pt x="0" y="803078"/>
                </a:moveTo>
                <a:cubicBezTo>
                  <a:pt x="544512" y="829271"/>
                  <a:pt x="1089025" y="855465"/>
                  <a:pt x="1466850" y="764978"/>
                </a:cubicBezTo>
                <a:cubicBezTo>
                  <a:pt x="1844675" y="674491"/>
                  <a:pt x="1985962" y="382391"/>
                  <a:pt x="2266950" y="260153"/>
                </a:cubicBezTo>
                <a:cubicBezTo>
                  <a:pt x="2547938" y="137915"/>
                  <a:pt x="2873375" y="64890"/>
                  <a:pt x="3152775" y="31553"/>
                </a:cubicBezTo>
                <a:cubicBezTo>
                  <a:pt x="3432175" y="-1784"/>
                  <a:pt x="3652838" y="-28772"/>
                  <a:pt x="3943350" y="60128"/>
                </a:cubicBezTo>
                <a:cubicBezTo>
                  <a:pt x="4233862" y="149028"/>
                  <a:pt x="4570413" y="431603"/>
                  <a:pt x="4895850" y="564953"/>
                </a:cubicBezTo>
                <a:cubicBezTo>
                  <a:pt x="5221287" y="698303"/>
                  <a:pt x="5895975" y="860228"/>
                  <a:pt x="5895975" y="860228"/>
                </a:cubicBezTo>
                <a:lnTo>
                  <a:pt x="5895975" y="860228"/>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E6ADAA1-DC26-4D54-9D2D-6DF67114F80A}"/>
                  </a:ext>
                </a:extLst>
              </p:cNvPr>
              <p:cNvSpPr txBox="1"/>
              <p:nvPr/>
            </p:nvSpPr>
            <p:spPr>
              <a:xfrm>
                <a:off x="7159856" y="2302639"/>
                <a:ext cx="5092335" cy="4246291"/>
              </a:xfrm>
              <a:prstGeom prst="rect">
                <a:avLst/>
              </a:prstGeom>
              <a:noFill/>
            </p:spPr>
            <p:txBody>
              <a:bodyPr wrap="square" rtlCol="0">
                <a:spAutoFit/>
              </a:bodyPr>
              <a:lstStyle/>
              <a:p>
                <a:pPr marL="342900" indent="-342900">
                  <a:spcBef>
                    <a:spcPts val="1200"/>
                  </a:spcBef>
                  <a:spcAft>
                    <a:spcPts val="1200"/>
                  </a:spcAft>
                  <a:buFont typeface="Arial" panose="020B0604020202020204" pitchFamily="34" charset="0"/>
                  <a:buChar char="•"/>
                </a:pPr>
                <a:r>
                  <a:rPr lang="en-US" altLang="zh-CN" sz="2400" dirty="0"/>
                  <a:t>Time series data: </a:t>
                </a:r>
              </a:p>
              <a:p>
                <a:pPr>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𝒙</m:t>
                      </m:r>
                      <m:r>
                        <a:rPr lang="en-US" altLang="zh-CN" sz="2400" b="0" i="1" smtClean="0">
                          <a:solidFill>
                            <a:srgbClr val="0070C0"/>
                          </a:solidFill>
                          <a:latin typeface="Cambria Math" panose="02040503050406030204" pitchFamily="18" charset="0"/>
                        </a:rPr>
                        <m:t>=</m:t>
                      </m:r>
                      <m:d>
                        <m:dPr>
                          <m:begChr m:val="["/>
                          <m:endChr m:val="]"/>
                          <m:ctrlPr>
                            <a:rPr lang="en-US" altLang="zh-CN" sz="2400" b="0" i="1" smtClean="0">
                              <a:solidFill>
                                <a:srgbClr val="0070C0"/>
                              </a:solidFill>
                              <a:latin typeface="Cambria Math" panose="02040503050406030204" pitchFamily="18" charset="0"/>
                            </a:rPr>
                          </m:ctrlPr>
                        </m:dPr>
                        <m:e>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0</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2</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𝑖</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𝑛</m:t>
                              </m:r>
                            </m:sub>
                          </m:sSub>
                        </m:e>
                      </m:d>
                    </m:oMath>
                  </m:oMathPara>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Re-weighing</a:t>
                </a:r>
                <a:r>
                  <a:rPr lang="zh-CN" altLang="en-US" sz="2400" dirty="0"/>
                  <a:t> </a:t>
                </a:r>
                <a:r>
                  <a:rPr lang="en-US" altLang="zh-CN" sz="2400" dirty="0"/>
                  <a:t>vector</a:t>
                </a: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0</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1</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2</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𝑛𝑖</m:t>
                          </m:r>
                        </m:sub>
                      </m:sSub>
                      <m:r>
                        <a:rPr lang="en-US" altLang="zh-CN" sz="2400" b="0" i="1" smtClean="0">
                          <a:solidFill>
                            <a:srgbClr val="00B050"/>
                          </a:solidFill>
                          <a:latin typeface="Cambria Math" panose="02040503050406030204" pitchFamily="18" charset="0"/>
                        </a:rPr>
                        <m:t>]</m:t>
                      </m:r>
                    </m:oMath>
                  </m:oMathPara>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Each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𝑗𝑖</m:t>
                        </m:r>
                      </m:sub>
                    </m:sSub>
                  </m:oMath>
                </a14:m>
                <a:r>
                  <a:rPr lang="en-US" altLang="zh-CN" sz="2400" dirty="0"/>
                  <a:t>: Weight of data point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oMath>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Fitting value</a:t>
                </a: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accent2"/>
                              </a:solidFill>
                              <a:latin typeface="Cambria Math" panose="02040503050406030204" pitchFamily="18" charset="0"/>
                            </a:rPr>
                          </m:ctrlPr>
                        </m:sSubPr>
                        <m:e>
                          <m:r>
                            <a:rPr lang="en-US" altLang="zh-CN" sz="2400" b="0" i="1" smtClean="0">
                              <a:solidFill>
                                <a:schemeClr val="accent2"/>
                              </a:solidFill>
                              <a:latin typeface="Cambria Math" panose="02040503050406030204" pitchFamily="18" charset="0"/>
                            </a:rPr>
                            <m:t>𝑦</m:t>
                          </m:r>
                        </m:e>
                        <m:sub>
                          <m:r>
                            <a:rPr lang="en-US" altLang="zh-CN" sz="2400" b="0" i="1" smtClean="0">
                              <a:solidFill>
                                <a:schemeClr val="accent2"/>
                              </a:solidFill>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1" i="1" smtClean="0">
                          <a:solidFill>
                            <a:srgbClr val="0070C0"/>
                          </a:solidFill>
                          <a:latin typeface="Cambria Math" panose="02040503050406030204" pitchFamily="18" charset="0"/>
                        </a:rPr>
                        <m:t>𝒙</m:t>
                      </m:r>
                    </m:oMath>
                  </m:oMathPara>
                </a14:m>
                <a:endParaRPr lang="zh-CN" altLang="en-US" sz="2400" b="1" dirty="0"/>
              </a:p>
            </p:txBody>
          </p:sp>
        </mc:Choice>
        <mc:Fallback xmlns="">
          <p:sp>
            <p:nvSpPr>
              <p:cNvPr id="46" name="文本框 45">
                <a:extLst>
                  <a:ext uri="{FF2B5EF4-FFF2-40B4-BE49-F238E27FC236}">
                    <a16:creationId xmlns:a16="http://schemas.microsoft.com/office/drawing/2014/main" id="{8E6ADAA1-DC26-4D54-9D2D-6DF67114F80A}"/>
                  </a:ext>
                </a:extLst>
              </p:cNvPr>
              <p:cNvSpPr txBox="1">
                <a:spLocks noRot="1" noChangeAspect="1" noMove="1" noResize="1" noEditPoints="1" noAdjustHandles="1" noChangeArrowheads="1" noChangeShapeType="1" noTextEdit="1"/>
              </p:cNvSpPr>
              <p:nvPr/>
            </p:nvSpPr>
            <p:spPr>
              <a:xfrm>
                <a:off x="7159856" y="2302639"/>
                <a:ext cx="5092335" cy="4246291"/>
              </a:xfrm>
              <a:prstGeom prst="rect">
                <a:avLst/>
              </a:prstGeom>
              <a:blipFill>
                <a:blip r:embed="rId8"/>
                <a:stretch>
                  <a:fillRect l="-1746" t="-1194"/>
                </a:stretch>
              </a:blipFill>
            </p:spPr>
            <p:txBody>
              <a:bodyPr/>
              <a:lstStyle/>
              <a:p>
                <a:r>
                  <a:rPr lang="en-CN">
                    <a:noFill/>
                  </a:rPr>
                  <a:t> </a:t>
                </a:r>
              </a:p>
            </p:txBody>
          </p:sp>
        </mc:Fallback>
      </mc:AlternateContent>
      <p:cxnSp>
        <p:nvCxnSpPr>
          <p:cNvPr id="35" name="直接连接符 34">
            <a:extLst>
              <a:ext uri="{FF2B5EF4-FFF2-40B4-BE49-F238E27FC236}">
                <a16:creationId xmlns:a16="http://schemas.microsoft.com/office/drawing/2014/main" id="{C6B66014-0668-4118-93D1-DACCA1C4D35A}"/>
              </a:ext>
            </a:extLst>
          </p:cNvPr>
          <p:cNvCxnSpPr>
            <a:cxnSpLocks/>
            <a:endCxn id="45" idx="0"/>
          </p:cNvCxnSpPr>
          <p:nvPr/>
        </p:nvCxnSpPr>
        <p:spPr>
          <a:xfrm flipH="1">
            <a:off x="881461" y="3765430"/>
            <a:ext cx="8564" cy="155575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5B256DB-0B21-47C3-B6FB-469815E34F21}"/>
              </a:ext>
            </a:extLst>
          </p:cNvPr>
          <p:cNvCxnSpPr>
            <a:cxnSpLocks/>
          </p:cNvCxnSpPr>
          <p:nvPr/>
        </p:nvCxnSpPr>
        <p:spPr>
          <a:xfrm>
            <a:off x="1576998" y="3212967"/>
            <a:ext cx="16688" cy="2108214"/>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1DD80FB-8D38-4F38-BBC8-F04F92781D73}"/>
              </a:ext>
            </a:extLst>
          </p:cNvPr>
          <p:cNvCxnSpPr>
            <a:cxnSpLocks/>
          </p:cNvCxnSpPr>
          <p:nvPr/>
        </p:nvCxnSpPr>
        <p:spPr>
          <a:xfrm>
            <a:off x="2462968" y="3460439"/>
            <a:ext cx="0" cy="1752792"/>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CD8BC9C-CBFE-41C6-9141-764731070762}"/>
              </a:ext>
            </a:extLst>
          </p:cNvPr>
          <p:cNvCxnSpPr>
            <a:cxnSpLocks/>
          </p:cNvCxnSpPr>
          <p:nvPr/>
        </p:nvCxnSpPr>
        <p:spPr>
          <a:xfrm>
            <a:off x="2879471" y="2599498"/>
            <a:ext cx="9139" cy="2348719"/>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AABD02C-C1F7-466D-A63E-1D4E73130D98}"/>
              </a:ext>
            </a:extLst>
          </p:cNvPr>
          <p:cNvCxnSpPr>
            <a:cxnSpLocks/>
          </p:cNvCxnSpPr>
          <p:nvPr/>
        </p:nvCxnSpPr>
        <p:spPr>
          <a:xfrm>
            <a:off x="3765742" y="2960247"/>
            <a:ext cx="12661" cy="1627509"/>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CF979B7-027C-433A-A107-5A72E661B2F3}"/>
              </a:ext>
            </a:extLst>
          </p:cNvPr>
          <p:cNvCxnSpPr>
            <a:cxnSpLocks/>
          </p:cNvCxnSpPr>
          <p:nvPr/>
        </p:nvCxnSpPr>
        <p:spPr>
          <a:xfrm>
            <a:off x="5167446" y="2686236"/>
            <a:ext cx="3077" cy="205709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A2A0C3B-EFBA-42AC-AB8F-308650649537}"/>
              </a:ext>
            </a:extLst>
          </p:cNvPr>
          <p:cNvCxnSpPr>
            <a:cxnSpLocks/>
          </p:cNvCxnSpPr>
          <p:nvPr/>
        </p:nvCxnSpPr>
        <p:spPr>
          <a:xfrm>
            <a:off x="5576755" y="1686569"/>
            <a:ext cx="19101" cy="3304412"/>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8412BF-761B-4425-8463-B324A232C18C}"/>
              </a:ext>
            </a:extLst>
          </p:cNvPr>
          <p:cNvCxnSpPr>
            <a:cxnSpLocks/>
          </p:cNvCxnSpPr>
          <p:nvPr/>
        </p:nvCxnSpPr>
        <p:spPr>
          <a:xfrm>
            <a:off x="6167801" y="2323407"/>
            <a:ext cx="0" cy="2889824"/>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7F0F6A66-3901-46F1-AE53-5B4FCBD53939}"/>
              </a:ext>
            </a:extLst>
          </p:cNvPr>
          <p:cNvSpPr/>
          <p:nvPr/>
        </p:nvSpPr>
        <p:spPr>
          <a:xfrm>
            <a:off x="820968" y="524339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6" name="椭圆 75">
            <a:extLst>
              <a:ext uri="{FF2B5EF4-FFF2-40B4-BE49-F238E27FC236}">
                <a16:creationId xmlns:a16="http://schemas.microsoft.com/office/drawing/2014/main" id="{DAB3719C-ABE4-45EA-8219-DF8738BEFA1E}"/>
              </a:ext>
            </a:extLst>
          </p:cNvPr>
          <p:cNvSpPr/>
          <p:nvPr/>
        </p:nvSpPr>
        <p:spPr>
          <a:xfrm>
            <a:off x="1507941" y="5278498"/>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7" name="椭圆 76">
            <a:extLst>
              <a:ext uri="{FF2B5EF4-FFF2-40B4-BE49-F238E27FC236}">
                <a16:creationId xmlns:a16="http://schemas.microsoft.com/office/drawing/2014/main" id="{6C802E11-C74F-4048-B5DB-5F83B29DCEE6}"/>
              </a:ext>
            </a:extLst>
          </p:cNvPr>
          <p:cNvSpPr/>
          <p:nvPr/>
        </p:nvSpPr>
        <p:spPr>
          <a:xfrm>
            <a:off x="2387150" y="5184261"/>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8" name="椭圆 77">
            <a:extLst>
              <a:ext uri="{FF2B5EF4-FFF2-40B4-BE49-F238E27FC236}">
                <a16:creationId xmlns:a16="http://schemas.microsoft.com/office/drawing/2014/main" id="{BF6541CF-CC50-40D6-821E-F0661702C3B7}"/>
              </a:ext>
            </a:extLst>
          </p:cNvPr>
          <p:cNvSpPr/>
          <p:nvPr/>
        </p:nvSpPr>
        <p:spPr>
          <a:xfrm>
            <a:off x="2824525" y="4912482"/>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9" name="椭圆 78">
            <a:extLst>
              <a:ext uri="{FF2B5EF4-FFF2-40B4-BE49-F238E27FC236}">
                <a16:creationId xmlns:a16="http://schemas.microsoft.com/office/drawing/2014/main" id="{CFB62CF6-C93B-485F-8A83-0F2FA7AA61FD}"/>
              </a:ext>
            </a:extLst>
          </p:cNvPr>
          <p:cNvSpPr/>
          <p:nvPr/>
        </p:nvSpPr>
        <p:spPr>
          <a:xfrm>
            <a:off x="3703015" y="4529040"/>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0" name="椭圆 79">
            <a:extLst>
              <a:ext uri="{FF2B5EF4-FFF2-40B4-BE49-F238E27FC236}">
                <a16:creationId xmlns:a16="http://schemas.microsoft.com/office/drawing/2014/main" id="{DEF54533-2162-4112-8EE4-EF7CB04A35A0}"/>
              </a:ext>
            </a:extLst>
          </p:cNvPr>
          <p:cNvSpPr/>
          <p:nvPr/>
        </p:nvSpPr>
        <p:spPr>
          <a:xfrm>
            <a:off x="5079043" y="4673565"/>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1" name="椭圆 80">
            <a:extLst>
              <a:ext uri="{FF2B5EF4-FFF2-40B4-BE49-F238E27FC236}">
                <a16:creationId xmlns:a16="http://schemas.microsoft.com/office/drawing/2014/main" id="{F7D1DF1E-15F2-4CFA-A87F-8BCEDFADF803}"/>
              </a:ext>
            </a:extLst>
          </p:cNvPr>
          <p:cNvSpPr/>
          <p:nvPr/>
        </p:nvSpPr>
        <p:spPr>
          <a:xfrm>
            <a:off x="5517248" y="4932243"/>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2" name="椭圆 81">
            <a:extLst>
              <a:ext uri="{FF2B5EF4-FFF2-40B4-BE49-F238E27FC236}">
                <a16:creationId xmlns:a16="http://schemas.microsoft.com/office/drawing/2014/main" id="{72DB9715-DED2-4238-A60F-20ADCDEE3543}"/>
              </a:ext>
            </a:extLst>
          </p:cNvPr>
          <p:cNvSpPr/>
          <p:nvPr/>
        </p:nvSpPr>
        <p:spPr>
          <a:xfrm>
            <a:off x="6101160" y="5130569"/>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3" name="椭圆 82">
            <a:extLst>
              <a:ext uri="{FF2B5EF4-FFF2-40B4-BE49-F238E27FC236}">
                <a16:creationId xmlns:a16="http://schemas.microsoft.com/office/drawing/2014/main" id="{9B7AA007-F080-4DF3-BBC7-2C1EBE1843CD}"/>
              </a:ext>
            </a:extLst>
          </p:cNvPr>
          <p:cNvSpPr/>
          <p:nvPr/>
        </p:nvSpPr>
        <p:spPr>
          <a:xfrm>
            <a:off x="4184885" y="4478918"/>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120EA282-2CBC-4D41-AE91-B242F94D43BC}"/>
                  </a:ext>
                </a:extLst>
              </p:cNvPr>
              <p:cNvSpPr txBox="1"/>
              <p:nvPr/>
            </p:nvSpPr>
            <p:spPr>
              <a:xfrm>
                <a:off x="4193844" y="4741033"/>
                <a:ext cx="525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oMath>
                  </m:oMathPara>
                </a14:m>
                <a:endParaRPr lang="zh-CN" altLang="en-US" sz="2400" dirty="0"/>
              </a:p>
            </p:txBody>
          </p:sp>
        </mc:Choice>
        <mc:Fallback xmlns="">
          <p:sp>
            <p:nvSpPr>
              <p:cNvPr id="86" name="文本框 85">
                <a:extLst>
                  <a:ext uri="{FF2B5EF4-FFF2-40B4-BE49-F238E27FC236}">
                    <a16:creationId xmlns:a16="http://schemas.microsoft.com/office/drawing/2014/main" id="{120EA282-2CBC-4D41-AE91-B242F94D43BC}"/>
                  </a:ext>
                </a:extLst>
              </p:cNvPr>
              <p:cNvSpPr txBox="1">
                <a:spLocks noRot="1" noChangeAspect="1" noMove="1" noResize="1" noEditPoints="1" noAdjustHandles="1" noChangeArrowheads="1" noChangeShapeType="1" noTextEdit="1"/>
              </p:cNvSpPr>
              <p:nvPr/>
            </p:nvSpPr>
            <p:spPr>
              <a:xfrm>
                <a:off x="4193844" y="4741033"/>
                <a:ext cx="525600" cy="461665"/>
              </a:xfrm>
              <a:prstGeom prst="rect">
                <a:avLst/>
              </a:prstGeom>
              <a:blipFill>
                <a:blip r:embed="rId9"/>
                <a:stretch>
                  <a:fillRect r="-2381" b="-5405"/>
                </a:stretch>
              </a:blipFill>
            </p:spPr>
            <p:txBody>
              <a:bodyPr/>
              <a:lstStyle/>
              <a:p>
                <a:r>
                  <a:rPr lang="en-CN">
                    <a:noFill/>
                  </a:rPr>
                  <a:t> </a:t>
                </a:r>
              </a:p>
            </p:txBody>
          </p:sp>
        </mc:Fallback>
      </mc:AlternateContent>
      <p:cxnSp>
        <p:nvCxnSpPr>
          <p:cNvPr id="87" name="直接连接符 86">
            <a:extLst>
              <a:ext uri="{FF2B5EF4-FFF2-40B4-BE49-F238E27FC236}">
                <a16:creationId xmlns:a16="http://schemas.microsoft.com/office/drawing/2014/main" id="{445FA874-0A78-4812-8AD3-4EF198C0F6AC}"/>
              </a:ext>
            </a:extLst>
          </p:cNvPr>
          <p:cNvCxnSpPr>
            <a:cxnSpLocks/>
          </p:cNvCxnSpPr>
          <p:nvPr/>
        </p:nvCxnSpPr>
        <p:spPr>
          <a:xfrm>
            <a:off x="4255116" y="4587756"/>
            <a:ext cx="0" cy="91440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92" name="内容占位符 2">
            <a:extLst>
              <a:ext uri="{FF2B5EF4-FFF2-40B4-BE49-F238E27FC236}">
                <a16:creationId xmlns:a16="http://schemas.microsoft.com/office/drawing/2014/main" id="{4A329F0D-3CAF-4DD9-BFFF-ECF53E2FC66E}"/>
              </a:ext>
            </a:extLst>
          </p:cNvPr>
          <p:cNvSpPr txBox="1">
            <a:spLocks/>
          </p:cNvSpPr>
          <p:nvPr/>
        </p:nvSpPr>
        <p:spPr>
          <a:xfrm>
            <a:off x="6777437" y="1665288"/>
            <a:ext cx="4451396" cy="619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rPr>
              <a:t>Idea</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re-weighing</a:t>
            </a:r>
            <a:endParaRPr lang="zh-CN" altLang="en-US" b="1" dirty="0">
              <a:solidFill>
                <a:srgbClr val="FF0000"/>
              </a:solidFill>
            </a:endParaRPr>
          </a:p>
        </p:txBody>
      </p:sp>
      <p:sp>
        <p:nvSpPr>
          <p:cNvPr id="59" name="椭圆 58">
            <a:extLst>
              <a:ext uri="{FF2B5EF4-FFF2-40B4-BE49-F238E27FC236}">
                <a16:creationId xmlns:a16="http://schemas.microsoft.com/office/drawing/2014/main" id="{F3E0E702-2691-4C57-8494-50B79B6C8436}"/>
              </a:ext>
            </a:extLst>
          </p:cNvPr>
          <p:cNvSpPr/>
          <p:nvPr/>
        </p:nvSpPr>
        <p:spPr>
          <a:xfrm>
            <a:off x="4218280" y="6373929"/>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D68C236-3649-49C6-9CAC-4B3ABEAA39D6}"/>
                  </a:ext>
                </a:extLst>
              </p:cNvPr>
              <p:cNvSpPr txBox="1"/>
              <p:nvPr/>
            </p:nvSpPr>
            <p:spPr>
              <a:xfrm>
                <a:off x="4112315" y="6442153"/>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𝑖</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73" name="文本框 72">
                <a:extLst>
                  <a:ext uri="{FF2B5EF4-FFF2-40B4-BE49-F238E27FC236}">
                    <a16:creationId xmlns:a16="http://schemas.microsoft.com/office/drawing/2014/main" id="{ED68C236-3649-49C6-9CAC-4B3ABEAA39D6}"/>
                  </a:ext>
                </a:extLst>
              </p:cNvPr>
              <p:cNvSpPr txBox="1">
                <a:spLocks noRot="1" noChangeAspect="1" noMove="1" noResize="1" noEditPoints="1" noAdjustHandles="1" noChangeArrowheads="1" noChangeShapeType="1" noTextEdit="1"/>
              </p:cNvSpPr>
              <p:nvPr/>
            </p:nvSpPr>
            <p:spPr>
              <a:xfrm>
                <a:off x="4112315" y="6442153"/>
                <a:ext cx="488156" cy="369332"/>
              </a:xfrm>
              <a:prstGeom prst="rect">
                <a:avLst/>
              </a:prstGeom>
              <a:blipFill>
                <a:blip r:embed="rId10"/>
                <a:stretch>
                  <a:fillRect b="-10000"/>
                </a:stretch>
              </a:blipFill>
            </p:spPr>
            <p:txBody>
              <a:bodyPr/>
              <a:lstStyle/>
              <a:p>
                <a:r>
                  <a:rPr lang="en-CN">
                    <a:noFill/>
                  </a:rPr>
                  <a:t> </a:t>
                </a:r>
              </a:p>
            </p:txBody>
          </p:sp>
        </mc:Fallback>
      </mc:AlternateContent>
      <p:cxnSp>
        <p:nvCxnSpPr>
          <p:cNvPr id="30" name="直接连接符 29">
            <a:extLst>
              <a:ext uri="{FF2B5EF4-FFF2-40B4-BE49-F238E27FC236}">
                <a16:creationId xmlns:a16="http://schemas.microsoft.com/office/drawing/2014/main" id="{B914BAE6-643B-4D07-892D-5FDB37403BAE}"/>
              </a:ext>
            </a:extLst>
          </p:cNvPr>
          <p:cNvCxnSpPr>
            <a:cxnSpLocks/>
            <a:endCxn id="59" idx="0"/>
          </p:cNvCxnSpPr>
          <p:nvPr/>
        </p:nvCxnSpPr>
        <p:spPr>
          <a:xfrm>
            <a:off x="890025" y="5527835"/>
            <a:ext cx="3397312" cy="846094"/>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E50519B-3413-489E-AF90-17A39497F1C9}"/>
              </a:ext>
            </a:extLst>
          </p:cNvPr>
          <p:cNvCxnSpPr>
            <a:cxnSpLocks/>
            <a:endCxn id="59" idx="0"/>
          </p:cNvCxnSpPr>
          <p:nvPr/>
        </p:nvCxnSpPr>
        <p:spPr>
          <a:xfrm>
            <a:off x="1593686" y="5527834"/>
            <a:ext cx="2693651" cy="846095"/>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9F414CD-4E4D-4FB4-89EC-8170BDB60732}"/>
              </a:ext>
            </a:extLst>
          </p:cNvPr>
          <p:cNvCxnSpPr>
            <a:cxnSpLocks/>
            <a:endCxn id="59" idx="0"/>
          </p:cNvCxnSpPr>
          <p:nvPr/>
        </p:nvCxnSpPr>
        <p:spPr>
          <a:xfrm>
            <a:off x="2462968" y="5527835"/>
            <a:ext cx="1824369" cy="846094"/>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3E4EC5AF-366A-4862-A846-0C7EE3AA021E}"/>
              </a:ext>
            </a:extLst>
          </p:cNvPr>
          <p:cNvCxnSpPr>
            <a:cxnSpLocks/>
            <a:endCxn id="59" idx="0"/>
          </p:cNvCxnSpPr>
          <p:nvPr/>
        </p:nvCxnSpPr>
        <p:spPr>
          <a:xfrm>
            <a:off x="2899388" y="5533627"/>
            <a:ext cx="1387949" cy="840302"/>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9723D78-36DB-4FEA-A77D-4BE6EDE06107}"/>
              </a:ext>
            </a:extLst>
          </p:cNvPr>
          <p:cNvCxnSpPr>
            <a:cxnSpLocks/>
            <a:endCxn id="59" idx="0"/>
          </p:cNvCxnSpPr>
          <p:nvPr/>
        </p:nvCxnSpPr>
        <p:spPr>
          <a:xfrm>
            <a:off x="3794997" y="5521206"/>
            <a:ext cx="492340" cy="85272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D03B4F9-73FD-4A79-9948-F35EF3A1959C}"/>
              </a:ext>
            </a:extLst>
          </p:cNvPr>
          <p:cNvCxnSpPr>
            <a:cxnSpLocks/>
          </p:cNvCxnSpPr>
          <p:nvPr/>
        </p:nvCxnSpPr>
        <p:spPr>
          <a:xfrm>
            <a:off x="3778403" y="4651277"/>
            <a:ext cx="0" cy="866754"/>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C3F296F-6E82-4CBC-89EF-4C6EC041B0E5}"/>
              </a:ext>
            </a:extLst>
          </p:cNvPr>
          <p:cNvCxnSpPr>
            <a:cxnSpLocks/>
          </p:cNvCxnSpPr>
          <p:nvPr/>
        </p:nvCxnSpPr>
        <p:spPr>
          <a:xfrm>
            <a:off x="2899388" y="5000506"/>
            <a:ext cx="0" cy="51752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7C70946-95C9-448D-A42B-6E2C894F46D7}"/>
              </a:ext>
            </a:extLst>
          </p:cNvPr>
          <p:cNvCxnSpPr>
            <a:cxnSpLocks/>
          </p:cNvCxnSpPr>
          <p:nvPr/>
        </p:nvCxnSpPr>
        <p:spPr>
          <a:xfrm>
            <a:off x="2462968" y="5279349"/>
            <a:ext cx="0" cy="241857"/>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E676CF4B-6661-4264-8F3B-C0527AE3AB76}"/>
              </a:ext>
            </a:extLst>
          </p:cNvPr>
          <p:cNvCxnSpPr>
            <a:cxnSpLocks/>
          </p:cNvCxnSpPr>
          <p:nvPr/>
        </p:nvCxnSpPr>
        <p:spPr>
          <a:xfrm>
            <a:off x="1583348" y="5393927"/>
            <a:ext cx="0" cy="120929"/>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FEEB345-47A8-4591-AEFC-15F184B9C1BC}"/>
              </a:ext>
            </a:extLst>
          </p:cNvPr>
          <p:cNvCxnSpPr>
            <a:cxnSpLocks/>
            <a:stCxn id="75" idx="4"/>
          </p:cNvCxnSpPr>
          <p:nvPr/>
        </p:nvCxnSpPr>
        <p:spPr>
          <a:xfrm flipH="1">
            <a:off x="889289" y="5378331"/>
            <a:ext cx="736" cy="13017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DDB372F2-9C33-49F5-9936-9C7577794B86}"/>
              </a:ext>
            </a:extLst>
          </p:cNvPr>
          <p:cNvCxnSpPr>
            <a:cxnSpLocks/>
            <a:endCxn id="59" idx="0"/>
          </p:cNvCxnSpPr>
          <p:nvPr/>
        </p:nvCxnSpPr>
        <p:spPr>
          <a:xfrm>
            <a:off x="4253941" y="5527833"/>
            <a:ext cx="33396" cy="846096"/>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FA36C9F8-5A3E-4681-8D70-57D77C90795B}"/>
              </a:ext>
            </a:extLst>
          </p:cNvPr>
          <p:cNvCxnSpPr>
            <a:cxnSpLocks/>
            <a:endCxn id="59" idx="0"/>
          </p:cNvCxnSpPr>
          <p:nvPr/>
        </p:nvCxnSpPr>
        <p:spPr>
          <a:xfrm flipH="1">
            <a:off x="4287337" y="5502156"/>
            <a:ext cx="860762" cy="8717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A75BC46-604F-4FDD-8996-E101584FFE3F}"/>
              </a:ext>
            </a:extLst>
          </p:cNvPr>
          <p:cNvCxnSpPr>
            <a:cxnSpLocks/>
          </p:cNvCxnSpPr>
          <p:nvPr/>
        </p:nvCxnSpPr>
        <p:spPr>
          <a:xfrm>
            <a:off x="5148099" y="4778891"/>
            <a:ext cx="0" cy="74231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996D17D-8C8B-4373-8A27-FBB82EB452B7}"/>
              </a:ext>
            </a:extLst>
          </p:cNvPr>
          <p:cNvCxnSpPr>
            <a:cxnSpLocks/>
          </p:cNvCxnSpPr>
          <p:nvPr/>
        </p:nvCxnSpPr>
        <p:spPr>
          <a:xfrm>
            <a:off x="5586304" y="5038070"/>
            <a:ext cx="0" cy="476786"/>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1122811-676F-4217-B5E3-C4E2D21571AE}"/>
              </a:ext>
            </a:extLst>
          </p:cNvPr>
          <p:cNvCxnSpPr>
            <a:cxnSpLocks/>
          </p:cNvCxnSpPr>
          <p:nvPr/>
        </p:nvCxnSpPr>
        <p:spPr>
          <a:xfrm>
            <a:off x="6167801" y="5248036"/>
            <a:ext cx="0" cy="26682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E9F73DF-E2A1-44A4-84E1-229C7EAECAEA}"/>
              </a:ext>
            </a:extLst>
          </p:cNvPr>
          <p:cNvCxnSpPr>
            <a:cxnSpLocks/>
            <a:endCxn id="59" idx="0"/>
          </p:cNvCxnSpPr>
          <p:nvPr/>
        </p:nvCxnSpPr>
        <p:spPr>
          <a:xfrm flipH="1">
            <a:off x="4287337" y="5527833"/>
            <a:ext cx="1298967" cy="846096"/>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B7CDF40-965B-47F3-989B-E081ADAD622C}"/>
              </a:ext>
            </a:extLst>
          </p:cNvPr>
          <p:cNvCxnSpPr>
            <a:cxnSpLocks/>
            <a:endCxn id="59" idx="0"/>
          </p:cNvCxnSpPr>
          <p:nvPr/>
        </p:nvCxnSpPr>
        <p:spPr>
          <a:xfrm flipH="1">
            <a:off x="4287337" y="5514856"/>
            <a:ext cx="1880466" cy="859073"/>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A8D9A6D-5FBB-3043-95AE-4BCC1097822B}"/>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Tree>
    <p:extLst>
      <p:ext uri="{BB962C8B-B14F-4D97-AF65-F5344CB8AC3E}">
        <p14:creationId xmlns:p14="http://schemas.microsoft.com/office/powerpoint/2010/main" val="3062799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27</a:t>
            </a:fld>
            <a:endParaRPr lang="zh-CN" altLang="en-US"/>
          </a:p>
        </p:txBody>
      </p:sp>
      <p:sp>
        <p:nvSpPr>
          <p:cNvPr id="5" name="椭圆 4">
            <a:extLst>
              <a:ext uri="{FF2B5EF4-FFF2-40B4-BE49-F238E27FC236}">
                <a16:creationId xmlns:a16="http://schemas.microsoft.com/office/drawing/2014/main" id="{F889C9C9-FB37-4A78-A3C2-1897429E4E2E}"/>
              </a:ext>
            </a:extLst>
          </p:cNvPr>
          <p:cNvSpPr/>
          <p:nvPr/>
        </p:nvSpPr>
        <p:spPr>
          <a:xfrm>
            <a:off x="878302" y="332556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6" name="直接连接符 5">
            <a:extLst>
              <a:ext uri="{FF2B5EF4-FFF2-40B4-BE49-F238E27FC236}">
                <a16:creationId xmlns:a16="http://schemas.microsoft.com/office/drawing/2014/main" id="{8C6940D5-B957-4C59-A9B1-7999ED593600}"/>
              </a:ext>
            </a:extLst>
          </p:cNvPr>
          <p:cNvCxnSpPr>
            <a:cxnSpLocks/>
          </p:cNvCxnSpPr>
          <p:nvPr/>
        </p:nvCxnSpPr>
        <p:spPr>
          <a:xfrm>
            <a:off x="744953" y="3569731"/>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A8F29499-97BF-48AA-BE25-77AA325D1116}"/>
              </a:ext>
            </a:extLst>
          </p:cNvPr>
          <p:cNvSpPr/>
          <p:nvPr/>
        </p:nvSpPr>
        <p:spPr>
          <a:xfrm>
            <a:off x="1543845" y="275724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8" name="椭圆 7">
            <a:extLst>
              <a:ext uri="{FF2B5EF4-FFF2-40B4-BE49-F238E27FC236}">
                <a16:creationId xmlns:a16="http://schemas.microsoft.com/office/drawing/2014/main" id="{742F8933-1979-4A66-955B-33E8B6315A3C}"/>
              </a:ext>
            </a:extLst>
          </p:cNvPr>
          <p:cNvSpPr/>
          <p:nvPr/>
        </p:nvSpPr>
        <p:spPr>
          <a:xfrm>
            <a:off x="2440402" y="301592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9" name="椭圆 8">
            <a:extLst>
              <a:ext uri="{FF2B5EF4-FFF2-40B4-BE49-F238E27FC236}">
                <a16:creationId xmlns:a16="http://schemas.microsoft.com/office/drawing/2014/main" id="{BF31B149-60D1-437D-AFAA-F7F11001CDAB}"/>
              </a:ext>
            </a:extLst>
          </p:cNvPr>
          <p:cNvSpPr/>
          <p:nvPr/>
        </p:nvSpPr>
        <p:spPr>
          <a:xfrm>
            <a:off x="2845000" y="214005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0" name="椭圆 9">
            <a:extLst>
              <a:ext uri="{FF2B5EF4-FFF2-40B4-BE49-F238E27FC236}">
                <a16:creationId xmlns:a16="http://schemas.microsoft.com/office/drawing/2014/main" id="{963FE995-344C-4181-A926-BC1E4D4ABC03}"/>
              </a:ext>
            </a:extLst>
          </p:cNvPr>
          <p:cNvSpPr/>
          <p:nvPr/>
        </p:nvSpPr>
        <p:spPr>
          <a:xfrm>
            <a:off x="3740779" y="251491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1" name="椭圆 10">
            <a:extLst>
              <a:ext uri="{FF2B5EF4-FFF2-40B4-BE49-F238E27FC236}">
                <a16:creationId xmlns:a16="http://schemas.microsoft.com/office/drawing/2014/main" id="{C2AC55B8-CF5F-46FF-BA8E-B6CDC7CA9F61}"/>
              </a:ext>
            </a:extLst>
          </p:cNvPr>
          <p:cNvSpPr/>
          <p:nvPr/>
        </p:nvSpPr>
        <p:spPr>
          <a:xfrm>
            <a:off x="4207505" y="156397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 name="椭圆 11">
            <a:extLst>
              <a:ext uri="{FF2B5EF4-FFF2-40B4-BE49-F238E27FC236}">
                <a16:creationId xmlns:a16="http://schemas.microsoft.com/office/drawing/2014/main" id="{C22DA3A3-8F15-4770-930E-EA2EE69C3223}"/>
              </a:ext>
            </a:extLst>
          </p:cNvPr>
          <p:cNvSpPr/>
          <p:nvPr/>
        </p:nvSpPr>
        <p:spPr>
          <a:xfrm>
            <a:off x="5123510" y="222728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 name="椭圆 12">
            <a:extLst>
              <a:ext uri="{FF2B5EF4-FFF2-40B4-BE49-F238E27FC236}">
                <a16:creationId xmlns:a16="http://schemas.microsoft.com/office/drawing/2014/main" id="{A13A1240-E1EF-45A7-A633-1F2473B40375}"/>
              </a:ext>
            </a:extLst>
          </p:cNvPr>
          <p:cNvSpPr/>
          <p:nvPr/>
        </p:nvSpPr>
        <p:spPr>
          <a:xfrm>
            <a:off x="5550530" y="122477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4" name="椭圆 13">
            <a:extLst>
              <a:ext uri="{FF2B5EF4-FFF2-40B4-BE49-F238E27FC236}">
                <a16:creationId xmlns:a16="http://schemas.microsoft.com/office/drawing/2014/main" id="{3EA5F9AC-203A-4EA9-A610-C2C69F0C846C}"/>
              </a:ext>
            </a:extLst>
          </p:cNvPr>
          <p:cNvSpPr/>
          <p:nvPr/>
        </p:nvSpPr>
        <p:spPr>
          <a:xfrm>
            <a:off x="6145627" y="186163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28C10AE-BFC0-4B31-901C-68775359D124}"/>
                  </a:ext>
                </a:extLst>
              </p:cNvPr>
              <p:cNvSpPr txBox="1"/>
              <p:nvPr/>
            </p:nvSpPr>
            <p:spPr>
              <a:xfrm>
                <a:off x="703280" y="292290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0</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5" name="文本框 14">
                <a:extLst>
                  <a:ext uri="{FF2B5EF4-FFF2-40B4-BE49-F238E27FC236}">
                    <a16:creationId xmlns:a16="http://schemas.microsoft.com/office/drawing/2014/main" id="{C28C10AE-BFC0-4B31-901C-68775359D124}"/>
                  </a:ext>
                </a:extLst>
              </p:cNvPr>
              <p:cNvSpPr txBox="1">
                <a:spLocks noRot="1" noChangeAspect="1" noMove="1" noResize="1" noEditPoints="1" noAdjustHandles="1" noChangeArrowheads="1" noChangeShapeType="1" noTextEdit="1"/>
              </p:cNvSpPr>
              <p:nvPr/>
            </p:nvSpPr>
            <p:spPr>
              <a:xfrm>
                <a:off x="703280" y="2922900"/>
                <a:ext cx="488156" cy="369332"/>
              </a:xfrm>
              <a:prstGeom prst="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72C31EC-AA4A-4B01-BD12-3099AD7F0695}"/>
                  </a:ext>
                </a:extLst>
              </p:cNvPr>
              <p:cNvSpPr txBox="1"/>
              <p:nvPr/>
            </p:nvSpPr>
            <p:spPr>
              <a:xfrm>
                <a:off x="1317642" y="237205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1</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7" name="文本框 16">
                <a:extLst>
                  <a:ext uri="{FF2B5EF4-FFF2-40B4-BE49-F238E27FC236}">
                    <a16:creationId xmlns:a16="http://schemas.microsoft.com/office/drawing/2014/main" id="{672C31EC-AA4A-4B01-BD12-3099AD7F0695}"/>
                  </a:ext>
                </a:extLst>
              </p:cNvPr>
              <p:cNvSpPr txBox="1">
                <a:spLocks noRot="1" noChangeAspect="1" noMove="1" noResize="1" noEditPoints="1" noAdjustHandles="1" noChangeArrowheads="1" noChangeShapeType="1" noTextEdit="1"/>
              </p:cNvSpPr>
              <p:nvPr/>
            </p:nvSpPr>
            <p:spPr>
              <a:xfrm>
                <a:off x="1317642" y="2372050"/>
                <a:ext cx="488156" cy="369332"/>
              </a:xfrm>
              <a:prstGeom prst="rect">
                <a:avLst/>
              </a:prstGeom>
              <a:blipFill>
                <a:blip r:embed="rId4"/>
                <a:stretch>
                  <a:fillRect/>
                </a:stretch>
              </a:blipFill>
            </p:spPr>
            <p:txBody>
              <a:bodyPr/>
              <a:lstStyle/>
              <a:p>
                <a:r>
                  <a:rPr lang="en-CN">
                    <a:noFill/>
                  </a:rPr>
                  <a:t> </a:t>
                </a:r>
              </a:p>
            </p:txBody>
          </p:sp>
        </mc:Fallback>
      </mc:AlternateContent>
      <p:cxnSp>
        <p:nvCxnSpPr>
          <p:cNvPr id="18" name="直接箭头连接符 17">
            <a:extLst>
              <a:ext uri="{FF2B5EF4-FFF2-40B4-BE49-F238E27FC236}">
                <a16:creationId xmlns:a16="http://schemas.microsoft.com/office/drawing/2014/main" id="{87F841C9-2E05-4074-A97E-5E8036F526FE}"/>
              </a:ext>
            </a:extLst>
          </p:cNvPr>
          <p:cNvCxnSpPr>
            <a:stCxn id="5" idx="7"/>
            <a:endCxn id="7" idx="3"/>
          </p:cNvCxnSpPr>
          <p:nvPr/>
        </p:nvCxnSpPr>
        <p:spPr>
          <a:xfrm flipV="1">
            <a:off x="996189" y="2872420"/>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380D40-C71A-4999-ADBE-7F68CB07B0BB}"/>
              </a:ext>
            </a:extLst>
          </p:cNvPr>
          <p:cNvCxnSpPr>
            <a:cxnSpLocks/>
            <a:stCxn id="7" idx="6"/>
            <a:endCxn id="8" idx="1"/>
          </p:cNvCxnSpPr>
          <p:nvPr/>
        </p:nvCxnSpPr>
        <p:spPr>
          <a:xfrm>
            <a:off x="1681958" y="2824713"/>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C1E32A5-C78E-48D5-8450-BE528FEEF3C5}"/>
              </a:ext>
            </a:extLst>
          </p:cNvPr>
          <p:cNvCxnSpPr>
            <a:cxnSpLocks/>
            <a:stCxn id="8" idx="0"/>
            <a:endCxn id="9" idx="3"/>
          </p:cNvCxnSpPr>
          <p:nvPr/>
        </p:nvCxnSpPr>
        <p:spPr>
          <a:xfrm flipV="1">
            <a:off x="2509459" y="2255230"/>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B26B62B-889C-49DA-B80B-9529C21AA773}"/>
              </a:ext>
            </a:extLst>
          </p:cNvPr>
          <p:cNvCxnSpPr>
            <a:cxnSpLocks/>
            <a:stCxn id="10" idx="1"/>
            <a:endCxn id="9" idx="6"/>
          </p:cNvCxnSpPr>
          <p:nvPr/>
        </p:nvCxnSpPr>
        <p:spPr>
          <a:xfrm flipH="1" flipV="1">
            <a:off x="2983113" y="2207523"/>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E84A5FA-3D1A-4363-91BB-DDC4488D23EB}"/>
              </a:ext>
            </a:extLst>
          </p:cNvPr>
          <p:cNvCxnSpPr>
            <a:cxnSpLocks/>
            <a:stCxn id="10" idx="0"/>
            <a:endCxn id="11" idx="3"/>
          </p:cNvCxnSpPr>
          <p:nvPr/>
        </p:nvCxnSpPr>
        <p:spPr>
          <a:xfrm flipV="1">
            <a:off x="3809836" y="1679152"/>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B999795-215A-47BF-82B1-32713EF13029}"/>
              </a:ext>
            </a:extLst>
          </p:cNvPr>
          <p:cNvCxnSpPr>
            <a:cxnSpLocks/>
            <a:stCxn id="12" idx="1"/>
            <a:endCxn id="11" idx="5"/>
          </p:cNvCxnSpPr>
          <p:nvPr/>
        </p:nvCxnSpPr>
        <p:spPr>
          <a:xfrm flipH="1" flipV="1">
            <a:off x="4325392" y="1679152"/>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F8483FAB-4037-43B7-A08D-3B34A8D45FA3}"/>
              </a:ext>
            </a:extLst>
          </p:cNvPr>
          <p:cNvCxnSpPr>
            <a:cxnSpLocks/>
            <a:stCxn id="12" idx="7"/>
            <a:endCxn id="13" idx="3"/>
          </p:cNvCxnSpPr>
          <p:nvPr/>
        </p:nvCxnSpPr>
        <p:spPr>
          <a:xfrm flipV="1">
            <a:off x="5241397" y="1339954"/>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A53A15E-37EB-4E4B-834D-F282EC59CDC9}"/>
              </a:ext>
            </a:extLst>
          </p:cNvPr>
          <p:cNvCxnSpPr>
            <a:cxnSpLocks/>
            <a:stCxn id="14" idx="1"/>
            <a:endCxn id="13" idx="5"/>
          </p:cNvCxnSpPr>
          <p:nvPr/>
        </p:nvCxnSpPr>
        <p:spPr>
          <a:xfrm flipH="1" flipV="1">
            <a:off x="5668417" y="1339954"/>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202F52E-7AB8-4CF1-A5BA-BA54004089A8}"/>
                  </a:ext>
                </a:extLst>
              </p:cNvPr>
              <p:cNvSpPr txBox="1"/>
              <p:nvPr/>
            </p:nvSpPr>
            <p:spPr>
              <a:xfrm>
                <a:off x="4032483" y="123287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𝑖</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26" name="文本框 25">
                <a:extLst>
                  <a:ext uri="{FF2B5EF4-FFF2-40B4-BE49-F238E27FC236}">
                    <a16:creationId xmlns:a16="http://schemas.microsoft.com/office/drawing/2014/main" id="{2202F52E-7AB8-4CF1-A5BA-BA54004089A8}"/>
                  </a:ext>
                </a:extLst>
              </p:cNvPr>
              <p:cNvSpPr txBox="1">
                <a:spLocks noRot="1" noChangeAspect="1" noMove="1" noResize="1" noEditPoints="1" noAdjustHandles="1" noChangeArrowheads="1" noChangeShapeType="1" noTextEdit="1"/>
              </p:cNvSpPr>
              <p:nvPr/>
            </p:nvSpPr>
            <p:spPr>
              <a:xfrm>
                <a:off x="4032483" y="1232870"/>
                <a:ext cx="488156" cy="369332"/>
              </a:xfrm>
              <a:prstGeom prst="rect">
                <a:avLst/>
              </a:prstGeom>
              <a:blipFill>
                <a:blip r:embed="rId5"/>
                <a:stretch>
                  <a:fillRect b="-32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982FEE6D-614E-409B-A0CB-C04959C5E7E4}"/>
                  </a:ext>
                </a:extLst>
              </p:cNvPr>
              <p:cNvSpPr txBox="1"/>
              <p:nvPr/>
            </p:nvSpPr>
            <p:spPr>
              <a:xfrm>
                <a:off x="6039662" y="1494534"/>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𝑛</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27" name="文本框 26">
                <a:extLst>
                  <a:ext uri="{FF2B5EF4-FFF2-40B4-BE49-F238E27FC236}">
                    <a16:creationId xmlns:a16="http://schemas.microsoft.com/office/drawing/2014/main" id="{982FEE6D-614E-409B-A0CB-C04959C5E7E4}"/>
                  </a:ext>
                </a:extLst>
              </p:cNvPr>
              <p:cNvSpPr txBox="1">
                <a:spLocks noRot="1" noChangeAspect="1" noMove="1" noResize="1" noEditPoints="1" noAdjustHandles="1" noChangeArrowheads="1" noChangeShapeType="1" noTextEdit="1"/>
              </p:cNvSpPr>
              <p:nvPr/>
            </p:nvSpPr>
            <p:spPr>
              <a:xfrm>
                <a:off x="6039662" y="1494534"/>
                <a:ext cx="488156" cy="369332"/>
              </a:xfrm>
              <a:prstGeom prst="rect">
                <a:avLst/>
              </a:prstGeom>
              <a:blipFill>
                <a:blip r:embed="rId6"/>
                <a:stretch>
                  <a:fillRect/>
                </a:stretch>
              </a:blipFill>
            </p:spPr>
            <p:txBody>
              <a:bodyPr/>
              <a:lstStyle/>
              <a:p>
                <a:r>
                  <a:rPr lang="en-CN">
                    <a:noFill/>
                  </a:rPr>
                  <a:t> </a:t>
                </a:r>
              </a:p>
            </p:txBody>
          </p:sp>
        </mc:Fallback>
      </mc:AlternateContent>
      <p:sp>
        <p:nvSpPr>
          <p:cNvPr id="28" name="文本框 27">
            <a:extLst>
              <a:ext uri="{FF2B5EF4-FFF2-40B4-BE49-F238E27FC236}">
                <a16:creationId xmlns:a16="http://schemas.microsoft.com/office/drawing/2014/main" id="{53B10A3E-B43A-4361-8CA7-4E0990170CD2}"/>
              </a:ext>
            </a:extLst>
          </p:cNvPr>
          <p:cNvSpPr txBox="1"/>
          <p:nvPr/>
        </p:nvSpPr>
        <p:spPr>
          <a:xfrm>
            <a:off x="3713395" y="1833929"/>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29" name="文本框 28">
            <a:extLst>
              <a:ext uri="{FF2B5EF4-FFF2-40B4-BE49-F238E27FC236}">
                <a16:creationId xmlns:a16="http://schemas.microsoft.com/office/drawing/2014/main" id="{F5742A0F-15AD-4130-B345-BAB949BA9D8A}"/>
              </a:ext>
            </a:extLst>
          </p:cNvPr>
          <p:cNvSpPr txBox="1"/>
          <p:nvPr/>
        </p:nvSpPr>
        <p:spPr>
          <a:xfrm>
            <a:off x="4824850" y="1785853"/>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cxnSp>
        <p:nvCxnSpPr>
          <p:cNvPr id="31" name="直接连接符 30">
            <a:extLst>
              <a:ext uri="{FF2B5EF4-FFF2-40B4-BE49-F238E27FC236}">
                <a16:creationId xmlns:a16="http://schemas.microsoft.com/office/drawing/2014/main" id="{A451BF47-1706-462A-8809-FDD81C544D80}"/>
              </a:ext>
            </a:extLst>
          </p:cNvPr>
          <p:cNvCxnSpPr>
            <a:cxnSpLocks/>
            <a:stCxn id="11" idx="4"/>
            <a:endCxn id="83" idx="0"/>
          </p:cNvCxnSpPr>
          <p:nvPr/>
        </p:nvCxnSpPr>
        <p:spPr>
          <a:xfrm>
            <a:off x="4276562" y="1698913"/>
            <a:ext cx="21847" cy="2098001"/>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D796A5E-32BC-4E17-B1A2-8BD121514D58}"/>
              </a:ext>
            </a:extLst>
          </p:cNvPr>
          <p:cNvCxnSpPr>
            <a:cxnSpLocks/>
          </p:cNvCxnSpPr>
          <p:nvPr/>
        </p:nvCxnSpPr>
        <p:spPr>
          <a:xfrm>
            <a:off x="814223" y="4848727"/>
            <a:ext cx="5991225"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任意多边形: 形状 44">
            <a:extLst>
              <a:ext uri="{FF2B5EF4-FFF2-40B4-BE49-F238E27FC236}">
                <a16:creationId xmlns:a16="http://schemas.microsoft.com/office/drawing/2014/main" id="{4D45A367-6236-4CAC-9AE5-E5F78630C5F9}"/>
              </a:ext>
            </a:extLst>
          </p:cNvPr>
          <p:cNvSpPr/>
          <p:nvPr/>
        </p:nvSpPr>
        <p:spPr>
          <a:xfrm>
            <a:off x="925928" y="3836099"/>
            <a:ext cx="5895975" cy="860228"/>
          </a:xfrm>
          <a:custGeom>
            <a:avLst/>
            <a:gdLst>
              <a:gd name="connsiteX0" fmla="*/ 0 w 5895975"/>
              <a:gd name="connsiteY0" fmla="*/ 803078 h 860228"/>
              <a:gd name="connsiteX1" fmla="*/ 1466850 w 5895975"/>
              <a:gd name="connsiteY1" fmla="*/ 764978 h 860228"/>
              <a:gd name="connsiteX2" fmla="*/ 2266950 w 5895975"/>
              <a:gd name="connsiteY2" fmla="*/ 260153 h 860228"/>
              <a:gd name="connsiteX3" fmla="*/ 3152775 w 5895975"/>
              <a:gd name="connsiteY3" fmla="*/ 31553 h 860228"/>
              <a:gd name="connsiteX4" fmla="*/ 3943350 w 5895975"/>
              <a:gd name="connsiteY4" fmla="*/ 60128 h 860228"/>
              <a:gd name="connsiteX5" fmla="*/ 4895850 w 5895975"/>
              <a:gd name="connsiteY5" fmla="*/ 564953 h 860228"/>
              <a:gd name="connsiteX6" fmla="*/ 5895975 w 5895975"/>
              <a:gd name="connsiteY6" fmla="*/ 860228 h 860228"/>
              <a:gd name="connsiteX7" fmla="*/ 5895975 w 5895975"/>
              <a:gd name="connsiteY7" fmla="*/ 860228 h 86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5975" h="860228">
                <a:moveTo>
                  <a:pt x="0" y="803078"/>
                </a:moveTo>
                <a:cubicBezTo>
                  <a:pt x="544512" y="829271"/>
                  <a:pt x="1089025" y="855465"/>
                  <a:pt x="1466850" y="764978"/>
                </a:cubicBezTo>
                <a:cubicBezTo>
                  <a:pt x="1844675" y="674491"/>
                  <a:pt x="1985962" y="382391"/>
                  <a:pt x="2266950" y="260153"/>
                </a:cubicBezTo>
                <a:cubicBezTo>
                  <a:pt x="2547938" y="137915"/>
                  <a:pt x="2873375" y="64890"/>
                  <a:pt x="3152775" y="31553"/>
                </a:cubicBezTo>
                <a:cubicBezTo>
                  <a:pt x="3432175" y="-1784"/>
                  <a:pt x="3652838" y="-28772"/>
                  <a:pt x="3943350" y="60128"/>
                </a:cubicBezTo>
                <a:cubicBezTo>
                  <a:pt x="4233862" y="149028"/>
                  <a:pt x="4570413" y="431603"/>
                  <a:pt x="4895850" y="564953"/>
                </a:cubicBezTo>
                <a:cubicBezTo>
                  <a:pt x="5221287" y="698303"/>
                  <a:pt x="5895975" y="860228"/>
                  <a:pt x="5895975" y="860228"/>
                </a:cubicBezTo>
                <a:lnTo>
                  <a:pt x="5895975" y="860228"/>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E6ADAA1-DC26-4D54-9D2D-6DF67114F80A}"/>
                  </a:ext>
                </a:extLst>
              </p:cNvPr>
              <p:cNvSpPr txBox="1"/>
              <p:nvPr/>
            </p:nvSpPr>
            <p:spPr>
              <a:xfrm>
                <a:off x="7172597" y="2184963"/>
                <a:ext cx="4935342" cy="4645374"/>
              </a:xfrm>
              <a:prstGeom prst="rect">
                <a:avLst/>
              </a:prstGeom>
              <a:noFill/>
            </p:spPr>
            <p:txBody>
              <a:bodyPr wrap="square" rtlCol="0">
                <a:spAutoFit/>
              </a:bodyPr>
              <a:lstStyle/>
              <a:p>
                <a:pPr marL="342900" indent="-342900">
                  <a:spcBef>
                    <a:spcPts val="1200"/>
                  </a:spcBef>
                  <a:spcAft>
                    <a:spcPts val="1200"/>
                  </a:spcAft>
                  <a:buFont typeface="Arial" panose="020B0604020202020204" pitchFamily="34" charset="0"/>
                  <a:buChar char="•"/>
                </a:pPr>
                <a:r>
                  <a:rPr lang="en-US" altLang="zh-CN" sz="2400" dirty="0"/>
                  <a:t>Time series data: </a:t>
                </a:r>
              </a:p>
              <a:p>
                <a:pPr>
                  <a:spcBef>
                    <a:spcPts val="1200"/>
                  </a:spcBef>
                  <a:spcAft>
                    <a:spcPts val="12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𝒙</m:t>
                      </m:r>
                      <m:r>
                        <a:rPr lang="en-US" altLang="zh-CN" sz="2400" b="0" i="1" smtClean="0">
                          <a:solidFill>
                            <a:srgbClr val="0070C0"/>
                          </a:solidFill>
                          <a:latin typeface="Cambria Math" panose="02040503050406030204" pitchFamily="18" charset="0"/>
                        </a:rPr>
                        <m:t>=</m:t>
                      </m:r>
                      <m:d>
                        <m:dPr>
                          <m:begChr m:val="["/>
                          <m:endChr m:val="]"/>
                          <m:ctrlPr>
                            <a:rPr lang="en-US" altLang="zh-CN" sz="2400" b="0" i="1" smtClean="0">
                              <a:solidFill>
                                <a:srgbClr val="0070C0"/>
                              </a:solidFill>
                              <a:latin typeface="Cambria Math" panose="02040503050406030204" pitchFamily="18" charset="0"/>
                            </a:rPr>
                          </m:ctrlPr>
                        </m:dPr>
                        <m:e>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0</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2</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𝑖</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𝑛</m:t>
                              </m:r>
                            </m:sub>
                          </m:sSub>
                        </m:e>
                      </m:d>
                    </m:oMath>
                  </m:oMathPara>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Re-weighing</a:t>
                </a:r>
                <a:r>
                  <a:rPr lang="zh-CN" altLang="en-US" sz="2400" dirty="0"/>
                  <a:t> </a:t>
                </a:r>
                <a:r>
                  <a:rPr lang="en-US" altLang="zh-CN" sz="2400" dirty="0"/>
                  <a:t>vector</a:t>
                </a:r>
              </a:p>
              <a:p>
                <a:pPr>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0</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1</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2</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𝑛𝑖</m:t>
                          </m:r>
                        </m:sub>
                      </m:sSub>
                      <m:r>
                        <a:rPr lang="en-US" altLang="zh-CN" sz="2400" b="0" i="1" smtClean="0">
                          <a:solidFill>
                            <a:srgbClr val="00B050"/>
                          </a:solidFill>
                          <a:latin typeface="Cambria Math" panose="02040503050406030204" pitchFamily="18" charset="0"/>
                        </a:rPr>
                        <m:t>]</m:t>
                      </m:r>
                    </m:oMath>
                  </m:oMathPara>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Each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𝑗𝑖</m:t>
                        </m:r>
                      </m:sub>
                    </m:sSub>
                  </m:oMath>
                </a14:m>
                <a:r>
                  <a:rPr lang="en-US" altLang="zh-CN" sz="2400" dirty="0"/>
                  <a:t>: The weight of data point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oMath>
                </a14:m>
                <a:endParaRPr lang="en-US" altLang="zh-CN" sz="2400" dirty="0"/>
              </a:p>
              <a:p>
                <a:pPr marL="342900" indent="-342900">
                  <a:spcBef>
                    <a:spcPts val="1200"/>
                  </a:spcBef>
                  <a:spcAft>
                    <a:spcPts val="1200"/>
                  </a:spcAft>
                  <a:buFont typeface="Arial" panose="020B0604020202020204" pitchFamily="34" charset="0"/>
                  <a:buChar char="•"/>
                </a:pPr>
                <a:r>
                  <a:rPr lang="en-US" altLang="zh-CN" sz="2400" dirty="0"/>
                  <a:t>Fitting value</a:t>
                </a:r>
              </a:p>
              <a:p>
                <a:pPr algn="ctr">
                  <a:spcBef>
                    <a:spcPts val="1200"/>
                  </a:spcBef>
                  <a:spcAft>
                    <a:spcPts val="1200"/>
                  </a:spcAft>
                </a:pPr>
                <a14:m>
                  <m:oMath xmlns:m="http://schemas.openxmlformats.org/officeDocument/2006/math">
                    <m:sSub>
                      <m:sSubPr>
                        <m:ctrlPr>
                          <a:rPr lang="en-US" altLang="zh-CN" sz="2400" b="0" i="1" smtClean="0">
                            <a:solidFill>
                              <a:schemeClr val="accent2"/>
                            </a:solidFill>
                            <a:latin typeface="Cambria Math" panose="02040503050406030204" pitchFamily="18" charset="0"/>
                          </a:rPr>
                        </m:ctrlPr>
                      </m:sSubPr>
                      <m:e>
                        <m:r>
                          <a:rPr lang="en-US" altLang="zh-CN" sz="2400" b="0" i="1" smtClean="0">
                            <a:solidFill>
                              <a:schemeClr val="accent2"/>
                            </a:solidFill>
                            <a:latin typeface="Cambria Math" panose="02040503050406030204" pitchFamily="18" charset="0"/>
                          </a:rPr>
                          <m:t>𝑦</m:t>
                        </m:r>
                      </m:e>
                      <m:sub>
                        <m:r>
                          <a:rPr lang="en-US" altLang="zh-CN" sz="2400" b="0" i="1" smtClean="0">
                            <a:solidFill>
                              <a:schemeClr val="accent2"/>
                            </a:solidFill>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1" i="1" smtClean="0">
                        <a:solidFill>
                          <a:srgbClr val="0070C0"/>
                        </a:solidFill>
                        <a:latin typeface="Cambria Math" panose="02040503050406030204" pitchFamily="18" charset="0"/>
                      </a:rPr>
                      <m:t>𝒙</m:t>
                    </m:r>
                    <m:r>
                      <a:rPr lang="en-US" altLang="zh-CN" sz="2400" b="0" i="0" smtClean="0">
                        <a:solidFill>
                          <a:srgbClr val="0070C0"/>
                        </a:solidFill>
                        <a:latin typeface="Cambria Math" panose="02040503050406030204" pitchFamily="18" charset="0"/>
                      </a:rPr>
                      <m:t>, </m:t>
                    </m:r>
                    <m:r>
                      <a:rPr lang="en-US" altLang="zh-CN" sz="2400" b="0" i="1" smtClean="0">
                        <a:solidFill>
                          <a:schemeClr val="accent2"/>
                        </a:solidFill>
                        <a:latin typeface="Cambria Math" panose="02040503050406030204" pitchFamily="18" charset="0"/>
                      </a:rPr>
                      <m:t>𝑖</m:t>
                    </m:r>
                  </m:oMath>
                </a14:m>
                <a:r>
                  <a:rPr lang="zh-CN" altLang="en-US" sz="2400" dirty="0"/>
                  <a:t> </a:t>
                </a:r>
                <a:r>
                  <a:rPr lang="en-US" altLang="zh-CN" sz="2400" dirty="0"/>
                  <a:t>from </a:t>
                </a:r>
                <a14:m>
                  <m:oMath xmlns:m="http://schemas.openxmlformats.org/officeDocument/2006/math">
                    <m:r>
                      <a:rPr lang="en-US" altLang="zh-CN" sz="2400" b="0" i="1" smtClean="0">
                        <a:solidFill>
                          <a:schemeClr val="accent2"/>
                        </a:solidFill>
                        <a:latin typeface="Cambria Math" panose="02040503050406030204" pitchFamily="18" charset="0"/>
                      </a:rPr>
                      <m:t>0 1 2</m:t>
                    </m:r>
                  </m:oMath>
                </a14:m>
                <a:r>
                  <a:rPr lang="zh-CN" altLang="en-US" sz="2400" dirty="0"/>
                  <a:t> </a:t>
                </a:r>
                <a:r>
                  <a:rPr lang="en-US" altLang="zh-CN" sz="2400" dirty="0"/>
                  <a:t>to </a:t>
                </a:r>
                <a14:m>
                  <m:oMath xmlns:m="http://schemas.openxmlformats.org/officeDocument/2006/math">
                    <m:r>
                      <a:rPr lang="en-US" altLang="zh-CN" sz="2400" b="0" i="1" smtClean="0">
                        <a:solidFill>
                          <a:schemeClr val="accent2"/>
                        </a:solidFill>
                        <a:latin typeface="Cambria Math" panose="02040503050406030204" pitchFamily="18" charset="0"/>
                      </a:rPr>
                      <m:t>𝑛</m:t>
                    </m:r>
                  </m:oMath>
                </a14:m>
                <a:endParaRPr lang="zh-CN" altLang="en-US" sz="2400" dirty="0"/>
              </a:p>
            </p:txBody>
          </p:sp>
        </mc:Choice>
        <mc:Fallback xmlns="">
          <p:sp>
            <p:nvSpPr>
              <p:cNvPr id="46" name="文本框 45">
                <a:extLst>
                  <a:ext uri="{FF2B5EF4-FFF2-40B4-BE49-F238E27FC236}">
                    <a16:creationId xmlns:a16="http://schemas.microsoft.com/office/drawing/2014/main" id="{8E6ADAA1-DC26-4D54-9D2D-6DF67114F80A}"/>
                  </a:ext>
                </a:extLst>
              </p:cNvPr>
              <p:cNvSpPr txBox="1">
                <a:spLocks noRot="1" noChangeAspect="1" noMove="1" noResize="1" noEditPoints="1" noAdjustHandles="1" noChangeArrowheads="1" noChangeShapeType="1" noTextEdit="1"/>
              </p:cNvSpPr>
              <p:nvPr/>
            </p:nvSpPr>
            <p:spPr>
              <a:xfrm>
                <a:off x="7172597" y="2184963"/>
                <a:ext cx="4935342" cy="4645374"/>
              </a:xfrm>
              <a:prstGeom prst="rect">
                <a:avLst/>
              </a:prstGeom>
              <a:blipFill>
                <a:blip r:embed="rId7"/>
                <a:stretch>
                  <a:fillRect l="-1538" t="-817" b="-2180"/>
                </a:stretch>
              </a:blipFill>
            </p:spPr>
            <p:txBody>
              <a:bodyPr/>
              <a:lstStyle/>
              <a:p>
                <a:r>
                  <a:rPr lang="en-CN">
                    <a:noFill/>
                  </a:rPr>
                  <a:t> </a:t>
                </a:r>
              </a:p>
            </p:txBody>
          </p:sp>
        </mc:Fallback>
      </mc:AlternateContent>
      <p:cxnSp>
        <p:nvCxnSpPr>
          <p:cNvPr id="35" name="直接连接符 34">
            <a:extLst>
              <a:ext uri="{FF2B5EF4-FFF2-40B4-BE49-F238E27FC236}">
                <a16:creationId xmlns:a16="http://schemas.microsoft.com/office/drawing/2014/main" id="{C6B66014-0668-4118-93D1-DACCA1C4D35A}"/>
              </a:ext>
            </a:extLst>
          </p:cNvPr>
          <p:cNvCxnSpPr>
            <a:cxnSpLocks/>
            <a:stCxn id="5" idx="4"/>
            <a:endCxn id="45" idx="0"/>
          </p:cNvCxnSpPr>
          <p:nvPr/>
        </p:nvCxnSpPr>
        <p:spPr>
          <a:xfrm flipH="1">
            <a:off x="925928" y="3460506"/>
            <a:ext cx="21431" cy="117867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5B256DB-0B21-47C3-B6FB-469815E34F21}"/>
              </a:ext>
            </a:extLst>
          </p:cNvPr>
          <p:cNvCxnSpPr>
            <a:cxnSpLocks/>
            <a:stCxn id="7" idx="4"/>
          </p:cNvCxnSpPr>
          <p:nvPr/>
        </p:nvCxnSpPr>
        <p:spPr>
          <a:xfrm>
            <a:off x="1612902" y="2892181"/>
            <a:ext cx="25251" cy="200152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1DD80FB-8D38-4F38-BBC8-F04F92781D73}"/>
              </a:ext>
            </a:extLst>
          </p:cNvPr>
          <p:cNvCxnSpPr>
            <a:cxnSpLocks/>
            <a:stCxn id="8" idx="4"/>
          </p:cNvCxnSpPr>
          <p:nvPr/>
        </p:nvCxnSpPr>
        <p:spPr>
          <a:xfrm flipH="1">
            <a:off x="2507435" y="3150861"/>
            <a:ext cx="2024" cy="163489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CD8BC9C-CBFE-41C6-9141-764731070762}"/>
              </a:ext>
            </a:extLst>
          </p:cNvPr>
          <p:cNvCxnSpPr>
            <a:cxnSpLocks/>
            <a:stCxn id="9" idx="4"/>
          </p:cNvCxnSpPr>
          <p:nvPr/>
        </p:nvCxnSpPr>
        <p:spPr>
          <a:xfrm>
            <a:off x="2914057" y="2274991"/>
            <a:ext cx="19020" cy="224575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AABD02C-C1F7-466D-A63E-1D4E73130D98}"/>
              </a:ext>
            </a:extLst>
          </p:cNvPr>
          <p:cNvCxnSpPr>
            <a:cxnSpLocks/>
            <a:stCxn id="10" idx="4"/>
          </p:cNvCxnSpPr>
          <p:nvPr/>
        </p:nvCxnSpPr>
        <p:spPr>
          <a:xfrm>
            <a:off x="3809836" y="2649850"/>
            <a:ext cx="13034" cy="151043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CF979B7-027C-433A-A107-5A72E661B2F3}"/>
              </a:ext>
            </a:extLst>
          </p:cNvPr>
          <p:cNvCxnSpPr>
            <a:cxnSpLocks/>
            <a:stCxn id="12" idx="4"/>
          </p:cNvCxnSpPr>
          <p:nvPr/>
        </p:nvCxnSpPr>
        <p:spPr>
          <a:xfrm>
            <a:off x="5192567" y="2362221"/>
            <a:ext cx="22423" cy="195363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A2A0C3B-EFBA-42AC-AB8F-308650649537}"/>
              </a:ext>
            </a:extLst>
          </p:cNvPr>
          <p:cNvCxnSpPr>
            <a:cxnSpLocks/>
            <a:stCxn id="13" idx="4"/>
          </p:cNvCxnSpPr>
          <p:nvPr/>
        </p:nvCxnSpPr>
        <p:spPr>
          <a:xfrm>
            <a:off x="5619587" y="1359715"/>
            <a:ext cx="20736" cy="32037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8412BF-761B-4425-8463-B324A232C18C}"/>
              </a:ext>
            </a:extLst>
          </p:cNvPr>
          <p:cNvCxnSpPr>
            <a:cxnSpLocks/>
            <a:stCxn id="14" idx="4"/>
          </p:cNvCxnSpPr>
          <p:nvPr/>
        </p:nvCxnSpPr>
        <p:spPr>
          <a:xfrm flipH="1">
            <a:off x="6212268" y="1996569"/>
            <a:ext cx="2416" cy="2789187"/>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7F0F6A66-3901-46F1-AE53-5B4FCBD53939}"/>
              </a:ext>
            </a:extLst>
          </p:cNvPr>
          <p:cNvSpPr/>
          <p:nvPr/>
        </p:nvSpPr>
        <p:spPr>
          <a:xfrm>
            <a:off x="865435" y="4561390"/>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6" name="椭圆 75">
            <a:extLst>
              <a:ext uri="{FF2B5EF4-FFF2-40B4-BE49-F238E27FC236}">
                <a16:creationId xmlns:a16="http://schemas.microsoft.com/office/drawing/2014/main" id="{DAB3719C-ABE4-45EA-8219-DF8738BEFA1E}"/>
              </a:ext>
            </a:extLst>
          </p:cNvPr>
          <p:cNvSpPr/>
          <p:nvPr/>
        </p:nvSpPr>
        <p:spPr>
          <a:xfrm>
            <a:off x="1552408" y="459649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7" name="椭圆 76">
            <a:extLst>
              <a:ext uri="{FF2B5EF4-FFF2-40B4-BE49-F238E27FC236}">
                <a16:creationId xmlns:a16="http://schemas.microsoft.com/office/drawing/2014/main" id="{6C802E11-C74F-4048-B5DB-5F83B29DCEE6}"/>
              </a:ext>
            </a:extLst>
          </p:cNvPr>
          <p:cNvSpPr/>
          <p:nvPr/>
        </p:nvSpPr>
        <p:spPr>
          <a:xfrm>
            <a:off x="2431617" y="4502257"/>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8" name="椭圆 77">
            <a:extLst>
              <a:ext uri="{FF2B5EF4-FFF2-40B4-BE49-F238E27FC236}">
                <a16:creationId xmlns:a16="http://schemas.microsoft.com/office/drawing/2014/main" id="{BF6541CF-CC50-40D6-821E-F0661702C3B7}"/>
              </a:ext>
            </a:extLst>
          </p:cNvPr>
          <p:cNvSpPr/>
          <p:nvPr/>
        </p:nvSpPr>
        <p:spPr>
          <a:xfrm>
            <a:off x="2868992" y="4230478"/>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79" name="椭圆 78">
            <a:extLst>
              <a:ext uri="{FF2B5EF4-FFF2-40B4-BE49-F238E27FC236}">
                <a16:creationId xmlns:a16="http://schemas.microsoft.com/office/drawing/2014/main" id="{CFB62CF6-C93B-485F-8A83-0F2FA7AA61FD}"/>
              </a:ext>
            </a:extLst>
          </p:cNvPr>
          <p:cNvSpPr/>
          <p:nvPr/>
        </p:nvSpPr>
        <p:spPr>
          <a:xfrm>
            <a:off x="3747482" y="3847036"/>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0" name="椭圆 79">
            <a:extLst>
              <a:ext uri="{FF2B5EF4-FFF2-40B4-BE49-F238E27FC236}">
                <a16:creationId xmlns:a16="http://schemas.microsoft.com/office/drawing/2014/main" id="{DEF54533-2162-4112-8EE4-EF7CB04A35A0}"/>
              </a:ext>
            </a:extLst>
          </p:cNvPr>
          <p:cNvSpPr/>
          <p:nvPr/>
        </p:nvSpPr>
        <p:spPr>
          <a:xfrm>
            <a:off x="5123510" y="3991561"/>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1" name="椭圆 80">
            <a:extLst>
              <a:ext uri="{FF2B5EF4-FFF2-40B4-BE49-F238E27FC236}">
                <a16:creationId xmlns:a16="http://schemas.microsoft.com/office/drawing/2014/main" id="{F7D1DF1E-15F2-4CFA-A87F-8BCEDFADF803}"/>
              </a:ext>
            </a:extLst>
          </p:cNvPr>
          <p:cNvSpPr/>
          <p:nvPr/>
        </p:nvSpPr>
        <p:spPr>
          <a:xfrm>
            <a:off x="5561715" y="4250239"/>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2" name="椭圆 81">
            <a:extLst>
              <a:ext uri="{FF2B5EF4-FFF2-40B4-BE49-F238E27FC236}">
                <a16:creationId xmlns:a16="http://schemas.microsoft.com/office/drawing/2014/main" id="{72DB9715-DED2-4238-A60F-20ADCDEE3543}"/>
              </a:ext>
            </a:extLst>
          </p:cNvPr>
          <p:cNvSpPr/>
          <p:nvPr/>
        </p:nvSpPr>
        <p:spPr>
          <a:xfrm>
            <a:off x="6145627" y="4448565"/>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83" name="椭圆 82">
            <a:extLst>
              <a:ext uri="{FF2B5EF4-FFF2-40B4-BE49-F238E27FC236}">
                <a16:creationId xmlns:a16="http://schemas.microsoft.com/office/drawing/2014/main" id="{9B7AA007-F080-4DF3-BBC7-2C1EBE1843CD}"/>
              </a:ext>
            </a:extLst>
          </p:cNvPr>
          <p:cNvSpPr/>
          <p:nvPr/>
        </p:nvSpPr>
        <p:spPr>
          <a:xfrm>
            <a:off x="4229352" y="379691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120EA282-2CBC-4D41-AE91-B242F94D43BC}"/>
                  </a:ext>
                </a:extLst>
              </p:cNvPr>
              <p:cNvSpPr txBox="1"/>
              <p:nvPr/>
            </p:nvSpPr>
            <p:spPr>
              <a:xfrm>
                <a:off x="4238311" y="4059029"/>
                <a:ext cx="525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oMath>
                  </m:oMathPara>
                </a14:m>
                <a:endParaRPr lang="zh-CN" altLang="en-US" sz="2400" dirty="0"/>
              </a:p>
            </p:txBody>
          </p:sp>
        </mc:Choice>
        <mc:Fallback xmlns="">
          <p:sp>
            <p:nvSpPr>
              <p:cNvPr id="86" name="文本框 85">
                <a:extLst>
                  <a:ext uri="{FF2B5EF4-FFF2-40B4-BE49-F238E27FC236}">
                    <a16:creationId xmlns:a16="http://schemas.microsoft.com/office/drawing/2014/main" id="{120EA282-2CBC-4D41-AE91-B242F94D43BC}"/>
                  </a:ext>
                </a:extLst>
              </p:cNvPr>
              <p:cNvSpPr txBox="1">
                <a:spLocks noRot="1" noChangeAspect="1" noMove="1" noResize="1" noEditPoints="1" noAdjustHandles="1" noChangeArrowheads="1" noChangeShapeType="1" noTextEdit="1"/>
              </p:cNvSpPr>
              <p:nvPr/>
            </p:nvSpPr>
            <p:spPr>
              <a:xfrm>
                <a:off x="4238311" y="4059029"/>
                <a:ext cx="525600" cy="461665"/>
              </a:xfrm>
              <a:prstGeom prst="rect">
                <a:avLst/>
              </a:prstGeom>
              <a:blipFill>
                <a:blip r:embed="rId8"/>
                <a:stretch>
                  <a:fillRect r="-4762" b="-5263"/>
                </a:stretch>
              </a:blipFill>
            </p:spPr>
            <p:txBody>
              <a:bodyPr/>
              <a:lstStyle/>
              <a:p>
                <a:r>
                  <a:rPr lang="en-CN">
                    <a:noFill/>
                  </a:rPr>
                  <a:t> </a:t>
                </a:r>
              </a:p>
            </p:txBody>
          </p:sp>
        </mc:Fallback>
      </mc:AlternateContent>
      <p:cxnSp>
        <p:nvCxnSpPr>
          <p:cNvPr id="87" name="直接连接符 86">
            <a:extLst>
              <a:ext uri="{FF2B5EF4-FFF2-40B4-BE49-F238E27FC236}">
                <a16:creationId xmlns:a16="http://schemas.microsoft.com/office/drawing/2014/main" id="{445FA874-0A78-4812-8AD3-4EF198C0F6AC}"/>
              </a:ext>
            </a:extLst>
          </p:cNvPr>
          <p:cNvCxnSpPr>
            <a:cxnSpLocks/>
          </p:cNvCxnSpPr>
          <p:nvPr/>
        </p:nvCxnSpPr>
        <p:spPr>
          <a:xfrm>
            <a:off x="4299583" y="3905752"/>
            <a:ext cx="0" cy="91440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59" name="椭圆 58">
            <a:extLst>
              <a:ext uri="{FF2B5EF4-FFF2-40B4-BE49-F238E27FC236}">
                <a16:creationId xmlns:a16="http://schemas.microsoft.com/office/drawing/2014/main" id="{F3E0E702-2691-4C57-8494-50B79B6C8436}"/>
              </a:ext>
            </a:extLst>
          </p:cNvPr>
          <p:cNvSpPr/>
          <p:nvPr/>
        </p:nvSpPr>
        <p:spPr>
          <a:xfrm>
            <a:off x="4262747" y="5691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cxnSp>
        <p:nvCxnSpPr>
          <p:cNvPr id="30" name="直接连接符 29">
            <a:extLst>
              <a:ext uri="{FF2B5EF4-FFF2-40B4-BE49-F238E27FC236}">
                <a16:creationId xmlns:a16="http://schemas.microsoft.com/office/drawing/2014/main" id="{B914BAE6-643B-4D07-892D-5FDB37403BAE}"/>
              </a:ext>
            </a:extLst>
          </p:cNvPr>
          <p:cNvCxnSpPr>
            <a:cxnSpLocks/>
            <a:endCxn id="59" idx="0"/>
          </p:cNvCxnSpPr>
          <p:nvPr/>
        </p:nvCxnSpPr>
        <p:spPr>
          <a:xfrm>
            <a:off x="934492" y="4845831"/>
            <a:ext cx="3397312" cy="846094"/>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E50519B-3413-489E-AF90-17A39497F1C9}"/>
              </a:ext>
            </a:extLst>
          </p:cNvPr>
          <p:cNvCxnSpPr>
            <a:cxnSpLocks/>
            <a:endCxn id="59" idx="0"/>
          </p:cNvCxnSpPr>
          <p:nvPr/>
        </p:nvCxnSpPr>
        <p:spPr>
          <a:xfrm>
            <a:off x="1638153" y="4845830"/>
            <a:ext cx="2693651" cy="846095"/>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B9F414CD-4E4D-4FB4-89EC-8170BDB60732}"/>
              </a:ext>
            </a:extLst>
          </p:cNvPr>
          <p:cNvCxnSpPr>
            <a:cxnSpLocks/>
            <a:endCxn id="59" idx="0"/>
          </p:cNvCxnSpPr>
          <p:nvPr/>
        </p:nvCxnSpPr>
        <p:spPr>
          <a:xfrm>
            <a:off x="2507435" y="4845831"/>
            <a:ext cx="1824369" cy="846094"/>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3E4EC5AF-366A-4862-A846-0C7EE3AA021E}"/>
              </a:ext>
            </a:extLst>
          </p:cNvPr>
          <p:cNvCxnSpPr>
            <a:cxnSpLocks/>
            <a:endCxn id="59" idx="0"/>
          </p:cNvCxnSpPr>
          <p:nvPr/>
        </p:nvCxnSpPr>
        <p:spPr>
          <a:xfrm>
            <a:off x="2943855" y="4851623"/>
            <a:ext cx="1387949" cy="840302"/>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59723D78-36DB-4FEA-A77D-4BE6EDE06107}"/>
              </a:ext>
            </a:extLst>
          </p:cNvPr>
          <p:cNvCxnSpPr>
            <a:cxnSpLocks/>
            <a:endCxn id="59" idx="0"/>
          </p:cNvCxnSpPr>
          <p:nvPr/>
        </p:nvCxnSpPr>
        <p:spPr>
          <a:xfrm>
            <a:off x="3839464" y="4839202"/>
            <a:ext cx="492340" cy="85272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ED03B4F9-73FD-4A79-9948-F35EF3A1959C}"/>
              </a:ext>
            </a:extLst>
          </p:cNvPr>
          <p:cNvCxnSpPr>
            <a:cxnSpLocks/>
          </p:cNvCxnSpPr>
          <p:nvPr/>
        </p:nvCxnSpPr>
        <p:spPr>
          <a:xfrm>
            <a:off x="3822870" y="3969273"/>
            <a:ext cx="0" cy="866754"/>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EC3F296F-6E82-4CBC-89EF-4C6EC041B0E5}"/>
              </a:ext>
            </a:extLst>
          </p:cNvPr>
          <p:cNvCxnSpPr>
            <a:cxnSpLocks/>
          </p:cNvCxnSpPr>
          <p:nvPr/>
        </p:nvCxnSpPr>
        <p:spPr>
          <a:xfrm>
            <a:off x="2943855" y="4318502"/>
            <a:ext cx="0" cy="51752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37C70946-95C9-448D-A42B-6E2C894F46D7}"/>
              </a:ext>
            </a:extLst>
          </p:cNvPr>
          <p:cNvCxnSpPr>
            <a:cxnSpLocks/>
          </p:cNvCxnSpPr>
          <p:nvPr/>
        </p:nvCxnSpPr>
        <p:spPr>
          <a:xfrm>
            <a:off x="2507435" y="4597345"/>
            <a:ext cx="0" cy="241857"/>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E676CF4B-6661-4264-8F3B-C0527AE3AB76}"/>
              </a:ext>
            </a:extLst>
          </p:cNvPr>
          <p:cNvCxnSpPr>
            <a:cxnSpLocks/>
          </p:cNvCxnSpPr>
          <p:nvPr/>
        </p:nvCxnSpPr>
        <p:spPr>
          <a:xfrm>
            <a:off x="1627815" y="4711923"/>
            <a:ext cx="0" cy="120929"/>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FEEB345-47A8-4591-AEFC-15F184B9C1BC}"/>
              </a:ext>
            </a:extLst>
          </p:cNvPr>
          <p:cNvCxnSpPr>
            <a:cxnSpLocks/>
            <a:stCxn id="75" idx="4"/>
          </p:cNvCxnSpPr>
          <p:nvPr/>
        </p:nvCxnSpPr>
        <p:spPr>
          <a:xfrm flipH="1">
            <a:off x="933756" y="4696327"/>
            <a:ext cx="736" cy="13017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DDB372F2-9C33-49F5-9936-9C7577794B86}"/>
              </a:ext>
            </a:extLst>
          </p:cNvPr>
          <p:cNvCxnSpPr>
            <a:cxnSpLocks/>
            <a:endCxn id="59" idx="0"/>
          </p:cNvCxnSpPr>
          <p:nvPr/>
        </p:nvCxnSpPr>
        <p:spPr>
          <a:xfrm>
            <a:off x="4298408" y="4845829"/>
            <a:ext cx="33396" cy="846096"/>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FA36C9F8-5A3E-4681-8D70-57D77C90795B}"/>
              </a:ext>
            </a:extLst>
          </p:cNvPr>
          <p:cNvCxnSpPr>
            <a:cxnSpLocks/>
            <a:endCxn id="59" idx="0"/>
          </p:cNvCxnSpPr>
          <p:nvPr/>
        </p:nvCxnSpPr>
        <p:spPr>
          <a:xfrm flipH="1">
            <a:off x="4331804" y="4820152"/>
            <a:ext cx="860762" cy="8717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7A75BC46-604F-4FDD-8996-E101584FFE3F}"/>
              </a:ext>
            </a:extLst>
          </p:cNvPr>
          <p:cNvCxnSpPr>
            <a:cxnSpLocks/>
          </p:cNvCxnSpPr>
          <p:nvPr/>
        </p:nvCxnSpPr>
        <p:spPr>
          <a:xfrm>
            <a:off x="5192566" y="4096887"/>
            <a:ext cx="0" cy="74231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6996D17D-8C8B-4373-8A27-FBB82EB452B7}"/>
              </a:ext>
            </a:extLst>
          </p:cNvPr>
          <p:cNvCxnSpPr>
            <a:cxnSpLocks/>
          </p:cNvCxnSpPr>
          <p:nvPr/>
        </p:nvCxnSpPr>
        <p:spPr>
          <a:xfrm>
            <a:off x="5630771" y="4356066"/>
            <a:ext cx="0" cy="476786"/>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1122811-676F-4217-B5E3-C4E2D21571AE}"/>
              </a:ext>
            </a:extLst>
          </p:cNvPr>
          <p:cNvCxnSpPr>
            <a:cxnSpLocks/>
          </p:cNvCxnSpPr>
          <p:nvPr/>
        </p:nvCxnSpPr>
        <p:spPr>
          <a:xfrm>
            <a:off x="6212268" y="4566032"/>
            <a:ext cx="0" cy="26682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E9F73DF-E2A1-44A4-84E1-229C7EAECAEA}"/>
              </a:ext>
            </a:extLst>
          </p:cNvPr>
          <p:cNvCxnSpPr>
            <a:cxnSpLocks/>
            <a:endCxn id="59" idx="0"/>
          </p:cNvCxnSpPr>
          <p:nvPr/>
        </p:nvCxnSpPr>
        <p:spPr>
          <a:xfrm flipH="1">
            <a:off x="4331804" y="4845829"/>
            <a:ext cx="1298967" cy="846096"/>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6B7CDF40-965B-47F3-989B-E081ADAD622C}"/>
              </a:ext>
            </a:extLst>
          </p:cNvPr>
          <p:cNvCxnSpPr>
            <a:cxnSpLocks/>
            <a:endCxn id="59" idx="0"/>
          </p:cNvCxnSpPr>
          <p:nvPr/>
        </p:nvCxnSpPr>
        <p:spPr>
          <a:xfrm flipH="1">
            <a:off x="4331804" y="4832852"/>
            <a:ext cx="1880466" cy="859073"/>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419057FE-F085-44FD-BD46-6960B2F18D61}"/>
              </a:ext>
            </a:extLst>
          </p:cNvPr>
          <p:cNvSpPr/>
          <p:nvPr/>
        </p:nvSpPr>
        <p:spPr>
          <a:xfrm>
            <a:off x="845438" y="6725322"/>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74" name="椭圆 73">
            <a:extLst>
              <a:ext uri="{FF2B5EF4-FFF2-40B4-BE49-F238E27FC236}">
                <a16:creationId xmlns:a16="http://schemas.microsoft.com/office/drawing/2014/main" id="{1D7185E9-304B-4E68-AB45-590CD5763748}"/>
              </a:ext>
            </a:extLst>
          </p:cNvPr>
          <p:cNvSpPr/>
          <p:nvPr/>
        </p:nvSpPr>
        <p:spPr>
          <a:xfrm>
            <a:off x="1528856" y="6604373"/>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84" name="椭圆 83">
            <a:extLst>
              <a:ext uri="{FF2B5EF4-FFF2-40B4-BE49-F238E27FC236}">
                <a16:creationId xmlns:a16="http://schemas.microsoft.com/office/drawing/2014/main" id="{6A1EF251-B9D4-4629-A7E3-EF2BFEB9F060}"/>
              </a:ext>
            </a:extLst>
          </p:cNvPr>
          <p:cNvSpPr/>
          <p:nvPr/>
        </p:nvSpPr>
        <p:spPr>
          <a:xfrm>
            <a:off x="2407538" y="641567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85" name="椭圆 84">
            <a:extLst>
              <a:ext uri="{FF2B5EF4-FFF2-40B4-BE49-F238E27FC236}">
                <a16:creationId xmlns:a16="http://schemas.microsoft.com/office/drawing/2014/main" id="{6768CB63-ABEA-4953-844F-7A08A50855E6}"/>
              </a:ext>
            </a:extLst>
          </p:cNvPr>
          <p:cNvSpPr/>
          <p:nvPr/>
        </p:nvSpPr>
        <p:spPr>
          <a:xfrm>
            <a:off x="2881192" y="614113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94" name="椭圆 93">
            <a:extLst>
              <a:ext uri="{FF2B5EF4-FFF2-40B4-BE49-F238E27FC236}">
                <a16:creationId xmlns:a16="http://schemas.microsoft.com/office/drawing/2014/main" id="{EF534692-48EF-45D7-8EC9-D972B78C98E7}"/>
              </a:ext>
            </a:extLst>
          </p:cNvPr>
          <p:cNvSpPr/>
          <p:nvPr/>
        </p:nvSpPr>
        <p:spPr>
          <a:xfrm>
            <a:off x="3707915" y="5914666"/>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96" name="椭圆 95">
            <a:extLst>
              <a:ext uri="{FF2B5EF4-FFF2-40B4-BE49-F238E27FC236}">
                <a16:creationId xmlns:a16="http://schemas.microsoft.com/office/drawing/2014/main" id="{2FE3D0A3-9011-4F68-A1A8-A9A06992E746}"/>
              </a:ext>
            </a:extLst>
          </p:cNvPr>
          <p:cNvSpPr/>
          <p:nvPr/>
        </p:nvSpPr>
        <p:spPr>
          <a:xfrm>
            <a:off x="4243697" y="5691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98" name="椭圆 97">
            <a:extLst>
              <a:ext uri="{FF2B5EF4-FFF2-40B4-BE49-F238E27FC236}">
                <a16:creationId xmlns:a16="http://schemas.microsoft.com/office/drawing/2014/main" id="{0C0FF39B-3825-4B3B-AC4B-4FBD55F66EDC}"/>
              </a:ext>
            </a:extLst>
          </p:cNvPr>
          <p:cNvSpPr/>
          <p:nvPr/>
        </p:nvSpPr>
        <p:spPr>
          <a:xfrm>
            <a:off x="5090646" y="562703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0" name="椭圆 99">
            <a:extLst>
              <a:ext uri="{FF2B5EF4-FFF2-40B4-BE49-F238E27FC236}">
                <a16:creationId xmlns:a16="http://schemas.microsoft.com/office/drawing/2014/main" id="{617CBBC8-833D-42BF-A42A-21F054688FA5}"/>
              </a:ext>
            </a:extLst>
          </p:cNvPr>
          <p:cNvSpPr/>
          <p:nvPr/>
        </p:nvSpPr>
        <p:spPr>
          <a:xfrm>
            <a:off x="5537892" y="5395819"/>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2" name="椭圆 101">
            <a:extLst>
              <a:ext uri="{FF2B5EF4-FFF2-40B4-BE49-F238E27FC236}">
                <a16:creationId xmlns:a16="http://schemas.microsoft.com/office/drawing/2014/main" id="{48B5ED4D-5106-42F6-8707-0C94B7C696A2}"/>
              </a:ext>
            </a:extLst>
          </p:cNvPr>
          <p:cNvSpPr/>
          <p:nvPr/>
        </p:nvSpPr>
        <p:spPr>
          <a:xfrm>
            <a:off x="6112763" y="526138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80DC8EA7-B5A7-482A-A706-9CA0D1B4F2F4}"/>
                  </a:ext>
                </a:extLst>
              </p:cNvPr>
              <p:cNvSpPr txBox="1"/>
              <p:nvPr/>
            </p:nvSpPr>
            <p:spPr>
              <a:xfrm>
                <a:off x="670416" y="6322653"/>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0</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03" name="文本框 102">
                <a:extLst>
                  <a:ext uri="{FF2B5EF4-FFF2-40B4-BE49-F238E27FC236}">
                    <a16:creationId xmlns:a16="http://schemas.microsoft.com/office/drawing/2014/main" id="{80DC8EA7-B5A7-482A-A706-9CA0D1B4F2F4}"/>
                  </a:ext>
                </a:extLst>
              </p:cNvPr>
              <p:cNvSpPr txBox="1">
                <a:spLocks noRot="1" noChangeAspect="1" noMove="1" noResize="1" noEditPoints="1" noAdjustHandles="1" noChangeArrowheads="1" noChangeShapeType="1" noTextEdit="1"/>
              </p:cNvSpPr>
              <p:nvPr/>
            </p:nvSpPr>
            <p:spPr>
              <a:xfrm>
                <a:off x="670416" y="6322653"/>
                <a:ext cx="488156" cy="369332"/>
              </a:xfrm>
              <a:prstGeom prst="rect">
                <a:avLst/>
              </a:prstGeom>
              <a:blipFill>
                <a:blip r:embed="rId9"/>
                <a:stretch>
                  <a:fillRect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E0CB2FF6-1D7B-43B1-98A7-1D1F463D9751}"/>
                  </a:ext>
                </a:extLst>
              </p:cNvPr>
              <p:cNvSpPr txBox="1"/>
              <p:nvPr/>
            </p:nvSpPr>
            <p:spPr>
              <a:xfrm>
                <a:off x="1329427" y="6189828"/>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1</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04" name="文本框 103">
                <a:extLst>
                  <a:ext uri="{FF2B5EF4-FFF2-40B4-BE49-F238E27FC236}">
                    <a16:creationId xmlns:a16="http://schemas.microsoft.com/office/drawing/2014/main" id="{E0CB2FF6-1D7B-43B1-98A7-1D1F463D9751}"/>
                  </a:ext>
                </a:extLst>
              </p:cNvPr>
              <p:cNvSpPr txBox="1">
                <a:spLocks noRot="1" noChangeAspect="1" noMove="1" noResize="1" noEditPoints="1" noAdjustHandles="1" noChangeArrowheads="1" noChangeShapeType="1" noTextEdit="1"/>
              </p:cNvSpPr>
              <p:nvPr/>
            </p:nvSpPr>
            <p:spPr>
              <a:xfrm>
                <a:off x="1329427" y="6189828"/>
                <a:ext cx="488156" cy="369332"/>
              </a:xfrm>
              <a:prstGeom prst="rect">
                <a:avLst/>
              </a:prstGeom>
              <a:blipFill>
                <a:blip r:embed="rId10"/>
                <a:stretch>
                  <a:fillRect b="-10000"/>
                </a:stretch>
              </a:blipFill>
            </p:spPr>
            <p:txBody>
              <a:bodyPr/>
              <a:lstStyle/>
              <a:p>
                <a:r>
                  <a:rPr lang="en-CN">
                    <a:noFill/>
                  </a:rPr>
                  <a:t> </a:t>
                </a:r>
              </a:p>
            </p:txBody>
          </p:sp>
        </mc:Fallback>
      </mc:AlternateContent>
      <p:cxnSp>
        <p:nvCxnSpPr>
          <p:cNvPr id="105" name="直接箭头连接符 104">
            <a:extLst>
              <a:ext uri="{FF2B5EF4-FFF2-40B4-BE49-F238E27FC236}">
                <a16:creationId xmlns:a16="http://schemas.microsoft.com/office/drawing/2014/main" id="{C8BDAECB-0240-4562-9046-880D671175D9}"/>
              </a:ext>
            </a:extLst>
          </p:cNvPr>
          <p:cNvCxnSpPr>
            <a:cxnSpLocks/>
            <a:stCxn id="72" idx="6"/>
            <a:endCxn id="74" idx="2"/>
          </p:cNvCxnSpPr>
          <p:nvPr/>
        </p:nvCxnSpPr>
        <p:spPr>
          <a:xfrm flipV="1">
            <a:off x="983551" y="6671842"/>
            <a:ext cx="545305" cy="120949"/>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33E6F3A8-7219-44BB-9251-3EF91B677FEF}"/>
              </a:ext>
            </a:extLst>
          </p:cNvPr>
          <p:cNvCxnSpPr>
            <a:cxnSpLocks/>
            <a:stCxn id="74" idx="6"/>
            <a:endCxn id="84" idx="2"/>
          </p:cNvCxnSpPr>
          <p:nvPr/>
        </p:nvCxnSpPr>
        <p:spPr>
          <a:xfrm flipV="1">
            <a:off x="1666969" y="6483146"/>
            <a:ext cx="740569" cy="188696"/>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D0E4AB71-BBFB-4F42-A94A-BD48679634C4}"/>
              </a:ext>
            </a:extLst>
          </p:cNvPr>
          <p:cNvCxnSpPr>
            <a:cxnSpLocks/>
            <a:stCxn id="84" idx="7"/>
            <a:endCxn id="85" idx="2"/>
          </p:cNvCxnSpPr>
          <p:nvPr/>
        </p:nvCxnSpPr>
        <p:spPr>
          <a:xfrm flipV="1">
            <a:off x="2525425" y="6208604"/>
            <a:ext cx="355767" cy="2268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B97F8B63-DF6B-409B-9237-4BEFBB29B0D8}"/>
              </a:ext>
            </a:extLst>
          </p:cNvPr>
          <p:cNvCxnSpPr>
            <a:cxnSpLocks/>
            <a:stCxn id="94" idx="3"/>
            <a:endCxn id="85" idx="7"/>
          </p:cNvCxnSpPr>
          <p:nvPr/>
        </p:nvCxnSpPr>
        <p:spPr>
          <a:xfrm flipH="1">
            <a:off x="2999079" y="6029842"/>
            <a:ext cx="729062" cy="13105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CCF27277-D800-4F8C-8646-10E1CDAAA090}"/>
              </a:ext>
            </a:extLst>
          </p:cNvPr>
          <p:cNvCxnSpPr>
            <a:cxnSpLocks/>
            <a:stCxn id="94" idx="7"/>
            <a:endCxn id="96" idx="2"/>
          </p:cNvCxnSpPr>
          <p:nvPr/>
        </p:nvCxnSpPr>
        <p:spPr>
          <a:xfrm flipV="1">
            <a:off x="3825802" y="5759394"/>
            <a:ext cx="417895" cy="175033"/>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D20E441-6CCA-466A-9464-6AB0D80BDD97}"/>
              </a:ext>
            </a:extLst>
          </p:cNvPr>
          <p:cNvCxnSpPr>
            <a:cxnSpLocks/>
            <a:stCxn id="98" idx="2"/>
            <a:endCxn id="96" idx="6"/>
          </p:cNvCxnSpPr>
          <p:nvPr/>
        </p:nvCxnSpPr>
        <p:spPr>
          <a:xfrm flipH="1">
            <a:off x="4381810" y="5694506"/>
            <a:ext cx="708836" cy="64888"/>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40A9B696-6BB6-4BFE-B0BB-34A376D002A8}"/>
              </a:ext>
            </a:extLst>
          </p:cNvPr>
          <p:cNvCxnSpPr>
            <a:cxnSpLocks/>
            <a:stCxn id="98" idx="7"/>
            <a:endCxn id="100" idx="2"/>
          </p:cNvCxnSpPr>
          <p:nvPr/>
        </p:nvCxnSpPr>
        <p:spPr>
          <a:xfrm flipV="1">
            <a:off x="5208533" y="5463288"/>
            <a:ext cx="329359" cy="183510"/>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14369B3-F318-4548-8B92-F63F3240351D}"/>
              </a:ext>
            </a:extLst>
          </p:cNvPr>
          <p:cNvCxnSpPr>
            <a:cxnSpLocks/>
            <a:stCxn id="102" idx="2"/>
            <a:endCxn id="100" idx="6"/>
          </p:cNvCxnSpPr>
          <p:nvPr/>
        </p:nvCxnSpPr>
        <p:spPr>
          <a:xfrm flipH="1">
            <a:off x="5676005" y="5328854"/>
            <a:ext cx="436758" cy="1344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554E1597-907D-4693-A460-364064212DD1}"/>
                  </a:ext>
                </a:extLst>
              </p:cNvPr>
              <p:cNvSpPr txBox="1"/>
              <p:nvPr/>
            </p:nvSpPr>
            <p:spPr>
              <a:xfrm>
                <a:off x="6006798" y="4894287"/>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𝑛</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13" name="文本框 112">
                <a:extLst>
                  <a:ext uri="{FF2B5EF4-FFF2-40B4-BE49-F238E27FC236}">
                    <a16:creationId xmlns:a16="http://schemas.microsoft.com/office/drawing/2014/main" id="{554E1597-907D-4693-A460-364064212DD1}"/>
                  </a:ext>
                </a:extLst>
              </p:cNvPr>
              <p:cNvSpPr txBox="1">
                <a:spLocks noRot="1" noChangeAspect="1" noMove="1" noResize="1" noEditPoints="1" noAdjustHandles="1" noChangeArrowheads="1" noChangeShapeType="1" noTextEdit="1"/>
              </p:cNvSpPr>
              <p:nvPr/>
            </p:nvSpPr>
            <p:spPr>
              <a:xfrm>
                <a:off x="6006798" y="4894287"/>
                <a:ext cx="488156" cy="369332"/>
              </a:xfrm>
              <a:prstGeom prst="rect">
                <a:avLst/>
              </a:prstGeom>
              <a:blipFill>
                <a:blip r:embed="rId11"/>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916D1F7F-AD59-4E75-AF7D-D5B7ED2136F1}"/>
                  </a:ext>
                </a:extLst>
              </p:cNvPr>
              <p:cNvSpPr txBox="1"/>
              <p:nvPr/>
            </p:nvSpPr>
            <p:spPr>
              <a:xfrm>
                <a:off x="4156782" y="5760149"/>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𝑖</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18" name="文本框 117">
                <a:extLst>
                  <a:ext uri="{FF2B5EF4-FFF2-40B4-BE49-F238E27FC236}">
                    <a16:creationId xmlns:a16="http://schemas.microsoft.com/office/drawing/2014/main" id="{916D1F7F-AD59-4E75-AF7D-D5B7ED2136F1}"/>
                  </a:ext>
                </a:extLst>
              </p:cNvPr>
              <p:cNvSpPr txBox="1">
                <a:spLocks noRot="1" noChangeAspect="1" noMove="1" noResize="1" noEditPoints="1" noAdjustHandles="1" noChangeArrowheads="1" noChangeShapeType="1" noTextEdit="1"/>
              </p:cNvSpPr>
              <p:nvPr/>
            </p:nvSpPr>
            <p:spPr>
              <a:xfrm>
                <a:off x="4156782" y="5760149"/>
                <a:ext cx="488156" cy="369332"/>
              </a:xfrm>
              <a:prstGeom prst="rect">
                <a:avLst/>
              </a:prstGeom>
              <a:blipFill>
                <a:blip r:embed="rId12"/>
                <a:stretch>
                  <a:fillRect b="-10000"/>
                </a:stretch>
              </a:blipFill>
            </p:spPr>
            <p:txBody>
              <a:bodyPr/>
              <a:lstStyle/>
              <a:p>
                <a:r>
                  <a:rPr lang="en-CN">
                    <a:noFill/>
                  </a:rPr>
                  <a:t> </a:t>
                </a:r>
              </a:p>
            </p:txBody>
          </p:sp>
        </mc:Fallback>
      </mc:AlternateContent>
      <p:sp>
        <p:nvSpPr>
          <p:cNvPr id="114" name="TextBox 113">
            <a:extLst>
              <a:ext uri="{FF2B5EF4-FFF2-40B4-BE49-F238E27FC236}">
                <a16:creationId xmlns:a16="http://schemas.microsoft.com/office/drawing/2014/main" id="{D14D4EE9-187A-654A-B74D-FEE86C009204}"/>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
        <p:nvSpPr>
          <p:cNvPr id="116" name="内容占位符 2">
            <a:extLst>
              <a:ext uri="{FF2B5EF4-FFF2-40B4-BE49-F238E27FC236}">
                <a16:creationId xmlns:a16="http://schemas.microsoft.com/office/drawing/2014/main" id="{68BC44F0-859C-064C-A8DB-F708E8A9D7C2}"/>
              </a:ext>
            </a:extLst>
          </p:cNvPr>
          <p:cNvSpPr txBox="1">
            <a:spLocks/>
          </p:cNvSpPr>
          <p:nvPr/>
        </p:nvSpPr>
        <p:spPr>
          <a:xfrm>
            <a:off x="6777437" y="1665288"/>
            <a:ext cx="4451396" cy="619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rPr>
              <a:t>Idea</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re-weighing</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121" name="文本框 15">
                <a:extLst>
                  <a:ext uri="{FF2B5EF4-FFF2-40B4-BE49-F238E27FC236}">
                    <a16:creationId xmlns:a16="http://schemas.microsoft.com/office/drawing/2014/main" id="{D602BE25-82BB-3F42-A3F8-36B66DCBD4A7}"/>
                  </a:ext>
                </a:extLst>
              </p:cNvPr>
              <p:cNvSpPr txBox="1"/>
              <p:nvPr/>
            </p:nvSpPr>
            <p:spPr>
              <a:xfrm>
                <a:off x="6337819" y="3040703"/>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21" name="文本框 15">
                <a:extLst>
                  <a:ext uri="{FF2B5EF4-FFF2-40B4-BE49-F238E27FC236}">
                    <a16:creationId xmlns:a16="http://schemas.microsoft.com/office/drawing/2014/main" id="{D602BE25-82BB-3F42-A3F8-36B66DCBD4A7}"/>
                  </a:ext>
                </a:extLst>
              </p:cNvPr>
              <p:cNvSpPr txBox="1">
                <a:spLocks noRot="1" noChangeAspect="1" noMove="1" noResize="1" noEditPoints="1" noAdjustHandles="1" noChangeArrowheads="1" noChangeShapeType="1" noTextEdit="1"/>
              </p:cNvSpPr>
              <p:nvPr/>
            </p:nvSpPr>
            <p:spPr>
              <a:xfrm>
                <a:off x="6337819" y="3040703"/>
                <a:ext cx="300147" cy="492443"/>
              </a:xfrm>
              <a:prstGeom prst="rect">
                <a:avLst/>
              </a:prstGeom>
              <a:blipFill>
                <a:blip r:embed="rId13"/>
                <a:stretch>
                  <a:fillRect l="-20833" r="-16667" b="-5000"/>
                </a:stretch>
              </a:blipFill>
            </p:spPr>
            <p:txBody>
              <a:bodyPr/>
              <a:lstStyle/>
              <a:p>
                <a:r>
                  <a:rPr lang="en-CN">
                    <a:noFill/>
                  </a:rPr>
                  <a:t> </a:t>
                </a:r>
              </a:p>
            </p:txBody>
          </p:sp>
        </mc:Fallback>
      </mc:AlternateContent>
    </p:spTree>
    <p:extLst>
      <p:ext uri="{BB962C8B-B14F-4D97-AF65-F5344CB8AC3E}">
        <p14:creationId xmlns:p14="http://schemas.microsoft.com/office/powerpoint/2010/main" val="130971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8E6ADAA1-DC26-4D54-9D2D-6DF67114F80A}"/>
                  </a:ext>
                </a:extLst>
              </p:cNvPr>
              <p:cNvSpPr txBox="1"/>
              <p:nvPr/>
            </p:nvSpPr>
            <p:spPr>
              <a:xfrm>
                <a:off x="7102313" y="1621455"/>
                <a:ext cx="4989959" cy="5185009"/>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altLang="zh-CN" sz="2400" dirty="0"/>
                  <a:t>Time series data: </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𝒙</m:t>
                      </m:r>
                      <m:r>
                        <a:rPr lang="en-US" altLang="zh-CN" sz="2400" b="0" i="1" smtClean="0">
                          <a:solidFill>
                            <a:srgbClr val="0070C0"/>
                          </a:solidFill>
                          <a:latin typeface="Cambria Math" panose="02040503050406030204" pitchFamily="18" charset="0"/>
                        </a:rPr>
                        <m:t>=</m:t>
                      </m:r>
                      <m:d>
                        <m:dPr>
                          <m:begChr m:val="["/>
                          <m:endChr m:val="]"/>
                          <m:ctrlPr>
                            <a:rPr lang="en-US" altLang="zh-CN" sz="2400" b="0" i="1" smtClean="0">
                              <a:solidFill>
                                <a:srgbClr val="0070C0"/>
                              </a:solidFill>
                              <a:latin typeface="Cambria Math" panose="02040503050406030204" pitchFamily="18" charset="0"/>
                            </a:rPr>
                          </m:ctrlPr>
                        </m:dPr>
                        <m:e>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0</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2</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𝑖</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𝑛</m:t>
                              </m:r>
                            </m:sub>
                          </m:sSub>
                        </m:e>
                      </m:d>
                    </m:oMath>
                  </m:oMathPara>
                </a14:m>
                <a:endParaRPr lang="en-US" altLang="zh-CN" sz="2400" dirty="0"/>
              </a:p>
              <a:p>
                <a:pPr marL="342900" indent="-342900">
                  <a:spcBef>
                    <a:spcPts val="600"/>
                  </a:spcBef>
                  <a:spcAft>
                    <a:spcPts val="600"/>
                  </a:spcAft>
                  <a:buFont typeface="Arial" panose="020B0604020202020204" pitchFamily="34" charset="0"/>
                  <a:buChar char="•"/>
                </a:pPr>
                <a:r>
                  <a:rPr lang="en-US" altLang="zh-CN" sz="2400" dirty="0"/>
                  <a:t>Re-weighing</a:t>
                </a:r>
                <a:r>
                  <a:rPr lang="zh-CN" altLang="en-US" sz="2400" dirty="0"/>
                  <a:t> </a:t>
                </a:r>
                <a:r>
                  <a:rPr lang="en-US" altLang="zh-CN" sz="2400" dirty="0"/>
                  <a:t>vector</a:t>
                </a: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0</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1</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2</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𝑛𝑖</m:t>
                          </m:r>
                        </m:sub>
                      </m:sSub>
                      <m:r>
                        <a:rPr lang="en-US" altLang="zh-CN" sz="2400" b="0" i="1" smtClean="0">
                          <a:solidFill>
                            <a:srgbClr val="00B050"/>
                          </a:solidFill>
                          <a:latin typeface="Cambria Math" panose="02040503050406030204" pitchFamily="18" charset="0"/>
                        </a:rPr>
                        <m:t>]</m:t>
                      </m:r>
                    </m:oMath>
                  </m:oMathPara>
                </a14:m>
                <a:endParaRPr lang="en-US" altLang="zh-CN" sz="2400" dirty="0"/>
              </a:p>
              <a:p>
                <a:pPr marL="342900" indent="-342900">
                  <a:spcBef>
                    <a:spcPts val="600"/>
                  </a:spcBef>
                  <a:spcAft>
                    <a:spcPts val="600"/>
                  </a:spcAft>
                  <a:buFont typeface="Arial" panose="020B0604020202020204" pitchFamily="34" charset="0"/>
                  <a:buChar char="•"/>
                </a:pPr>
                <a:r>
                  <a:rPr lang="en-US" altLang="zh-CN" sz="2400" dirty="0"/>
                  <a:t>Each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𝑗𝑖</m:t>
                        </m:r>
                      </m:sub>
                    </m:sSub>
                  </m:oMath>
                </a14:m>
                <a:r>
                  <a:rPr lang="en-US" altLang="zh-CN" sz="2400" dirty="0"/>
                  <a:t>: Weight of data point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oMath>
                </a14:m>
                <a:r>
                  <a:rPr lang="en-US" altLang="zh-CN" sz="2400" dirty="0"/>
                  <a:t> </a:t>
                </a:r>
              </a:p>
              <a:p>
                <a:pPr marL="342900" indent="-342900">
                  <a:spcBef>
                    <a:spcPts val="600"/>
                  </a:spcBef>
                  <a:spcAft>
                    <a:spcPts val="600"/>
                  </a:spcAft>
                  <a:buFont typeface="Arial" panose="020B0604020202020204" pitchFamily="34" charset="0"/>
                  <a:buChar char="•"/>
                </a:pPr>
                <a:r>
                  <a:rPr lang="en-US" altLang="zh-CN" sz="2400" dirty="0"/>
                  <a:t>Fitting: </a:t>
                </a:r>
                <a14:m>
                  <m:oMath xmlns:m="http://schemas.openxmlformats.org/officeDocument/2006/math">
                    <m:sSub>
                      <m:sSubPr>
                        <m:ctrlPr>
                          <a:rPr lang="en-US" altLang="zh-CN" sz="2400" b="0" i="1" smtClean="0">
                            <a:solidFill>
                              <a:schemeClr val="accent2"/>
                            </a:solidFill>
                            <a:latin typeface="Cambria Math" panose="02040503050406030204" pitchFamily="18" charset="0"/>
                          </a:rPr>
                        </m:ctrlPr>
                      </m:sSubPr>
                      <m:e>
                        <m:r>
                          <a:rPr lang="en-US" altLang="zh-CN" sz="2400" b="0" i="1" smtClean="0">
                            <a:solidFill>
                              <a:schemeClr val="accent2"/>
                            </a:solidFill>
                            <a:latin typeface="Cambria Math" panose="02040503050406030204" pitchFamily="18" charset="0"/>
                          </a:rPr>
                          <m:t>𝑦</m:t>
                        </m:r>
                      </m:e>
                      <m:sub>
                        <m:r>
                          <a:rPr lang="en-US" altLang="zh-CN" sz="2400" b="0" i="1" smtClean="0">
                            <a:solidFill>
                              <a:schemeClr val="accent2"/>
                            </a:solidFill>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1" i="1" smtClean="0">
                        <a:solidFill>
                          <a:srgbClr val="0070C0"/>
                        </a:solidFill>
                        <a:latin typeface="Cambria Math" panose="02040503050406030204" pitchFamily="18" charset="0"/>
                      </a:rPr>
                      <m:t>𝒙</m:t>
                    </m:r>
                    <m:r>
                      <a:rPr lang="en-US" altLang="zh-CN" sz="2400" b="0" i="0" smtClean="0">
                        <a:solidFill>
                          <a:srgbClr val="0070C0"/>
                        </a:solidFill>
                        <a:latin typeface="Cambria Math" panose="02040503050406030204" pitchFamily="18" charset="0"/>
                      </a:rPr>
                      <m:t>, </m:t>
                    </m:r>
                    <m:r>
                      <a:rPr lang="en-US" altLang="zh-CN" sz="2400" b="0" i="1" smtClean="0">
                        <a:solidFill>
                          <a:srgbClr val="0070C0"/>
                        </a:solidFill>
                        <a:latin typeface="Cambria Math" panose="02040503050406030204" pitchFamily="18" charset="0"/>
                      </a:rPr>
                      <m:t>𝑖</m:t>
                    </m:r>
                    <m:r>
                      <a:rPr lang="en-US" altLang="zh-CN" sz="2400" b="0" i="0" smtClean="0">
                        <a:solidFill>
                          <a:srgbClr val="0070C0"/>
                        </a:solidFill>
                        <a:latin typeface="Cambria Math" panose="02040503050406030204" pitchFamily="18" charset="0"/>
                      </a:rPr>
                      <m:t>=</m:t>
                    </m:r>
                    <m:r>
                      <a:rPr lang="en-US" altLang="zh-CN" sz="2400" b="0" i="1">
                        <a:solidFill>
                          <a:srgbClr val="0070C0"/>
                        </a:solidFill>
                        <a:latin typeface="Cambria Math" panose="02040503050406030204" pitchFamily="18" charset="0"/>
                      </a:rPr>
                      <m:t>0</m:t>
                    </m:r>
                    <m:r>
                      <a:rPr lang="en-US" altLang="zh-CN" sz="2400" b="0" i="1" smtClean="0">
                        <a:solidFill>
                          <a:srgbClr val="0070C0"/>
                        </a:solidFill>
                        <a:latin typeface="Cambria Math" panose="02040503050406030204" pitchFamily="18" charset="0"/>
                      </a:rPr>
                      <m:t>,</m:t>
                    </m:r>
                    <m:r>
                      <a:rPr lang="en-US" altLang="zh-CN" sz="2400" b="0" i="1">
                        <a:solidFill>
                          <a:srgbClr val="0070C0"/>
                        </a:solidFill>
                        <a:latin typeface="Cambria Math" panose="02040503050406030204" pitchFamily="18" charset="0"/>
                      </a:rPr>
                      <m:t> 1</m:t>
                    </m:r>
                    <m:r>
                      <a:rPr lang="en-US" altLang="zh-CN" sz="2400" b="0" i="1" smtClean="0">
                        <a:solidFill>
                          <a:srgbClr val="0070C0"/>
                        </a:solidFill>
                        <a:latin typeface="Cambria Math" panose="02040503050406030204" pitchFamily="18" charset="0"/>
                      </a:rPr>
                      <m:t>,</m:t>
                    </m:r>
                    <m:r>
                      <a:rPr lang="en-US" altLang="zh-CN" sz="2400" b="0" i="1">
                        <a:solidFill>
                          <a:srgbClr val="0070C0"/>
                        </a:solidFill>
                        <a:latin typeface="Cambria Math" panose="02040503050406030204" pitchFamily="18" charset="0"/>
                      </a:rPr>
                      <m:t> </m:t>
                    </m:r>
                    <m:r>
                      <a:rPr lang="en-US" altLang="zh-CN" sz="2400" b="0" i="1" smtClean="0">
                        <a:solidFill>
                          <a:srgbClr val="0070C0"/>
                        </a:solidFill>
                        <a:latin typeface="Cambria Math" panose="02040503050406030204" pitchFamily="18" charset="0"/>
                      </a:rPr>
                      <m:t>…,</m:t>
                    </m:r>
                    <m:r>
                      <a:rPr lang="en-US" altLang="zh-CN" sz="2400" b="0" i="1">
                        <a:solidFill>
                          <a:srgbClr val="0070C0"/>
                        </a:solidFill>
                        <a:latin typeface="Cambria Math" panose="02040503050406030204" pitchFamily="18" charset="0"/>
                      </a:rPr>
                      <m:t>𝑛</m:t>
                    </m:r>
                  </m:oMath>
                </a14:m>
                <a:r>
                  <a:rPr lang="en-US" altLang="zh-CN" sz="2400" dirty="0"/>
                  <a:t>.</a:t>
                </a:r>
              </a:p>
              <a:p>
                <a:pPr marL="342900" indent="-342900">
                  <a:spcBef>
                    <a:spcPts val="600"/>
                  </a:spcBef>
                  <a:spcAft>
                    <a:spcPts val="600"/>
                  </a:spcAft>
                  <a:buFont typeface="Arial" panose="020B0604020202020204" pitchFamily="34" charset="0"/>
                  <a:buChar char="•"/>
                </a:pPr>
                <a:r>
                  <a:rPr lang="en-US" altLang="zh-CN" sz="2400" dirty="0">
                    <a:solidFill>
                      <a:srgbClr val="FF0000"/>
                    </a:solidFill>
                  </a:rPr>
                  <a:t>Re-weighing</a:t>
                </a:r>
                <a:r>
                  <a:rPr lang="zh-CN" altLang="en-US" sz="2400" dirty="0">
                    <a:solidFill>
                      <a:srgbClr val="FF0000"/>
                    </a:solidFill>
                  </a:rPr>
                  <a:t> </a:t>
                </a:r>
                <a:r>
                  <a:rPr lang="en-US" altLang="zh-CN" sz="2400" dirty="0">
                    <a:solidFill>
                      <a:srgbClr val="FF0000"/>
                    </a:solidFill>
                  </a:rPr>
                  <a:t>is</a:t>
                </a:r>
                <a:r>
                  <a:rPr lang="zh-CN" altLang="en-US" sz="2400" dirty="0">
                    <a:solidFill>
                      <a:srgbClr val="FF0000"/>
                    </a:solidFill>
                  </a:rPr>
                  <a:t> </a:t>
                </a:r>
                <a:r>
                  <a:rPr lang="en-US" altLang="zh-CN" sz="2400" dirty="0">
                    <a:solidFill>
                      <a:srgbClr val="FF0000"/>
                    </a:solidFill>
                  </a:rPr>
                  <a:t>to</a:t>
                </a:r>
                <a:r>
                  <a:rPr lang="zh-CN" altLang="en-US" sz="2400" dirty="0">
                    <a:solidFill>
                      <a:srgbClr val="FF0000"/>
                    </a:solidFill>
                  </a:rPr>
                  <a:t> </a:t>
                </a:r>
                <a:r>
                  <a:rPr lang="en-US" altLang="zh-CN" sz="2400" dirty="0">
                    <a:solidFill>
                      <a:srgbClr val="FF0000"/>
                    </a:solidFill>
                  </a:rPr>
                  <a:t>find such reasonable</a:t>
                </a:r>
                <a:r>
                  <a:rPr lang="zh-CN" altLang="en-US" sz="2400" dirty="0">
                    <a:solidFill>
                      <a:srgbClr val="FF0000"/>
                    </a:solidFill>
                  </a:rPr>
                  <a:t> </a:t>
                </a:r>
                <a:r>
                  <a:rPr lang="en-US" altLang="zh-CN" sz="2400" dirty="0">
                    <a:solidFill>
                      <a:srgbClr val="FF0000"/>
                    </a:solidFill>
                  </a:rPr>
                  <a:t>“context”</a:t>
                </a:r>
                <a:r>
                  <a:rPr lang="zh-CN" altLang="en-US" sz="2400" dirty="0">
                    <a:solidFill>
                      <a:srgbClr val="FF0000"/>
                    </a:solidFill>
                  </a:rPr>
                  <a:t> </a:t>
                </a:r>
                <a:r>
                  <a:rPr lang="en-US" altLang="zh-CN" sz="2400" dirty="0">
                    <a:solidFill>
                      <a:srgbClr val="FF0000"/>
                    </a:solidFill>
                  </a:rPr>
                  <a:t>matrix </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panose="02040503050406030204" pitchFamily="18" charset="0"/>
                        </a:rPr>
                        <m:t>𝑾</m:t>
                      </m:r>
                      <m:r>
                        <a:rPr lang="en-US" altLang="zh-CN" sz="2400" b="0" i="1" smtClean="0">
                          <a:solidFill>
                            <a:srgbClr val="FF0000"/>
                          </a:solidFill>
                          <a:latin typeface="Cambria Math" panose="02040503050406030204" pitchFamily="18" charset="0"/>
                        </a:rPr>
                        <m:t>=</m:t>
                      </m:r>
                      <m:d>
                        <m:dPr>
                          <m:begChr m:val="["/>
                          <m:endChr m:val="]"/>
                          <m:ctrlPr>
                            <a:rPr lang="en-US" altLang="zh-CN" sz="2400" b="0" i="1" smtClean="0">
                              <a:solidFill>
                                <a:srgbClr val="FF0000"/>
                              </a:solidFill>
                              <a:latin typeface="Cambria Math" panose="02040503050406030204" pitchFamily="18" charset="0"/>
                            </a:rPr>
                          </m:ctrlPr>
                        </m:dPr>
                        <m:e>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𝒘</m:t>
                              </m:r>
                            </m:e>
                            <m:sub>
                              <m:r>
                                <a:rPr lang="en-US" altLang="zh-CN" sz="2400" b="0" i="1" smtClean="0">
                                  <a:solidFill>
                                    <a:srgbClr val="FF0000"/>
                                  </a:solidFill>
                                  <a:latin typeface="Cambria Math" panose="02040503050406030204" pitchFamily="18" charset="0"/>
                                </a:rPr>
                                <m:t>0</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𝒘</m:t>
                              </m:r>
                            </m:e>
                            <m:sub>
                              <m:r>
                                <a:rPr lang="en-US" altLang="zh-CN" sz="2400" b="0" i="1" smtClean="0">
                                  <a:solidFill>
                                    <a:srgbClr val="FF0000"/>
                                  </a:solidFill>
                                  <a:latin typeface="Cambria Math" panose="02040503050406030204" pitchFamily="18" charset="0"/>
                                </a:rPr>
                                <m:t>1</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𝒘</m:t>
                              </m:r>
                            </m:e>
                            <m:sub>
                              <m:r>
                                <a:rPr lang="en-US" altLang="zh-CN" sz="2400" b="0" i="1" smtClean="0">
                                  <a:solidFill>
                                    <a:srgbClr val="FF0000"/>
                                  </a:solidFill>
                                  <a:latin typeface="Cambria Math" panose="02040503050406030204" pitchFamily="18" charset="0"/>
                                </a:rPr>
                                <m:t>𝑛</m:t>
                              </m:r>
                            </m:sub>
                          </m:sSub>
                        </m:e>
                      </m:d>
                    </m:oMath>
                  </m:oMathPara>
                </a14:m>
                <a:endParaRPr lang="en-US" altLang="zh-CN" sz="2400" dirty="0">
                  <a:solidFill>
                    <a:srgbClr val="FF0000"/>
                  </a:solidFill>
                </a:endParaRPr>
              </a:p>
              <a:p>
                <a:pPr>
                  <a:spcBef>
                    <a:spcPts val="600"/>
                  </a:spcBef>
                  <a:spcAft>
                    <a:spcPts val="600"/>
                  </a:spcAft>
                </a:pPr>
                <a:r>
                  <a:rPr lang="en-US" altLang="zh-CN" sz="2400" dirty="0">
                    <a:solidFill>
                      <a:srgbClr val="FF0000"/>
                    </a:solidFill>
                  </a:rPr>
                  <a:t>so</a:t>
                </a:r>
                <a:r>
                  <a:rPr lang="zh-CN" altLang="en-US" sz="2400" dirty="0">
                    <a:solidFill>
                      <a:srgbClr val="FF0000"/>
                    </a:solidFill>
                  </a:rPr>
                  <a:t> </a:t>
                </a:r>
                <a:r>
                  <a:rPr lang="en-US" altLang="zh-CN" sz="2400" dirty="0">
                    <a:solidFill>
                      <a:srgbClr val="FF0000"/>
                    </a:solidFill>
                  </a:rPr>
                  <a:t>that</a:t>
                </a:r>
                <a:r>
                  <a:rPr lang="zh-CN" altLang="en-US" sz="2400" dirty="0">
                    <a:solidFill>
                      <a:srgbClr val="FF0000"/>
                    </a:solidFill>
                  </a:rPr>
                  <a:t> </a:t>
                </a:r>
                <a:r>
                  <a:rPr lang="en-US" altLang="zh-CN" sz="2400" dirty="0">
                    <a:solidFill>
                      <a:srgbClr val="FF0000"/>
                    </a:solidFill>
                  </a:rPr>
                  <a:t>we</a:t>
                </a:r>
                <a:r>
                  <a:rPr lang="zh-CN" altLang="en-US" sz="2400" dirty="0">
                    <a:solidFill>
                      <a:srgbClr val="FF0000"/>
                    </a:solidFill>
                  </a:rPr>
                  <a:t> </a:t>
                </a:r>
                <a:r>
                  <a:rPr lang="en-US" altLang="zh-CN" sz="2400" dirty="0">
                    <a:solidFill>
                      <a:srgbClr val="FF0000"/>
                    </a:solidFill>
                  </a:rPr>
                  <a:t>can</a:t>
                </a:r>
                <a:r>
                  <a:rPr lang="zh-CN" altLang="en-US" sz="2400" dirty="0">
                    <a:solidFill>
                      <a:srgbClr val="FF0000"/>
                    </a:solidFill>
                  </a:rPr>
                  <a:t> </a:t>
                </a:r>
                <a:r>
                  <a:rPr lang="en-US" altLang="zh-CN" sz="2400" dirty="0">
                    <a:solidFill>
                      <a:srgbClr val="FF0000"/>
                    </a:solidFill>
                  </a:rPr>
                  <a:t>get</a:t>
                </a:r>
                <a:r>
                  <a:rPr lang="zh-CN" altLang="en-US" sz="2400" dirty="0">
                    <a:solidFill>
                      <a:srgbClr val="FF0000"/>
                    </a:solidFill>
                  </a:rPr>
                  <a:t> </a:t>
                </a:r>
                <a:r>
                  <a:rPr lang="en-US" altLang="zh-CN" sz="2400" dirty="0">
                    <a:solidFill>
                      <a:srgbClr val="FF0000"/>
                    </a:solidFill>
                  </a:rPr>
                  <a:t>better</a:t>
                </a:r>
                <a:r>
                  <a:rPr lang="zh-CN" altLang="en-US" sz="2400" dirty="0">
                    <a:solidFill>
                      <a:srgbClr val="FF0000"/>
                    </a:solidFill>
                  </a:rPr>
                  <a:t> </a:t>
                </a:r>
                <a:r>
                  <a:rPr lang="en-US" altLang="zh-CN" sz="2400" dirty="0">
                    <a:solidFill>
                      <a:srgbClr val="FF0000"/>
                    </a:solidFill>
                  </a:rPr>
                  <a:t>signals</a:t>
                </a:r>
                <a:r>
                  <a:rPr lang="zh-CN" altLang="en-US" sz="2400" dirty="0">
                    <a:solidFill>
                      <a:srgbClr val="FF0000"/>
                    </a:solidFill>
                  </a:rPr>
                  <a:t> </a:t>
                </a:r>
                <a:r>
                  <a:rPr lang="en-US" altLang="zh-CN" sz="2400" dirty="0">
                    <a:solidFill>
                      <a:srgbClr val="FF0000"/>
                    </a:solidFill>
                  </a:rPr>
                  <a:t>by</a:t>
                </a:r>
                <a:r>
                  <a:rPr lang="zh-CN" altLang="en-US" sz="2400" dirty="0">
                    <a:solidFill>
                      <a:srgbClr val="FF0000"/>
                    </a:solidFill>
                  </a:rPr>
                  <a:t> </a:t>
                </a:r>
                <a:r>
                  <a:rPr lang="en-US" altLang="zh-CN" sz="2400" dirty="0">
                    <a:solidFill>
                      <a:srgbClr val="FF0000"/>
                    </a:solidFill>
                  </a:rPr>
                  <a:t>using</a:t>
                </a:r>
                <a:r>
                  <a:rPr lang="zh-CN" altLang="en-US" sz="2400" dirty="0">
                    <a:solidFill>
                      <a:srgbClr val="FF0000"/>
                    </a:solidFill>
                  </a:rPr>
                  <a:t> </a:t>
                </a:r>
                <a:r>
                  <a:rPr lang="en-US" altLang="zh-CN" sz="2400" dirty="0">
                    <a:solidFill>
                      <a:srgbClr val="FF0000"/>
                    </a:solidFill>
                  </a:rPr>
                  <a:t>contexts</a:t>
                </a:r>
                <a:r>
                  <a:rPr lang="zh-CN" altLang="en-US" sz="2400" dirty="0">
                    <a:solidFill>
                      <a:srgbClr val="FF0000"/>
                    </a:solidFill>
                  </a:rPr>
                  <a:t> </a:t>
                </a:r>
                <a:r>
                  <a:rPr lang="en-US" altLang="zh-CN" sz="2400" dirty="0">
                    <a:solidFill>
                      <a:srgbClr val="FF0000"/>
                    </a:solidFill>
                  </a:rPr>
                  <a:t>of</a:t>
                </a:r>
                <a:r>
                  <a:rPr lang="zh-CN" altLang="en-US" sz="2400" dirty="0">
                    <a:solidFill>
                      <a:srgbClr val="FF0000"/>
                    </a:solidFill>
                  </a:rPr>
                  <a:t> </a:t>
                </a:r>
                <a:r>
                  <a:rPr lang="en-US" altLang="zh-CN" sz="2400" dirty="0">
                    <a:solidFill>
                      <a:srgbClr val="FF0000"/>
                    </a:solidFill>
                  </a:rPr>
                  <a:t>data</a:t>
                </a:r>
                <a:r>
                  <a:rPr lang="zh-CN" altLang="en-US" sz="2400" dirty="0">
                    <a:solidFill>
                      <a:srgbClr val="FF0000"/>
                    </a:solidFill>
                  </a:rPr>
                  <a:t> </a:t>
                </a:r>
                <a:r>
                  <a:rPr lang="en-US" altLang="zh-CN" sz="2400" dirty="0">
                    <a:solidFill>
                      <a:srgbClr val="FF0000"/>
                    </a:solidFill>
                  </a:rPr>
                  <a:t>points.</a:t>
                </a:r>
                <a:r>
                  <a:rPr lang="en-US" altLang="zh-CN" sz="2400" dirty="0"/>
                  <a:t> </a:t>
                </a:r>
                <a:endParaRPr lang="zh-CN" altLang="en-US" sz="2400" dirty="0"/>
              </a:p>
            </p:txBody>
          </p:sp>
        </mc:Choice>
        <mc:Fallback xmlns="">
          <p:sp>
            <p:nvSpPr>
              <p:cNvPr id="46" name="文本框 45">
                <a:extLst>
                  <a:ext uri="{FF2B5EF4-FFF2-40B4-BE49-F238E27FC236}">
                    <a16:creationId xmlns:a16="http://schemas.microsoft.com/office/drawing/2014/main" id="{8E6ADAA1-DC26-4D54-9D2D-6DF67114F80A}"/>
                  </a:ext>
                </a:extLst>
              </p:cNvPr>
              <p:cNvSpPr txBox="1">
                <a:spLocks noRot="1" noChangeAspect="1" noMove="1" noResize="1" noEditPoints="1" noAdjustHandles="1" noChangeArrowheads="1" noChangeShapeType="1" noTextEdit="1"/>
              </p:cNvSpPr>
              <p:nvPr/>
            </p:nvSpPr>
            <p:spPr>
              <a:xfrm>
                <a:off x="7102313" y="1621455"/>
                <a:ext cx="4989959" cy="5185009"/>
              </a:xfrm>
              <a:prstGeom prst="rect">
                <a:avLst/>
              </a:prstGeom>
              <a:blipFill>
                <a:blip r:embed="rId3"/>
                <a:stretch>
                  <a:fillRect l="-2030" t="-976" b="-1463"/>
                </a:stretch>
              </a:blipFill>
            </p:spPr>
            <p:txBody>
              <a:bodyPr/>
              <a:lstStyle/>
              <a:p>
                <a:r>
                  <a:rPr lang="en-CN">
                    <a:noFill/>
                  </a:rPr>
                  <a:t> </a:t>
                </a:r>
              </a:p>
            </p:txBody>
          </p:sp>
        </mc:Fallback>
      </mc:AlternateContent>
      <p:sp>
        <p:nvSpPr>
          <p:cNvPr id="116" name="TextBox 115">
            <a:extLst>
              <a:ext uri="{FF2B5EF4-FFF2-40B4-BE49-F238E27FC236}">
                <a16:creationId xmlns:a16="http://schemas.microsoft.com/office/drawing/2014/main" id="{CBA7575D-3D08-6B41-A4C1-6693AAB4F430}"/>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
        <p:nvSpPr>
          <p:cNvPr id="117" name="椭圆 4">
            <a:extLst>
              <a:ext uri="{FF2B5EF4-FFF2-40B4-BE49-F238E27FC236}">
                <a16:creationId xmlns:a16="http://schemas.microsoft.com/office/drawing/2014/main" id="{3D0E34B6-C04E-D04C-970D-DE820B1AB446}"/>
              </a:ext>
            </a:extLst>
          </p:cNvPr>
          <p:cNvSpPr/>
          <p:nvPr/>
        </p:nvSpPr>
        <p:spPr>
          <a:xfrm>
            <a:off x="878302" y="332556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121" name="直接连接符 5">
            <a:extLst>
              <a:ext uri="{FF2B5EF4-FFF2-40B4-BE49-F238E27FC236}">
                <a16:creationId xmlns:a16="http://schemas.microsoft.com/office/drawing/2014/main" id="{DBA1DD00-A04D-7E45-915D-2B215CCEE86A}"/>
              </a:ext>
            </a:extLst>
          </p:cNvPr>
          <p:cNvCxnSpPr>
            <a:cxnSpLocks/>
          </p:cNvCxnSpPr>
          <p:nvPr/>
        </p:nvCxnSpPr>
        <p:spPr>
          <a:xfrm>
            <a:off x="744953" y="3569731"/>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椭圆 6">
            <a:extLst>
              <a:ext uri="{FF2B5EF4-FFF2-40B4-BE49-F238E27FC236}">
                <a16:creationId xmlns:a16="http://schemas.microsoft.com/office/drawing/2014/main" id="{4103756D-73B3-E944-8730-DAC91D23FCAC}"/>
              </a:ext>
            </a:extLst>
          </p:cNvPr>
          <p:cNvSpPr/>
          <p:nvPr/>
        </p:nvSpPr>
        <p:spPr>
          <a:xfrm>
            <a:off x="1543845" y="275724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5" name="椭圆 7">
            <a:extLst>
              <a:ext uri="{FF2B5EF4-FFF2-40B4-BE49-F238E27FC236}">
                <a16:creationId xmlns:a16="http://schemas.microsoft.com/office/drawing/2014/main" id="{AF139E6F-544C-1E4D-8F8F-A08784748EB6}"/>
              </a:ext>
            </a:extLst>
          </p:cNvPr>
          <p:cNvSpPr/>
          <p:nvPr/>
        </p:nvSpPr>
        <p:spPr>
          <a:xfrm>
            <a:off x="2440402" y="301592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6" name="椭圆 8">
            <a:extLst>
              <a:ext uri="{FF2B5EF4-FFF2-40B4-BE49-F238E27FC236}">
                <a16:creationId xmlns:a16="http://schemas.microsoft.com/office/drawing/2014/main" id="{3906891C-4C91-6B4C-A1AB-D1C62B25CAD8}"/>
              </a:ext>
            </a:extLst>
          </p:cNvPr>
          <p:cNvSpPr/>
          <p:nvPr/>
        </p:nvSpPr>
        <p:spPr>
          <a:xfrm>
            <a:off x="2845000" y="214005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7" name="椭圆 9">
            <a:extLst>
              <a:ext uri="{FF2B5EF4-FFF2-40B4-BE49-F238E27FC236}">
                <a16:creationId xmlns:a16="http://schemas.microsoft.com/office/drawing/2014/main" id="{ADC02173-98DF-FD45-8C57-1B2870EF726D}"/>
              </a:ext>
            </a:extLst>
          </p:cNvPr>
          <p:cNvSpPr/>
          <p:nvPr/>
        </p:nvSpPr>
        <p:spPr>
          <a:xfrm>
            <a:off x="3740779" y="251491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9" name="椭圆 10">
            <a:extLst>
              <a:ext uri="{FF2B5EF4-FFF2-40B4-BE49-F238E27FC236}">
                <a16:creationId xmlns:a16="http://schemas.microsoft.com/office/drawing/2014/main" id="{230E475C-5D39-4C46-B0B8-20729291346D}"/>
              </a:ext>
            </a:extLst>
          </p:cNvPr>
          <p:cNvSpPr/>
          <p:nvPr/>
        </p:nvSpPr>
        <p:spPr>
          <a:xfrm>
            <a:off x="4207505" y="156397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0" name="椭圆 11">
            <a:extLst>
              <a:ext uri="{FF2B5EF4-FFF2-40B4-BE49-F238E27FC236}">
                <a16:creationId xmlns:a16="http://schemas.microsoft.com/office/drawing/2014/main" id="{AC8E0215-9650-1244-9FDA-8C7B8143C742}"/>
              </a:ext>
            </a:extLst>
          </p:cNvPr>
          <p:cNvSpPr/>
          <p:nvPr/>
        </p:nvSpPr>
        <p:spPr>
          <a:xfrm>
            <a:off x="5123510" y="222728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2" name="椭圆 12">
            <a:extLst>
              <a:ext uri="{FF2B5EF4-FFF2-40B4-BE49-F238E27FC236}">
                <a16:creationId xmlns:a16="http://schemas.microsoft.com/office/drawing/2014/main" id="{09FA5540-8565-3B44-B6AF-946DC5A27C39}"/>
              </a:ext>
            </a:extLst>
          </p:cNvPr>
          <p:cNvSpPr/>
          <p:nvPr/>
        </p:nvSpPr>
        <p:spPr>
          <a:xfrm>
            <a:off x="5550530" y="122477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3" name="椭圆 13">
            <a:extLst>
              <a:ext uri="{FF2B5EF4-FFF2-40B4-BE49-F238E27FC236}">
                <a16:creationId xmlns:a16="http://schemas.microsoft.com/office/drawing/2014/main" id="{E6ED5F61-B602-9B4B-AE25-4BB687A2C007}"/>
              </a:ext>
            </a:extLst>
          </p:cNvPr>
          <p:cNvSpPr/>
          <p:nvPr/>
        </p:nvSpPr>
        <p:spPr>
          <a:xfrm>
            <a:off x="6145627" y="186163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34" name="文本框 14">
                <a:extLst>
                  <a:ext uri="{FF2B5EF4-FFF2-40B4-BE49-F238E27FC236}">
                    <a16:creationId xmlns:a16="http://schemas.microsoft.com/office/drawing/2014/main" id="{6DC74E52-A876-E14B-A353-D2ED613B0AF2}"/>
                  </a:ext>
                </a:extLst>
              </p:cNvPr>
              <p:cNvSpPr txBox="1"/>
              <p:nvPr/>
            </p:nvSpPr>
            <p:spPr>
              <a:xfrm>
                <a:off x="703280" y="292290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0</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34" name="文本框 14">
                <a:extLst>
                  <a:ext uri="{FF2B5EF4-FFF2-40B4-BE49-F238E27FC236}">
                    <a16:creationId xmlns:a16="http://schemas.microsoft.com/office/drawing/2014/main" id="{6DC74E52-A876-E14B-A353-D2ED613B0AF2}"/>
                  </a:ext>
                </a:extLst>
              </p:cNvPr>
              <p:cNvSpPr txBox="1">
                <a:spLocks noRot="1" noChangeAspect="1" noMove="1" noResize="1" noEditPoints="1" noAdjustHandles="1" noChangeArrowheads="1" noChangeShapeType="1" noTextEdit="1"/>
              </p:cNvSpPr>
              <p:nvPr/>
            </p:nvSpPr>
            <p:spPr>
              <a:xfrm>
                <a:off x="703280" y="2922900"/>
                <a:ext cx="488156" cy="3693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6" name="文本框 16">
                <a:extLst>
                  <a:ext uri="{FF2B5EF4-FFF2-40B4-BE49-F238E27FC236}">
                    <a16:creationId xmlns:a16="http://schemas.microsoft.com/office/drawing/2014/main" id="{8913F979-A322-F74B-A90D-54BA1C458E03}"/>
                  </a:ext>
                </a:extLst>
              </p:cNvPr>
              <p:cNvSpPr txBox="1"/>
              <p:nvPr/>
            </p:nvSpPr>
            <p:spPr>
              <a:xfrm>
                <a:off x="1317642" y="237205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1</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36" name="文本框 16">
                <a:extLst>
                  <a:ext uri="{FF2B5EF4-FFF2-40B4-BE49-F238E27FC236}">
                    <a16:creationId xmlns:a16="http://schemas.microsoft.com/office/drawing/2014/main" id="{8913F979-A322-F74B-A90D-54BA1C458E03}"/>
                  </a:ext>
                </a:extLst>
              </p:cNvPr>
              <p:cNvSpPr txBox="1">
                <a:spLocks noRot="1" noChangeAspect="1" noMove="1" noResize="1" noEditPoints="1" noAdjustHandles="1" noChangeArrowheads="1" noChangeShapeType="1" noTextEdit="1"/>
              </p:cNvSpPr>
              <p:nvPr/>
            </p:nvSpPr>
            <p:spPr>
              <a:xfrm>
                <a:off x="1317642" y="2372050"/>
                <a:ext cx="488156" cy="369332"/>
              </a:xfrm>
              <a:prstGeom prst="rect">
                <a:avLst/>
              </a:prstGeom>
              <a:blipFill>
                <a:blip r:embed="rId5"/>
                <a:stretch>
                  <a:fillRect/>
                </a:stretch>
              </a:blipFill>
            </p:spPr>
            <p:txBody>
              <a:bodyPr/>
              <a:lstStyle/>
              <a:p>
                <a:r>
                  <a:rPr lang="en-CN">
                    <a:noFill/>
                  </a:rPr>
                  <a:t> </a:t>
                </a:r>
              </a:p>
            </p:txBody>
          </p:sp>
        </mc:Fallback>
      </mc:AlternateContent>
      <p:cxnSp>
        <p:nvCxnSpPr>
          <p:cNvPr id="137" name="直接箭头连接符 17">
            <a:extLst>
              <a:ext uri="{FF2B5EF4-FFF2-40B4-BE49-F238E27FC236}">
                <a16:creationId xmlns:a16="http://schemas.microsoft.com/office/drawing/2014/main" id="{B93E2CC2-B175-A14C-9B3F-9CCC8AC84EFD}"/>
              </a:ext>
            </a:extLst>
          </p:cNvPr>
          <p:cNvCxnSpPr>
            <a:stCxn id="117" idx="7"/>
            <a:endCxn id="123" idx="3"/>
          </p:cNvCxnSpPr>
          <p:nvPr/>
        </p:nvCxnSpPr>
        <p:spPr>
          <a:xfrm flipV="1">
            <a:off x="996189" y="2872420"/>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直接箭头连接符 18">
            <a:extLst>
              <a:ext uri="{FF2B5EF4-FFF2-40B4-BE49-F238E27FC236}">
                <a16:creationId xmlns:a16="http://schemas.microsoft.com/office/drawing/2014/main" id="{B6B832AB-3569-F94F-B743-5C6F37A175DC}"/>
              </a:ext>
            </a:extLst>
          </p:cNvPr>
          <p:cNvCxnSpPr>
            <a:cxnSpLocks/>
            <a:stCxn id="123" idx="6"/>
            <a:endCxn id="125" idx="1"/>
          </p:cNvCxnSpPr>
          <p:nvPr/>
        </p:nvCxnSpPr>
        <p:spPr>
          <a:xfrm>
            <a:off x="1681958" y="2824713"/>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接箭头连接符 19">
            <a:extLst>
              <a:ext uri="{FF2B5EF4-FFF2-40B4-BE49-F238E27FC236}">
                <a16:creationId xmlns:a16="http://schemas.microsoft.com/office/drawing/2014/main" id="{A5F04275-223B-B440-8A39-9FD6AB28F506}"/>
              </a:ext>
            </a:extLst>
          </p:cNvPr>
          <p:cNvCxnSpPr>
            <a:cxnSpLocks/>
            <a:stCxn id="125" idx="0"/>
            <a:endCxn id="126" idx="3"/>
          </p:cNvCxnSpPr>
          <p:nvPr/>
        </p:nvCxnSpPr>
        <p:spPr>
          <a:xfrm flipV="1">
            <a:off x="2509459" y="2255230"/>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接箭头连接符 20">
            <a:extLst>
              <a:ext uri="{FF2B5EF4-FFF2-40B4-BE49-F238E27FC236}">
                <a16:creationId xmlns:a16="http://schemas.microsoft.com/office/drawing/2014/main" id="{11819CCD-E40E-A740-847F-2097B36980AD}"/>
              </a:ext>
            </a:extLst>
          </p:cNvPr>
          <p:cNvCxnSpPr>
            <a:cxnSpLocks/>
            <a:stCxn id="127" idx="1"/>
            <a:endCxn id="126" idx="6"/>
          </p:cNvCxnSpPr>
          <p:nvPr/>
        </p:nvCxnSpPr>
        <p:spPr>
          <a:xfrm flipH="1" flipV="1">
            <a:off x="2983113" y="2207523"/>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接箭头连接符 21">
            <a:extLst>
              <a:ext uri="{FF2B5EF4-FFF2-40B4-BE49-F238E27FC236}">
                <a16:creationId xmlns:a16="http://schemas.microsoft.com/office/drawing/2014/main" id="{6E9F12F7-417F-484D-9036-89E5DD0F8A79}"/>
              </a:ext>
            </a:extLst>
          </p:cNvPr>
          <p:cNvCxnSpPr>
            <a:cxnSpLocks/>
            <a:stCxn id="127" idx="0"/>
            <a:endCxn id="129" idx="3"/>
          </p:cNvCxnSpPr>
          <p:nvPr/>
        </p:nvCxnSpPr>
        <p:spPr>
          <a:xfrm flipV="1">
            <a:off x="3809836" y="1679152"/>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接箭头连接符 22">
            <a:extLst>
              <a:ext uri="{FF2B5EF4-FFF2-40B4-BE49-F238E27FC236}">
                <a16:creationId xmlns:a16="http://schemas.microsoft.com/office/drawing/2014/main" id="{B38EF698-54D9-4641-8B7D-108715B4B4CF}"/>
              </a:ext>
            </a:extLst>
          </p:cNvPr>
          <p:cNvCxnSpPr>
            <a:cxnSpLocks/>
            <a:stCxn id="130" idx="1"/>
            <a:endCxn id="129" idx="5"/>
          </p:cNvCxnSpPr>
          <p:nvPr/>
        </p:nvCxnSpPr>
        <p:spPr>
          <a:xfrm flipH="1" flipV="1">
            <a:off x="4325392" y="1679152"/>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23">
            <a:extLst>
              <a:ext uri="{FF2B5EF4-FFF2-40B4-BE49-F238E27FC236}">
                <a16:creationId xmlns:a16="http://schemas.microsoft.com/office/drawing/2014/main" id="{E4F2877B-BC79-BF40-B55A-E5957182B206}"/>
              </a:ext>
            </a:extLst>
          </p:cNvPr>
          <p:cNvCxnSpPr>
            <a:cxnSpLocks/>
            <a:stCxn id="130" idx="7"/>
            <a:endCxn id="132" idx="3"/>
          </p:cNvCxnSpPr>
          <p:nvPr/>
        </p:nvCxnSpPr>
        <p:spPr>
          <a:xfrm flipV="1">
            <a:off x="5241397" y="1339954"/>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24">
            <a:extLst>
              <a:ext uri="{FF2B5EF4-FFF2-40B4-BE49-F238E27FC236}">
                <a16:creationId xmlns:a16="http://schemas.microsoft.com/office/drawing/2014/main" id="{27420C71-CCC4-2140-A689-F3F90D2EA9F8}"/>
              </a:ext>
            </a:extLst>
          </p:cNvPr>
          <p:cNvCxnSpPr>
            <a:cxnSpLocks/>
            <a:stCxn id="133" idx="1"/>
            <a:endCxn id="132" idx="5"/>
          </p:cNvCxnSpPr>
          <p:nvPr/>
        </p:nvCxnSpPr>
        <p:spPr>
          <a:xfrm flipH="1" flipV="1">
            <a:off x="5668417" y="1339954"/>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文本框 25">
                <a:extLst>
                  <a:ext uri="{FF2B5EF4-FFF2-40B4-BE49-F238E27FC236}">
                    <a16:creationId xmlns:a16="http://schemas.microsoft.com/office/drawing/2014/main" id="{37D4EBB8-BCB8-EB4E-8CA4-A7D9847EFF8E}"/>
                  </a:ext>
                </a:extLst>
              </p:cNvPr>
              <p:cNvSpPr txBox="1"/>
              <p:nvPr/>
            </p:nvSpPr>
            <p:spPr>
              <a:xfrm>
                <a:off x="4032483" y="123287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𝑖</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45" name="文本框 25">
                <a:extLst>
                  <a:ext uri="{FF2B5EF4-FFF2-40B4-BE49-F238E27FC236}">
                    <a16:creationId xmlns:a16="http://schemas.microsoft.com/office/drawing/2014/main" id="{37D4EBB8-BCB8-EB4E-8CA4-A7D9847EFF8E}"/>
                  </a:ext>
                </a:extLst>
              </p:cNvPr>
              <p:cNvSpPr txBox="1">
                <a:spLocks noRot="1" noChangeAspect="1" noMove="1" noResize="1" noEditPoints="1" noAdjustHandles="1" noChangeArrowheads="1" noChangeShapeType="1" noTextEdit="1"/>
              </p:cNvSpPr>
              <p:nvPr/>
            </p:nvSpPr>
            <p:spPr>
              <a:xfrm>
                <a:off x="4032483" y="1232870"/>
                <a:ext cx="488156" cy="369332"/>
              </a:xfrm>
              <a:prstGeom prst="rect">
                <a:avLst/>
              </a:prstGeom>
              <a:blipFill>
                <a:blip r:embed="rId6"/>
                <a:stretch>
                  <a:fillRect b="-32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6" name="文本框 26">
                <a:extLst>
                  <a:ext uri="{FF2B5EF4-FFF2-40B4-BE49-F238E27FC236}">
                    <a16:creationId xmlns:a16="http://schemas.microsoft.com/office/drawing/2014/main" id="{C8A95C40-AA8D-C646-9A7A-3D7F0E6B517D}"/>
                  </a:ext>
                </a:extLst>
              </p:cNvPr>
              <p:cNvSpPr txBox="1"/>
              <p:nvPr/>
            </p:nvSpPr>
            <p:spPr>
              <a:xfrm>
                <a:off x="6039662" y="1494534"/>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𝑛</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46" name="文本框 26">
                <a:extLst>
                  <a:ext uri="{FF2B5EF4-FFF2-40B4-BE49-F238E27FC236}">
                    <a16:creationId xmlns:a16="http://schemas.microsoft.com/office/drawing/2014/main" id="{C8A95C40-AA8D-C646-9A7A-3D7F0E6B517D}"/>
                  </a:ext>
                </a:extLst>
              </p:cNvPr>
              <p:cNvSpPr txBox="1">
                <a:spLocks noRot="1" noChangeAspect="1" noMove="1" noResize="1" noEditPoints="1" noAdjustHandles="1" noChangeArrowheads="1" noChangeShapeType="1" noTextEdit="1"/>
              </p:cNvSpPr>
              <p:nvPr/>
            </p:nvSpPr>
            <p:spPr>
              <a:xfrm>
                <a:off x="6039662" y="1494534"/>
                <a:ext cx="488156" cy="369332"/>
              </a:xfrm>
              <a:prstGeom prst="rect">
                <a:avLst/>
              </a:prstGeom>
              <a:blipFill>
                <a:blip r:embed="rId7"/>
                <a:stretch>
                  <a:fillRect/>
                </a:stretch>
              </a:blipFill>
            </p:spPr>
            <p:txBody>
              <a:bodyPr/>
              <a:lstStyle/>
              <a:p>
                <a:r>
                  <a:rPr lang="en-CN">
                    <a:noFill/>
                  </a:rPr>
                  <a:t> </a:t>
                </a:r>
              </a:p>
            </p:txBody>
          </p:sp>
        </mc:Fallback>
      </mc:AlternateContent>
      <p:sp>
        <p:nvSpPr>
          <p:cNvPr id="147" name="文本框 27">
            <a:extLst>
              <a:ext uri="{FF2B5EF4-FFF2-40B4-BE49-F238E27FC236}">
                <a16:creationId xmlns:a16="http://schemas.microsoft.com/office/drawing/2014/main" id="{187BD18A-F343-5F42-947B-BAB671F91642}"/>
              </a:ext>
            </a:extLst>
          </p:cNvPr>
          <p:cNvSpPr txBox="1"/>
          <p:nvPr/>
        </p:nvSpPr>
        <p:spPr>
          <a:xfrm>
            <a:off x="3713395" y="1833929"/>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148" name="文本框 28">
            <a:extLst>
              <a:ext uri="{FF2B5EF4-FFF2-40B4-BE49-F238E27FC236}">
                <a16:creationId xmlns:a16="http://schemas.microsoft.com/office/drawing/2014/main" id="{ED68B76E-1B54-3040-94D9-577E6C91A29C}"/>
              </a:ext>
            </a:extLst>
          </p:cNvPr>
          <p:cNvSpPr txBox="1"/>
          <p:nvPr/>
        </p:nvSpPr>
        <p:spPr>
          <a:xfrm>
            <a:off x="4824850" y="1785853"/>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cxnSp>
        <p:nvCxnSpPr>
          <p:cNvPr id="149" name="直接连接符 30">
            <a:extLst>
              <a:ext uri="{FF2B5EF4-FFF2-40B4-BE49-F238E27FC236}">
                <a16:creationId xmlns:a16="http://schemas.microsoft.com/office/drawing/2014/main" id="{9DC8F82F-DA57-FA46-973F-795CFB259706}"/>
              </a:ext>
            </a:extLst>
          </p:cNvPr>
          <p:cNvCxnSpPr>
            <a:cxnSpLocks/>
            <a:stCxn id="129" idx="4"/>
            <a:endCxn id="168" idx="0"/>
          </p:cNvCxnSpPr>
          <p:nvPr/>
        </p:nvCxnSpPr>
        <p:spPr>
          <a:xfrm>
            <a:off x="4276562" y="1698913"/>
            <a:ext cx="21847" cy="2098001"/>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接连接符 32">
            <a:extLst>
              <a:ext uri="{FF2B5EF4-FFF2-40B4-BE49-F238E27FC236}">
                <a16:creationId xmlns:a16="http://schemas.microsoft.com/office/drawing/2014/main" id="{FC4FF215-9E5B-C343-8406-5A64533FC52F}"/>
              </a:ext>
            </a:extLst>
          </p:cNvPr>
          <p:cNvCxnSpPr>
            <a:cxnSpLocks/>
          </p:cNvCxnSpPr>
          <p:nvPr/>
        </p:nvCxnSpPr>
        <p:spPr>
          <a:xfrm>
            <a:off x="814223" y="4848727"/>
            <a:ext cx="5991225"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1" name="任意多边形: 形状 44">
            <a:extLst>
              <a:ext uri="{FF2B5EF4-FFF2-40B4-BE49-F238E27FC236}">
                <a16:creationId xmlns:a16="http://schemas.microsoft.com/office/drawing/2014/main" id="{C11603D7-B5CF-A345-AE6B-DF328568DE26}"/>
              </a:ext>
            </a:extLst>
          </p:cNvPr>
          <p:cNvSpPr/>
          <p:nvPr/>
        </p:nvSpPr>
        <p:spPr>
          <a:xfrm>
            <a:off x="925928" y="3836099"/>
            <a:ext cx="5895975" cy="860228"/>
          </a:xfrm>
          <a:custGeom>
            <a:avLst/>
            <a:gdLst>
              <a:gd name="connsiteX0" fmla="*/ 0 w 5895975"/>
              <a:gd name="connsiteY0" fmla="*/ 803078 h 860228"/>
              <a:gd name="connsiteX1" fmla="*/ 1466850 w 5895975"/>
              <a:gd name="connsiteY1" fmla="*/ 764978 h 860228"/>
              <a:gd name="connsiteX2" fmla="*/ 2266950 w 5895975"/>
              <a:gd name="connsiteY2" fmla="*/ 260153 h 860228"/>
              <a:gd name="connsiteX3" fmla="*/ 3152775 w 5895975"/>
              <a:gd name="connsiteY3" fmla="*/ 31553 h 860228"/>
              <a:gd name="connsiteX4" fmla="*/ 3943350 w 5895975"/>
              <a:gd name="connsiteY4" fmla="*/ 60128 h 860228"/>
              <a:gd name="connsiteX5" fmla="*/ 4895850 w 5895975"/>
              <a:gd name="connsiteY5" fmla="*/ 564953 h 860228"/>
              <a:gd name="connsiteX6" fmla="*/ 5895975 w 5895975"/>
              <a:gd name="connsiteY6" fmla="*/ 860228 h 860228"/>
              <a:gd name="connsiteX7" fmla="*/ 5895975 w 5895975"/>
              <a:gd name="connsiteY7" fmla="*/ 860228 h 86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5975" h="860228">
                <a:moveTo>
                  <a:pt x="0" y="803078"/>
                </a:moveTo>
                <a:cubicBezTo>
                  <a:pt x="544512" y="829271"/>
                  <a:pt x="1089025" y="855465"/>
                  <a:pt x="1466850" y="764978"/>
                </a:cubicBezTo>
                <a:cubicBezTo>
                  <a:pt x="1844675" y="674491"/>
                  <a:pt x="1985962" y="382391"/>
                  <a:pt x="2266950" y="260153"/>
                </a:cubicBezTo>
                <a:cubicBezTo>
                  <a:pt x="2547938" y="137915"/>
                  <a:pt x="2873375" y="64890"/>
                  <a:pt x="3152775" y="31553"/>
                </a:cubicBezTo>
                <a:cubicBezTo>
                  <a:pt x="3432175" y="-1784"/>
                  <a:pt x="3652838" y="-28772"/>
                  <a:pt x="3943350" y="60128"/>
                </a:cubicBezTo>
                <a:cubicBezTo>
                  <a:pt x="4233862" y="149028"/>
                  <a:pt x="4570413" y="431603"/>
                  <a:pt x="4895850" y="564953"/>
                </a:cubicBezTo>
                <a:cubicBezTo>
                  <a:pt x="5221287" y="698303"/>
                  <a:pt x="5895975" y="860228"/>
                  <a:pt x="5895975" y="860228"/>
                </a:cubicBezTo>
                <a:lnTo>
                  <a:pt x="5895975" y="860228"/>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34">
            <a:extLst>
              <a:ext uri="{FF2B5EF4-FFF2-40B4-BE49-F238E27FC236}">
                <a16:creationId xmlns:a16="http://schemas.microsoft.com/office/drawing/2014/main" id="{74847DED-F174-1D49-ABA5-D53DFA030C80}"/>
              </a:ext>
            </a:extLst>
          </p:cNvPr>
          <p:cNvCxnSpPr>
            <a:cxnSpLocks/>
            <a:stCxn id="117" idx="4"/>
            <a:endCxn id="151" idx="0"/>
          </p:cNvCxnSpPr>
          <p:nvPr/>
        </p:nvCxnSpPr>
        <p:spPr>
          <a:xfrm flipH="1">
            <a:off x="925928" y="3460506"/>
            <a:ext cx="21431" cy="117867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直接连接符 36">
            <a:extLst>
              <a:ext uri="{FF2B5EF4-FFF2-40B4-BE49-F238E27FC236}">
                <a16:creationId xmlns:a16="http://schemas.microsoft.com/office/drawing/2014/main" id="{557FD7E4-D50C-2E4C-B58C-FDFDA086E721}"/>
              </a:ext>
            </a:extLst>
          </p:cNvPr>
          <p:cNvCxnSpPr>
            <a:cxnSpLocks/>
            <a:stCxn id="123" idx="4"/>
          </p:cNvCxnSpPr>
          <p:nvPr/>
        </p:nvCxnSpPr>
        <p:spPr>
          <a:xfrm>
            <a:off x="1612902" y="2892181"/>
            <a:ext cx="25251" cy="200152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接连接符 38">
            <a:extLst>
              <a:ext uri="{FF2B5EF4-FFF2-40B4-BE49-F238E27FC236}">
                <a16:creationId xmlns:a16="http://schemas.microsoft.com/office/drawing/2014/main" id="{74BFBA37-5A72-464E-88AE-B85E7272F7F2}"/>
              </a:ext>
            </a:extLst>
          </p:cNvPr>
          <p:cNvCxnSpPr>
            <a:cxnSpLocks/>
            <a:stCxn id="125" idx="4"/>
          </p:cNvCxnSpPr>
          <p:nvPr/>
        </p:nvCxnSpPr>
        <p:spPr>
          <a:xfrm flipH="1">
            <a:off x="2507435" y="3150861"/>
            <a:ext cx="2024" cy="163489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接连接符 40">
            <a:extLst>
              <a:ext uri="{FF2B5EF4-FFF2-40B4-BE49-F238E27FC236}">
                <a16:creationId xmlns:a16="http://schemas.microsoft.com/office/drawing/2014/main" id="{81F8A49D-9078-2F47-AE66-E8195002047D}"/>
              </a:ext>
            </a:extLst>
          </p:cNvPr>
          <p:cNvCxnSpPr>
            <a:cxnSpLocks/>
            <a:stCxn id="126" idx="4"/>
          </p:cNvCxnSpPr>
          <p:nvPr/>
        </p:nvCxnSpPr>
        <p:spPr>
          <a:xfrm>
            <a:off x="2914057" y="2274991"/>
            <a:ext cx="19020" cy="224575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接连接符 42">
            <a:extLst>
              <a:ext uri="{FF2B5EF4-FFF2-40B4-BE49-F238E27FC236}">
                <a16:creationId xmlns:a16="http://schemas.microsoft.com/office/drawing/2014/main" id="{A2286856-96B7-104E-890D-52DEF15C746B}"/>
              </a:ext>
            </a:extLst>
          </p:cNvPr>
          <p:cNvCxnSpPr>
            <a:cxnSpLocks/>
            <a:stCxn id="127" idx="4"/>
          </p:cNvCxnSpPr>
          <p:nvPr/>
        </p:nvCxnSpPr>
        <p:spPr>
          <a:xfrm>
            <a:off x="3809836" y="2649850"/>
            <a:ext cx="13034" cy="151043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接连接符 46">
            <a:extLst>
              <a:ext uri="{FF2B5EF4-FFF2-40B4-BE49-F238E27FC236}">
                <a16:creationId xmlns:a16="http://schemas.microsoft.com/office/drawing/2014/main" id="{658E44F1-12CA-B148-A3E5-287103B20710}"/>
              </a:ext>
            </a:extLst>
          </p:cNvPr>
          <p:cNvCxnSpPr>
            <a:cxnSpLocks/>
            <a:stCxn id="130" idx="4"/>
          </p:cNvCxnSpPr>
          <p:nvPr/>
        </p:nvCxnSpPr>
        <p:spPr>
          <a:xfrm>
            <a:off x="5192567" y="2362221"/>
            <a:ext cx="22423" cy="195363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直接连接符 47">
            <a:extLst>
              <a:ext uri="{FF2B5EF4-FFF2-40B4-BE49-F238E27FC236}">
                <a16:creationId xmlns:a16="http://schemas.microsoft.com/office/drawing/2014/main" id="{99ADA4E2-DBD5-E149-B179-C2225109D217}"/>
              </a:ext>
            </a:extLst>
          </p:cNvPr>
          <p:cNvCxnSpPr>
            <a:cxnSpLocks/>
            <a:stCxn id="132" idx="4"/>
          </p:cNvCxnSpPr>
          <p:nvPr/>
        </p:nvCxnSpPr>
        <p:spPr>
          <a:xfrm>
            <a:off x="5619587" y="1359715"/>
            <a:ext cx="20736" cy="32037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直接连接符 49">
            <a:extLst>
              <a:ext uri="{FF2B5EF4-FFF2-40B4-BE49-F238E27FC236}">
                <a16:creationId xmlns:a16="http://schemas.microsoft.com/office/drawing/2014/main" id="{B4B5EF37-CACE-2446-9F91-5AA54D4CB0CB}"/>
              </a:ext>
            </a:extLst>
          </p:cNvPr>
          <p:cNvCxnSpPr>
            <a:cxnSpLocks/>
            <a:stCxn id="133" idx="4"/>
          </p:cNvCxnSpPr>
          <p:nvPr/>
        </p:nvCxnSpPr>
        <p:spPr>
          <a:xfrm flipH="1">
            <a:off x="6212268" y="1996569"/>
            <a:ext cx="2416" cy="2789187"/>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0" name="椭圆 74">
            <a:extLst>
              <a:ext uri="{FF2B5EF4-FFF2-40B4-BE49-F238E27FC236}">
                <a16:creationId xmlns:a16="http://schemas.microsoft.com/office/drawing/2014/main" id="{38715B4F-F0FC-7E41-A473-7359C8042A41}"/>
              </a:ext>
            </a:extLst>
          </p:cNvPr>
          <p:cNvSpPr/>
          <p:nvPr/>
        </p:nvSpPr>
        <p:spPr>
          <a:xfrm>
            <a:off x="865435" y="4561390"/>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1" name="椭圆 75">
            <a:extLst>
              <a:ext uri="{FF2B5EF4-FFF2-40B4-BE49-F238E27FC236}">
                <a16:creationId xmlns:a16="http://schemas.microsoft.com/office/drawing/2014/main" id="{08AA8CBE-A3F2-3A44-A867-DA70C8CD4CC3}"/>
              </a:ext>
            </a:extLst>
          </p:cNvPr>
          <p:cNvSpPr/>
          <p:nvPr/>
        </p:nvSpPr>
        <p:spPr>
          <a:xfrm>
            <a:off x="1552408" y="459649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2" name="椭圆 76">
            <a:extLst>
              <a:ext uri="{FF2B5EF4-FFF2-40B4-BE49-F238E27FC236}">
                <a16:creationId xmlns:a16="http://schemas.microsoft.com/office/drawing/2014/main" id="{0349050E-1CC1-4642-B698-D3C185E3137B}"/>
              </a:ext>
            </a:extLst>
          </p:cNvPr>
          <p:cNvSpPr/>
          <p:nvPr/>
        </p:nvSpPr>
        <p:spPr>
          <a:xfrm>
            <a:off x="2431617" y="4502257"/>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3" name="椭圆 77">
            <a:extLst>
              <a:ext uri="{FF2B5EF4-FFF2-40B4-BE49-F238E27FC236}">
                <a16:creationId xmlns:a16="http://schemas.microsoft.com/office/drawing/2014/main" id="{BF20A0E8-2C36-3542-9E9A-5D630493341E}"/>
              </a:ext>
            </a:extLst>
          </p:cNvPr>
          <p:cNvSpPr/>
          <p:nvPr/>
        </p:nvSpPr>
        <p:spPr>
          <a:xfrm>
            <a:off x="2868992" y="4230478"/>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4" name="椭圆 78">
            <a:extLst>
              <a:ext uri="{FF2B5EF4-FFF2-40B4-BE49-F238E27FC236}">
                <a16:creationId xmlns:a16="http://schemas.microsoft.com/office/drawing/2014/main" id="{2C46C21B-C158-7744-B350-E6874B126DDA}"/>
              </a:ext>
            </a:extLst>
          </p:cNvPr>
          <p:cNvSpPr/>
          <p:nvPr/>
        </p:nvSpPr>
        <p:spPr>
          <a:xfrm>
            <a:off x="3747482" y="3847036"/>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5" name="椭圆 79">
            <a:extLst>
              <a:ext uri="{FF2B5EF4-FFF2-40B4-BE49-F238E27FC236}">
                <a16:creationId xmlns:a16="http://schemas.microsoft.com/office/drawing/2014/main" id="{86352838-E970-6A4F-A94C-05CD236BC762}"/>
              </a:ext>
            </a:extLst>
          </p:cNvPr>
          <p:cNvSpPr/>
          <p:nvPr/>
        </p:nvSpPr>
        <p:spPr>
          <a:xfrm>
            <a:off x="5123510" y="3991561"/>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6" name="椭圆 80">
            <a:extLst>
              <a:ext uri="{FF2B5EF4-FFF2-40B4-BE49-F238E27FC236}">
                <a16:creationId xmlns:a16="http://schemas.microsoft.com/office/drawing/2014/main" id="{06EC24AC-E0F3-4447-87ED-20CC3FFEB693}"/>
              </a:ext>
            </a:extLst>
          </p:cNvPr>
          <p:cNvSpPr/>
          <p:nvPr/>
        </p:nvSpPr>
        <p:spPr>
          <a:xfrm>
            <a:off x="5561715" y="4250239"/>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7" name="椭圆 81">
            <a:extLst>
              <a:ext uri="{FF2B5EF4-FFF2-40B4-BE49-F238E27FC236}">
                <a16:creationId xmlns:a16="http://schemas.microsoft.com/office/drawing/2014/main" id="{1B5833B6-F71B-4D48-9423-FF11C8785335}"/>
              </a:ext>
            </a:extLst>
          </p:cNvPr>
          <p:cNvSpPr/>
          <p:nvPr/>
        </p:nvSpPr>
        <p:spPr>
          <a:xfrm>
            <a:off x="6145627" y="4448565"/>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8" name="椭圆 82">
            <a:extLst>
              <a:ext uri="{FF2B5EF4-FFF2-40B4-BE49-F238E27FC236}">
                <a16:creationId xmlns:a16="http://schemas.microsoft.com/office/drawing/2014/main" id="{6CC3C029-AF02-D848-8093-68F967EC1965}"/>
              </a:ext>
            </a:extLst>
          </p:cNvPr>
          <p:cNvSpPr/>
          <p:nvPr/>
        </p:nvSpPr>
        <p:spPr>
          <a:xfrm>
            <a:off x="4229352" y="379691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169" name="文本框 85">
                <a:extLst>
                  <a:ext uri="{FF2B5EF4-FFF2-40B4-BE49-F238E27FC236}">
                    <a16:creationId xmlns:a16="http://schemas.microsoft.com/office/drawing/2014/main" id="{B8322D2B-B8EB-D54E-BDC9-222374793846}"/>
                  </a:ext>
                </a:extLst>
              </p:cNvPr>
              <p:cNvSpPr txBox="1"/>
              <p:nvPr/>
            </p:nvSpPr>
            <p:spPr>
              <a:xfrm>
                <a:off x="4238311" y="4059029"/>
                <a:ext cx="525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oMath>
                  </m:oMathPara>
                </a14:m>
                <a:endParaRPr lang="zh-CN" altLang="en-US" sz="2400" dirty="0"/>
              </a:p>
            </p:txBody>
          </p:sp>
        </mc:Choice>
        <mc:Fallback xmlns="">
          <p:sp>
            <p:nvSpPr>
              <p:cNvPr id="169" name="文本框 85">
                <a:extLst>
                  <a:ext uri="{FF2B5EF4-FFF2-40B4-BE49-F238E27FC236}">
                    <a16:creationId xmlns:a16="http://schemas.microsoft.com/office/drawing/2014/main" id="{B8322D2B-B8EB-D54E-BDC9-222374793846}"/>
                  </a:ext>
                </a:extLst>
              </p:cNvPr>
              <p:cNvSpPr txBox="1">
                <a:spLocks noRot="1" noChangeAspect="1" noMove="1" noResize="1" noEditPoints="1" noAdjustHandles="1" noChangeArrowheads="1" noChangeShapeType="1" noTextEdit="1"/>
              </p:cNvSpPr>
              <p:nvPr/>
            </p:nvSpPr>
            <p:spPr>
              <a:xfrm>
                <a:off x="4238311" y="4059029"/>
                <a:ext cx="525600" cy="461665"/>
              </a:xfrm>
              <a:prstGeom prst="rect">
                <a:avLst/>
              </a:prstGeom>
              <a:blipFill>
                <a:blip r:embed="rId8"/>
                <a:stretch>
                  <a:fillRect r="-4762" b="-5263"/>
                </a:stretch>
              </a:blipFill>
            </p:spPr>
            <p:txBody>
              <a:bodyPr/>
              <a:lstStyle/>
              <a:p>
                <a:r>
                  <a:rPr lang="en-CN">
                    <a:noFill/>
                  </a:rPr>
                  <a:t> </a:t>
                </a:r>
              </a:p>
            </p:txBody>
          </p:sp>
        </mc:Fallback>
      </mc:AlternateContent>
      <p:cxnSp>
        <p:nvCxnSpPr>
          <p:cNvPr id="170" name="直接连接符 86">
            <a:extLst>
              <a:ext uri="{FF2B5EF4-FFF2-40B4-BE49-F238E27FC236}">
                <a16:creationId xmlns:a16="http://schemas.microsoft.com/office/drawing/2014/main" id="{9181D76B-0668-104C-9916-6838B38778D0}"/>
              </a:ext>
            </a:extLst>
          </p:cNvPr>
          <p:cNvCxnSpPr>
            <a:cxnSpLocks/>
          </p:cNvCxnSpPr>
          <p:nvPr/>
        </p:nvCxnSpPr>
        <p:spPr>
          <a:xfrm>
            <a:off x="4299583" y="3905752"/>
            <a:ext cx="0" cy="91440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171" name="椭圆 58">
            <a:extLst>
              <a:ext uri="{FF2B5EF4-FFF2-40B4-BE49-F238E27FC236}">
                <a16:creationId xmlns:a16="http://schemas.microsoft.com/office/drawing/2014/main" id="{6B1EC37A-CF09-BC4F-A98F-6487B9E0A6C5}"/>
              </a:ext>
            </a:extLst>
          </p:cNvPr>
          <p:cNvSpPr/>
          <p:nvPr/>
        </p:nvSpPr>
        <p:spPr>
          <a:xfrm>
            <a:off x="4262747" y="5691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cxnSp>
        <p:nvCxnSpPr>
          <p:cNvPr id="172" name="直接连接符 29">
            <a:extLst>
              <a:ext uri="{FF2B5EF4-FFF2-40B4-BE49-F238E27FC236}">
                <a16:creationId xmlns:a16="http://schemas.microsoft.com/office/drawing/2014/main" id="{B5112CF6-B1C9-3141-9566-415C394EFD36}"/>
              </a:ext>
            </a:extLst>
          </p:cNvPr>
          <p:cNvCxnSpPr>
            <a:cxnSpLocks/>
            <a:endCxn id="171" idx="0"/>
          </p:cNvCxnSpPr>
          <p:nvPr/>
        </p:nvCxnSpPr>
        <p:spPr>
          <a:xfrm>
            <a:off x="934492" y="4845831"/>
            <a:ext cx="3397312" cy="846094"/>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87">
            <a:extLst>
              <a:ext uri="{FF2B5EF4-FFF2-40B4-BE49-F238E27FC236}">
                <a16:creationId xmlns:a16="http://schemas.microsoft.com/office/drawing/2014/main" id="{E2F9C6EF-F128-284E-8E15-65F25034C411}"/>
              </a:ext>
            </a:extLst>
          </p:cNvPr>
          <p:cNvCxnSpPr>
            <a:cxnSpLocks/>
            <a:endCxn id="171" idx="0"/>
          </p:cNvCxnSpPr>
          <p:nvPr/>
        </p:nvCxnSpPr>
        <p:spPr>
          <a:xfrm>
            <a:off x="1638153" y="4845830"/>
            <a:ext cx="2693651" cy="846095"/>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88">
            <a:extLst>
              <a:ext uri="{FF2B5EF4-FFF2-40B4-BE49-F238E27FC236}">
                <a16:creationId xmlns:a16="http://schemas.microsoft.com/office/drawing/2014/main" id="{E92F4D9D-555B-9E4C-8488-89A06B11CD1A}"/>
              </a:ext>
            </a:extLst>
          </p:cNvPr>
          <p:cNvCxnSpPr>
            <a:cxnSpLocks/>
            <a:endCxn id="171" idx="0"/>
          </p:cNvCxnSpPr>
          <p:nvPr/>
        </p:nvCxnSpPr>
        <p:spPr>
          <a:xfrm>
            <a:off x="2507435" y="4845831"/>
            <a:ext cx="1824369" cy="846094"/>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89">
            <a:extLst>
              <a:ext uri="{FF2B5EF4-FFF2-40B4-BE49-F238E27FC236}">
                <a16:creationId xmlns:a16="http://schemas.microsoft.com/office/drawing/2014/main" id="{592B5EE1-89DD-8D40-83FC-E773E3B8A551}"/>
              </a:ext>
            </a:extLst>
          </p:cNvPr>
          <p:cNvCxnSpPr>
            <a:cxnSpLocks/>
            <a:endCxn id="171" idx="0"/>
          </p:cNvCxnSpPr>
          <p:nvPr/>
        </p:nvCxnSpPr>
        <p:spPr>
          <a:xfrm>
            <a:off x="2943855" y="4851623"/>
            <a:ext cx="1387949" cy="840302"/>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90">
            <a:extLst>
              <a:ext uri="{FF2B5EF4-FFF2-40B4-BE49-F238E27FC236}">
                <a16:creationId xmlns:a16="http://schemas.microsoft.com/office/drawing/2014/main" id="{15D828AC-D110-DC45-AD77-86C3C200886E}"/>
              </a:ext>
            </a:extLst>
          </p:cNvPr>
          <p:cNvCxnSpPr>
            <a:cxnSpLocks/>
            <a:endCxn id="171" idx="0"/>
          </p:cNvCxnSpPr>
          <p:nvPr/>
        </p:nvCxnSpPr>
        <p:spPr>
          <a:xfrm>
            <a:off x="3839464" y="4839202"/>
            <a:ext cx="492340" cy="85272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92">
            <a:extLst>
              <a:ext uri="{FF2B5EF4-FFF2-40B4-BE49-F238E27FC236}">
                <a16:creationId xmlns:a16="http://schemas.microsoft.com/office/drawing/2014/main" id="{362589E5-365D-0042-9B8B-CEEBE7E0CE68}"/>
              </a:ext>
            </a:extLst>
          </p:cNvPr>
          <p:cNvCxnSpPr>
            <a:cxnSpLocks/>
          </p:cNvCxnSpPr>
          <p:nvPr/>
        </p:nvCxnSpPr>
        <p:spPr>
          <a:xfrm>
            <a:off x="3822870" y="3969273"/>
            <a:ext cx="0" cy="866754"/>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8" name="直接连接符 94">
            <a:extLst>
              <a:ext uri="{FF2B5EF4-FFF2-40B4-BE49-F238E27FC236}">
                <a16:creationId xmlns:a16="http://schemas.microsoft.com/office/drawing/2014/main" id="{AF60155D-8204-484F-B482-F4893AC6C45B}"/>
              </a:ext>
            </a:extLst>
          </p:cNvPr>
          <p:cNvCxnSpPr>
            <a:cxnSpLocks/>
          </p:cNvCxnSpPr>
          <p:nvPr/>
        </p:nvCxnSpPr>
        <p:spPr>
          <a:xfrm>
            <a:off x="2943855" y="4318502"/>
            <a:ext cx="0" cy="51752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9" name="直接连接符 96">
            <a:extLst>
              <a:ext uri="{FF2B5EF4-FFF2-40B4-BE49-F238E27FC236}">
                <a16:creationId xmlns:a16="http://schemas.microsoft.com/office/drawing/2014/main" id="{A853779D-B9B2-E74C-BA4C-70ACC8EF5C7F}"/>
              </a:ext>
            </a:extLst>
          </p:cNvPr>
          <p:cNvCxnSpPr>
            <a:cxnSpLocks/>
          </p:cNvCxnSpPr>
          <p:nvPr/>
        </p:nvCxnSpPr>
        <p:spPr>
          <a:xfrm>
            <a:off x="2507435" y="4597345"/>
            <a:ext cx="0" cy="241857"/>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0" name="直接连接符 98">
            <a:extLst>
              <a:ext uri="{FF2B5EF4-FFF2-40B4-BE49-F238E27FC236}">
                <a16:creationId xmlns:a16="http://schemas.microsoft.com/office/drawing/2014/main" id="{CCD57654-85EB-E74C-AE8B-F51C0039CB98}"/>
              </a:ext>
            </a:extLst>
          </p:cNvPr>
          <p:cNvCxnSpPr>
            <a:cxnSpLocks/>
          </p:cNvCxnSpPr>
          <p:nvPr/>
        </p:nvCxnSpPr>
        <p:spPr>
          <a:xfrm>
            <a:off x="1627815" y="4711923"/>
            <a:ext cx="0" cy="120929"/>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1" name="直接连接符 100">
            <a:extLst>
              <a:ext uri="{FF2B5EF4-FFF2-40B4-BE49-F238E27FC236}">
                <a16:creationId xmlns:a16="http://schemas.microsoft.com/office/drawing/2014/main" id="{23D4EE50-C9AB-D847-8FF3-F0561EA8C6E0}"/>
              </a:ext>
            </a:extLst>
          </p:cNvPr>
          <p:cNvCxnSpPr>
            <a:cxnSpLocks/>
            <a:stCxn id="160" idx="4"/>
          </p:cNvCxnSpPr>
          <p:nvPr/>
        </p:nvCxnSpPr>
        <p:spPr>
          <a:xfrm flipH="1">
            <a:off x="933756" y="4696327"/>
            <a:ext cx="736" cy="13017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2" name="直接连接符 114">
            <a:extLst>
              <a:ext uri="{FF2B5EF4-FFF2-40B4-BE49-F238E27FC236}">
                <a16:creationId xmlns:a16="http://schemas.microsoft.com/office/drawing/2014/main" id="{92D8B519-EA84-9043-805E-0EC1B2F1F51A}"/>
              </a:ext>
            </a:extLst>
          </p:cNvPr>
          <p:cNvCxnSpPr>
            <a:cxnSpLocks/>
            <a:endCxn id="171" idx="0"/>
          </p:cNvCxnSpPr>
          <p:nvPr/>
        </p:nvCxnSpPr>
        <p:spPr>
          <a:xfrm>
            <a:off x="4298408" y="4845829"/>
            <a:ext cx="33396" cy="846096"/>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18">
            <a:extLst>
              <a:ext uri="{FF2B5EF4-FFF2-40B4-BE49-F238E27FC236}">
                <a16:creationId xmlns:a16="http://schemas.microsoft.com/office/drawing/2014/main" id="{88ADAD3A-C67A-D84D-80E7-1B72518E6E23}"/>
              </a:ext>
            </a:extLst>
          </p:cNvPr>
          <p:cNvCxnSpPr>
            <a:cxnSpLocks/>
            <a:endCxn id="171" idx="0"/>
          </p:cNvCxnSpPr>
          <p:nvPr/>
        </p:nvCxnSpPr>
        <p:spPr>
          <a:xfrm flipH="1">
            <a:off x="4331804" y="4820152"/>
            <a:ext cx="860762" cy="8717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19">
            <a:extLst>
              <a:ext uri="{FF2B5EF4-FFF2-40B4-BE49-F238E27FC236}">
                <a16:creationId xmlns:a16="http://schemas.microsoft.com/office/drawing/2014/main" id="{38817EAF-7D65-904A-B143-9C7F9B05B471}"/>
              </a:ext>
            </a:extLst>
          </p:cNvPr>
          <p:cNvCxnSpPr>
            <a:cxnSpLocks/>
          </p:cNvCxnSpPr>
          <p:nvPr/>
        </p:nvCxnSpPr>
        <p:spPr>
          <a:xfrm>
            <a:off x="5192566" y="4096887"/>
            <a:ext cx="0" cy="74231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5" name="直接连接符 121">
            <a:extLst>
              <a:ext uri="{FF2B5EF4-FFF2-40B4-BE49-F238E27FC236}">
                <a16:creationId xmlns:a16="http://schemas.microsoft.com/office/drawing/2014/main" id="{776332C0-3C0D-6F4C-B21C-D51ABA7C84C7}"/>
              </a:ext>
            </a:extLst>
          </p:cNvPr>
          <p:cNvCxnSpPr>
            <a:cxnSpLocks/>
          </p:cNvCxnSpPr>
          <p:nvPr/>
        </p:nvCxnSpPr>
        <p:spPr>
          <a:xfrm>
            <a:off x="5630771" y="4356066"/>
            <a:ext cx="0" cy="476786"/>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6" name="直接连接符 123">
            <a:extLst>
              <a:ext uri="{FF2B5EF4-FFF2-40B4-BE49-F238E27FC236}">
                <a16:creationId xmlns:a16="http://schemas.microsoft.com/office/drawing/2014/main" id="{86335C05-645E-8243-A2D9-5F2CAC02B2B9}"/>
              </a:ext>
            </a:extLst>
          </p:cNvPr>
          <p:cNvCxnSpPr>
            <a:cxnSpLocks/>
          </p:cNvCxnSpPr>
          <p:nvPr/>
        </p:nvCxnSpPr>
        <p:spPr>
          <a:xfrm>
            <a:off x="6212268" y="4566032"/>
            <a:ext cx="0" cy="26682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7" name="直接连接符 127">
            <a:extLst>
              <a:ext uri="{FF2B5EF4-FFF2-40B4-BE49-F238E27FC236}">
                <a16:creationId xmlns:a16="http://schemas.microsoft.com/office/drawing/2014/main" id="{8C654300-A2C0-0D41-9F9D-60508A66292E}"/>
              </a:ext>
            </a:extLst>
          </p:cNvPr>
          <p:cNvCxnSpPr>
            <a:cxnSpLocks/>
            <a:endCxn id="171" idx="0"/>
          </p:cNvCxnSpPr>
          <p:nvPr/>
        </p:nvCxnSpPr>
        <p:spPr>
          <a:xfrm flipH="1">
            <a:off x="4331804" y="4845829"/>
            <a:ext cx="1298967" cy="846096"/>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30">
            <a:extLst>
              <a:ext uri="{FF2B5EF4-FFF2-40B4-BE49-F238E27FC236}">
                <a16:creationId xmlns:a16="http://schemas.microsoft.com/office/drawing/2014/main" id="{5601235A-3ACB-5744-B925-B5DACADDC733}"/>
              </a:ext>
            </a:extLst>
          </p:cNvPr>
          <p:cNvCxnSpPr>
            <a:cxnSpLocks/>
            <a:endCxn id="171" idx="0"/>
          </p:cNvCxnSpPr>
          <p:nvPr/>
        </p:nvCxnSpPr>
        <p:spPr>
          <a:xfrm flipH="1">
            <a:off x="4331804" y="4832852"/>
            <a:ext cx="1880466" cy="859073"/>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89" name="椭圆 71">
            <a:extLst>
              <a:ext uri="{FF2B5EF4-FFF2-40B4-BE49-F238E27FC236}">
                <a16:creationId xmlns:a16="http://schemas.microsoft.com/office/drawing/2014/main" id="{0C9CD46F-13D6-D542-8E2F-9DF0135247EF}"/>
              </a:ext>
            </a:extLst>
          </p:cNvPr>
          <p:cNvSpPr/>
          <p:nvPr/>
        </p:nvSpPr>
        <p:spPr>
          <a:xfrm>
            <a:off x="845438" y="6725322"/>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0" name="椭圆 73">
            <a:extLst>
              <a:ext uri="{FF2B5EF4-FFF2-40B4-BE49-F238E27FC236}">
                <a16:creationId xmlns:a16="http://schemas.microsoft.com/office/drawing/2014/main" id="{D9D8A4DC-8993-2A46-839F-67D2BC22574F}"/>
              </a:ext>
            </a:extLst>
          </p:cNvPr>
          <p:cNvSpPr/>
          <p:nvPr/>
        </p:nvSpPr>
        <p:spPr>
          <a:xfrm>
            <a:off x="1528856" y="6604373"/>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1" name="椭圆 83">
            <a:extLst>
              <a:ext uri="{FF2B5EF4-FFF2-40B4-BE49-F238E27FC236}">
                <a16:creationId xmlns:a16="http://schemas.microsoft.com/office/drawing/2014/main" id="{DCB82548-83F6-AC4D-85C0-E9FDF641ABFE}"/>
              </a:ext>
            </a:extLst>
          </p:cNvPr>
          <p:cNvSpPr/>
          <p:nvPr/>
        </p:nvSpPr>
        <p:spPr>
          <a:xfrm>
            <a:off x="2407538" y="641567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2" name="椭圆 84">
            <a:extLst>
              <a:ext uri="{FF2B5EF4-FFF2-40B4-BE49-F238E27FC236}">
                <a16:creationId xmlns:a16="http://schemas.microsoft.com/office/drawing/2014/main" id="{499346DE-ACA3-D342-A57C-CADA9DCB76F3}"/>
              </a:ext>
            </a:extLst>
          </p:cNvPr>
          <p:cNvSpPr/>
          <p:nvPr/>
        </p:nvSpPr>
        <p:spPr>
          <a:xfrm>
            <a:off x="2881192" y="614113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3" name="椭圆 93">
            <a:extLst>
              <a:ext uri="{FF2B5EF4-FFF2-40B4-BE49-F238E27FC236}">
                <a16:creationId xmlns:a16="http://schemas.microsoft.com/office/drawing/2014/main" id="{07346F10-E4EB-3B47-8B15-EC9A0C69D353}"/>
              </a:ext>
            </a:extLst>
          </p:cNvPr>
          <p:cNvSpPr/>
          <p:nvPr/>
        </p:nvSpPr>
        <p:spPr>
          <a:xfrm>
            <a:off x="3707915" y="5914666"/>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4" name="椭圆 95">
            <a:extLst>
              <a:ext uri="{FF2B5EF4-FFF2-40B4-BE49-F238E27FC236}">
                <a16:creationId xmlns:a16="http://schemas.microsoft.com/office/drawing/2014/main" id="{D26596EA-0B00-D242-85C9-C16C3DC39E8D}"/>
              </a:ext>
            </a:extLst>
          </p:cNvPr>
          <p:cNvSpPr/>
          <p:nvPr/>
        </p:nvSpPr>
        <p:spPr>
          <a:xfrm>
            <a:off x="4243697" y="5691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5" name="椭圆 97">
            <a:extLst>
              <a:ext uri="{FF2B5EF4-FFF2-40B4-BE49-F238E27FC236}">
                <a16:creationId xmlns:a16="http://schemas.microsoft.com/office/drawing/2014/main" id="{2106E187-DDB5-4C40-9053-68D29D4DD62B}"/>
              </a:ext>
            </a:extLst>
          </p:cNvPr>
          <p:cNvSpPr/>
          <p:nvPr/>
        </p:nvSpPr>
        <p:spPr>
          <a:xfrm>
            <a:off x="5090646" y="562703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6" name="椭圆 99">
            <a:extLst>
              <a:ext uri="{FF2B5EF4-FFF2-40B4-BE49-F238E27FC236}">
                <a16:creationId xmlns:a16="http://schemas.microsoft.com/office/drawing/2014/main" id="{6F9F4ECB-F6C8-CC41-A9D4-35981F69A4FA}"/>
              </a:ext>
            </a:extLst>
          </p:cNvPr>
          <p:cNvSpPr/>
          <p:nvPr/>
        </p:nvSpPr>
        <p:spPr>
          <a:xfrm>
            <a:off x="5537892" y="5395819"/>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7" name="椭圆 101">
            <a:extLst>
              <a:ext uri="{FF2B5EF4-FFF2-40B4-BE49-F238E27FC236}">
                <a16:creationId xmlns:a16="http://schemas.microsoft.com/office/drawing/2014/main" id="{E6484263-CF5A-1944-9BBA-532F7B4ED279}"/>
              </a:ext>
            </a:extLst>
          </p:cNvPr>
          <p:cNvSpPr/>
          <p:nvPr/>
        </p:nvSpPr>
        <p:spPr>
          <a:xfrm>
            <a:off x="6112763" y="526138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mc:AlternateContent xmlns:mc="http://schemas.openxmlformats.org/markup-compatibility/2006" xmlns:a14="http://schemas.microsoft.com/office/drawing/2010/main">
        <mc:Choice Requires="a14">
          <p:sp>
            <p:nvSpPr>
              <p:cNvPr id="198" name="文本框 102">
                <a:extLst>
                  <a:ext uri="{FF2B5EF4-FFF2-40B4-BE49-F238E27FC236}">
                    <a16:creationId xmlns:a16="http://schemas.microsoft.com/office/drawing/2014/main" id="{B34F825B-01F7-824F-A0A4-17D3395F282F}"/>
                  </a:ext>
                </a:extLst>
              </p:cNvPr>
              <p:cNvSpPr txBox="1"/>
              <p:nvPr/>
            </p:nvSpPr>
            <p:spPr>
              <a:xfrm>
                <a:off x="670416" y="6322653"/>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0</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98" name="文本框 102">
                <a:extLst>
                  <a:ext uri="{FF2B5EF4-FFF2-40B4-BE49-F238E27FC236}">
                    <a16:creationId xmlns:a16="http://schemas.microsoft.com/office/drawing/2014/main" id="{B34F825B-01F7-824F-A0A4-17D3395F282F}"/>
                  </a:ext>
                </a:extLst>
              </p:cNvPr>
              <p:cNvSpPr txBox="1">
                <a:spLocks noRot="1" noChangeAspect="1" noMove="1" noResize="1" noEditPoints="1" noAdjustHandles="1" noChangeArrowheads="1" noChangeShapeType="1" noTextEdit="1"/>
              </p:cNvSpPr>
              <p:nvPr/>
            </p:nvSpPr>
            <p:spPr>
              <a:xfrm>
                <a:off x="670416" y="6322653"/>
                <a:ext cx="488156" cy="369332"/>
              </a:xfrm>
              <a:prstGeom prst="rect">
                <a:avLst/>
              </a:prstGeom>
              <a:blipFill>
                <a:blip r:embed="rId9"/>
                <a:stretch>
                  <a:fillRect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9" name="文本框 103">
                <a:extLst>
                  <a:ext uri="{FF2B5EF4-FFF2-40B4-BE49-F238E27FC236}">
                    <a16:creationId xmlns:a16="http://schemas.microsoft.com/office/drawing/2014/main" id="{26CC87BA-0C7C-A24A-AEA8-3C4542E89D4F}"/>
                  </a:ext>
                </a:extLst>
              </p:cNvPr>
              <p:cNvSpPr txBox="1"/>
              <p:nvPr/>
            </p:nvSpPr>
            <p:spPr>
              <a:xfrm>
                <a:off x="1329427" y="6189828"/>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1</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99" name="文本框 103">
                <a:extLst>
                  <a:ext uri="{FF2B5EF4-FFF2-40B4-BE49-F238E27FC236}">
                    <a16:creationId xmlns:a16="http://schemas.microsoft.com/office/drawing/2014/main" id="{26CC87BA-0C7C-A24A-AEA8-3C4542E89D4F}"/>
                  </a:ext>
                </a:extLst>
              </p:cNvPr>
              <p:cNvSpPr txBox="1">
                <a:spLocks noRot="1" noChangeAspect="1" noMove="1" noResize="1" noEditPoints="1" noAdjustHandles="1" noChangeArrowheads="1" noChangeShapeType="1" noTextEdit="1"/>
              </p:cNvSpPr>
              <p:nvPr/>
            </p:nvSpPr>
            <p:spPr>
              <a:xfrm>
                <a:off x="1329427" y="6189828"/>
                <a:ext cx="488156" cy="369332"/>
              </a:xfrm>
              <a:prstGeom prst="rect">
                <a:avLst/>
              </a:prstGeom>
              <a:blipFill>
                <a:blip r:embed="rId10"/>
                <a:stretch>
                  <a:fillRect b="-10000"/>
                </a:stretch>
              </a:blipFill>
            </p:spPr>
            <p:txBody>
              <a:bodyPr/>
              <a:lstStyle/>
              <a:p>
                <a:r>
                  <a:rPr lang="en-CN">
                    <a:noFill/>
                  </a:rPr>
                  <a:t> </a:t>
                </a:r>
              </a:p>
            </p:txBody>
          </p:sp>
        </mc:Fallback>
      </mc:AlternateContent>
      <p:cxnSp>
        <p:nvCxnSpPr>
          <p:cNvPr id="200" name="直接箭头连接符 104">
            <a:extLst>
              <a:ext uri="{FF2B5EF4-FFF2-40B4-BE49-F238E27FC236}">
                <a16:creationId xmlns:a16="http://schemas.microsoft.com/office/drawing/2014/main" id="{D59D4089-2AEE-C840-AF13-4CCA1ACD2ED2}"/>
              </a:ext>
            </a:extLst>
          </p:cNvPr>
          <p:cNvCxnSpPr>
            <a:cxnSpLocks/>
            <a:stCxn id="189" idx="6"/>
            <a:endCxn id="190" idx="2"/>
          </p:cNvCxnSpPr>
          <p:nvPr/>
        </p:nvCxnSpPr>
        <p:spPr>
          <a:xfrm flipV="1">
            <a:off x="983551" y="6671842"/>
            <a:ext cx="545305" cy="120949"/>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直接箭头连接符 105">
            <a:extLst>
              <a:ext uri="{FF2B5EF4-FFF2-40B4-BE49-F238E27FC236}">
                <a16:creationId xmlns:a16="http://schemas.microsoft.com/office/drawing/2014/main" id="{BEAAA393-1D3E-0F48-BC94-BEBA7228E457}"/>
              </a:ext>
            </a:extLst>
          </p:cNvPr>
          <p:cNvCxnSpPr>
            <a:cxnSpLocks/>
            <a:stCxn id="190" idx="6"/>
            <a:endCxn id="191" idx="2"/>
          </p:cNvCxnSpPr>
          <p:nvPr/>
        </p:nvCxnSpPr>
        <p:spPr>
          <a:xfrm flipV="1">
            <a:off x="1666969" y="6483146"/>
            <a:ext cx="740569" cy="188696"/>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直接箭头连接符 106">
            <a:extLst>
              <a:ext uri="{FF2B5EF4-FFF2-40B4-BE49-F238E27FC236}">
                <a16:creationId xmlns:a16="http://schemas.microsoft.com/office/drawing/2014/main" id="{9F2A77CD-DCB5-114E-BAF8-BC0EC2C44C69}"/>
              </a:ext>
            </a:extLst>
          </p:cNvPr>
          <p:cNvCxnSpPr>
            <a:cxnSpLocks/>
            <a:stCxn id="191" idx="7"/>
            <a:endCxn id="192" idx="2"/>
          </p:cNvCxnSpPr>
          <p:nvPr/>
        </p:nvCxnSpPr>
        <p:spPr>
          <a:xfrm flipV="1">
            <a:off x="2525425" y="6208604"/>
            <a:ext cx="355767" cy="2268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直接箭头连接符 107">
            <a:extLst>
              <a:ext uri="{FF2B5EF4-FFF2-40B4-BE49-F238E27FC236}">
                <a16:creationId xmlns:a16="http://schemas.microsoft.com/office/drawing/2014/main" id="{71DA8850-19D6-4042-B2F5-BCDF37AF9560}"/>
              </a:ext>
            </a:extLst>
          </p:cNvPr>
          <p:cNvCxnSpPr>
            <a:cxnSpLocks/>
            <a:stCxn id="193" idx="3"/>
            <a:endCxn id="192" idx="7"/>
          </p:cNvCxnSpPr>
          <p:nvPr/>
        </p:nvCxnSpPr>
        <p:spPr>
          <a:xfrm flipH="1">
            <a:off x="2999079" y="6029842"/>
            <a:ext cx="729062" cy="13105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直接箭头连接符 108">
            <a:extLst>
              <a:ext uri="{FF2B5EF4-FFF2-40B4-BE49-F238E27FC236}">
                <a16:creationId xmlns:a16="http://schemas.microsoft.com/office/drawing/2014/main" id="{6C6707B3-121E-4F4F-B97D-08B35601E086}"/>
              </a:ext>
            </a:extLst>
          </p:cNvPr>
          <p:cNvCxnSpPr>
            <a:cxnSpLocks/>
            <a:stCxn id="193" idx="7"/>
            <a:endCxn id="194" idx="2"/>
          </p:cNvCxnSpPr>
          <p:nvPr/>
        </p:nvCxnSpPr>
        <p:spPr>
          <a:xfrm flipV="1">
            <a:off x="3825802" y="5759394"/>
            <a:ext cx="417895" cy="175033"/>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接箭头连接符 109">
            <a:extLst>
              <a:ext uri="{FF2B5EF4-FFF2-40B4-BE49-F238E27FC236}">
                <a16:creationId xmlns:a16="http://schemas.microsoft.com/office/drawing/2014/main" id="{C9D84A76-4BC6-2F42-827B-A62604DCAC59}"/>
              </a:ext>
            </a:extLst>
          </p:cNvPr>
          <p:cNvCxnSpPr>
            <a:cxnSpLocks/>
            <a:stCxn id="195" idx="2"/>
            <a:endCxn id="194" idx="6"/>
          </p:cNvCxnSpPr>
          <p:nvPr/>
        </p:nvCxnSpPr>
        <p:spPr>
          <a:xfrm flipH="1">
            <a:off x="4381810" y="5694506"/>
            <a:ext cx="708836" cy="64888"/>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接箭头连接符 110">
            <a:extLst>
              <a:ext uri="{FF2B5EF4-FFF2-40B4-BE49-F238E27FC236}">
                <a16:creationId xmlns:a16="http://schemas.microsoft.com/office/drawing/2014/main" id="{C082A113-E72D-984E-825D-2CB33D933405}"/>
              </a:ext>
            </a:extLst>
          </p:cNvPr>
          <p:cNvCxnSpPr>
            <a:cxnSpLocks/>
            <a:stCxn id="195" idx="7"/>
            <a:endCxn id="196" idx="2"/>
          </p:cNvCxnSpPr>
          <p:nvPr/>
        </p:nvCxnSpPr>
        <p:spPr>
          <a:xfrm flipV="1">
            <a:off x="5208533" y="5463288"/>
            <a:ext cx="329359" cy="183510"/>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接箭头连接符 111">
            <a:extLst>
              <a:ext uri="{FF2B5EF4-FFF2-40B4-BE49-F238E27FC236}">
                <a16:creationId xmlns:a16="http://schemas.microsoft.com/office/drawing/2014/main" id="{B87B4BA7-3646-CE4B-9805-F053B6C22671}"/>
              </a:ext>
            </a:extLst>
          </p:cNvPr>
          <p:cNvCxnSpPr>
            <a:cxnSpLocks/>
            <a:stCxn id="197" idx="2"/>
            <a:endCxn id="196" idx="6"/>
          </p:cNvCxnSpPr>
          <p:nvPr/>
        </p:nvCxnSpPr>
        <p:spPr>
          <a:xfrm flipH="1">
            <a:off x="5676005" y="5328854"/>
            <a:ext cx="436758" cy="1344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文本框 112">
                <a:extLst>
                  <a:ext uri="{FF2B5EF4-FFF2-40B4-BE49-F238E27FC236}">
                    <a16:creationId xmlns:a16="http://schemas.microsoft.com/office/drawing/2014/main" id="{C7A4647C-0985-DB4F-8EDE-F807E33FA36F}"/>
                  </a:ext>
                </a:extLst>
              </p:cNvPr>
              <p:cNvSpPr txBox="1"/>
              <p:nvPr/>
            </p:nvSpPr>
            <p:spPr>
              <a:xfrm>
                <a:off x="6006798" y="4894287"/>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𝑛</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208" name="文本框 112">
                <a:extLst>
                  <a:ext uri="{FF2B5EF4-FFF2-40B4-BE49-F238E27FC236}">
                    <a16:creationId xmlns:a16="http://schemas.microsoft.com/office/drawing/2014/main" id="{C7A4647C-0985-DB4F-8EDE-F807E33FA36F}"/>
                  </a:ext>
                </a:extLst>
              </p:cNvPr>
              <p:cNvSpPr txBox="1">
                <a:spLocks noRot="1" noChangeAspect="1" noMove="1" noResize="1" noEditPoints="1" noAdjustHandles="1" noChangeArrowheads="1" noChangeShapeType="1" noTextEdit="1"/>
              </p:cNvSpPr>
              <p:nvPr/>
            </p:nvSpPr>
            <p:spPr>
              <a:xfrm>
                <a:off x="6006798" y="4894287"/>
                <a:ext cx="488156" cy="369332"/>
              </a:xfrm>
              <a:prstGeom prst="rect">
                <a:avLst/>
              </a:prstGeom>
              <a:blipFill>
                <a:blip r:embed="rId11"/>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9" name="文本框 117">
                <a:extLst>
                  <a:ext uri="{FF2B5EF4-FFF2-40B4-BE49-F238E27FC236}">
                    <a16:creationId xmlns:a16="http://schemas.microsoft.com/office/drawing/2014/main" id="{98FD2380-E1C2-ED4C-AD14-F40D5C9F37C6}"/>
                  </a:ext>
                </a:extLst>
              </p:cNvPr>
              <p:cNvSpPr txBox="1"/>
              <p:nvPr/>
            </p:nvSpPr>
            <p:spPr>
              <a:xfrm>
                <a:off x="4156782" y="5760149"/>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𝑖</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209" name="文本框 117">
                <a:extLst>
                  <a:ext uri="{FF2B5EF4-FFF2-40B4-BE49-F238E27FC236}">
                    <a16:creationId xmlns:a16="http://schemas.microsoft.com/office/drawing/2014/main" id="{98FD2380-E1C2-ED4C-AD14-F40D5C9F37C6}"/>
                  </a:ext>
                </a:extLst>
              </p:cNvPr>
              <p:cNvSpPr txBox="1">
                <a:spLocks noRot="1" noChangeAspect="1" noMove="1" noResize="1" noEditPoints="1" noAdjustHandles="1" noChangeArrowheads="1" noChangeShapeType="1" noTextEdit="1"/>
              </p:cNvSpPr>
              <p:nvPr/>
            </p:nvSpPr>
            <p:spPr>
              <a:xfrm>
                <a:off x="4156782" y="5760149"/>
                <a:ext cx="488156" cy="369332"/>
              </a:xfrm>
              <a:prstGeom prst="rect">
                <a:avLst/>
              </a:prstGeom>
              <a:blipFill>
                <a:blip r:embed="rId12"/>
                <a:stretch>
                  <a:fillRect b="-10000"/>
                </a:stretch>
              </a:blipFill>
            </p:spPr>
            <p:txBody>
              <a:bodyPr/>
              <a:lstStyle/>
              <a:p>
                <a:r>
                  <a:rPr lang="en-CN">
                    <a:noFill/>
                  </a:rPr>
                  <a:t> </a:t>
                </a:r>
              </a:p>
            </p:txBody>
          </p:sp>
        </mc:Fallback>
      </mc:AlternateContent>
      <p:sp>
        <p:nvSpPr>
          <p:cNvPr id="211" name="内容占位符 2">
            <a:extLst>
              <a:ext uri="{FF2B5EF4-FFF2-40B4-BE49-F238E27FC236}">
                <a16:creationId xmlns:a16="http://schemas.microsoft.com/office/drawing/2014/main" id="{AF5C6208-C481-E244-ACE9-4E150BDFE76B}"/>
              </a:ext>
            </a:extLst>
          </p:cNvPr>
          <p:cNvSpPr txBox="1">
            <a:spLocks/>
          </p:cNvSpPr>
          <p:nvPr/>
        </p:nvSpPr>
        <p:spPr>
          <a:xfrm>
            <a:off x="6802819" y="1166639"/>
            <a:ext cx="4451396" cy="619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rPr>
              <a:t>Idea</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re-weighing</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212" name="文本框 15">
                <a:extLst>
                  <a:ext uri="{FF2B5EF4-FFF2-40B4-BE49-F238E27FC236}">
                    <a16:creationId xmlns:a16="http://schemas.microsoft.com/office/drawing/2014/main" id="{E11E9D63-7679-7647-BF10-3964ACFE3CB6}"/>
                  </a:ext>
                </a:extLst>
              </p:cNvPr>
              <p:cNvSpPr txBox="1"/>
              <p:nvPr/>
            </p:nvSpPr>
            <p:spPr>
              <a:xfrm>
                <a:off x="6337819" y="3040703"/>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212" name="文本框 15">
                <a:extLst>
                  <a:ext uri="{FF2B5EF4-FFF2-40B4-BE49-F238E27FC236}">
                    <a16:creationId xmlns:a16="http://schemas.microsoft.com/office/drawing/2014/main" id="{E11E9D63-7679-7647-BF10-3964ACFE3CB6}"/>
                  </a:ext>
                </a:extLst>
              </p:cNvPr>
              <p:cNvSpPr txBox="1">
                <a:spLocks noRot="1" noChangeAspect="1" noMove="1" noResize="1" noEditPoints="1" noAdjustHandles="1" noChangeArrowheads="1" noChangeShapeType="1" noTextEdit="1"/>
              </p:cNvSpPr>
              <p:nvPr/>
            </p:nvSpPr>
            <p:spPr>
              <a:xfrm>
                <a:off x="6337819" y="3040703"/>
                <a:ext cx="300147" cy="492443"/>
              </a:xfrm>
              <a:prstGeom prst="rect">
                <a:avLst/>
              </a:prstGeom>
              <a:blipFill>
                <a:blip r:embed="rId13"/>
                <a:stretch>
                  <a:fillRect l="-20833" r="-16667" b="-5000"/>
                </a:stretch>
              </a:blipFill>
            </p:spPr>
            <p:txBody>
              <a:bodyPr/>
              <a:lstStyle/>
              <a:p>
                <a:r>
                  <a:rPr lang="en-CN">
                    <a:noFill/>
                  </a:rPr>
                  <a:t> </a:t>
                </a:r>
              </a:p>
            </p:txBody>
          </p:sp>
        </mc:Fallback>
      </mc:AlternateContent>
    </p:spTree>
    <p:extLst>
      <p:ext uri="{BB962C8B-B14F-4D97-AF65-F5344CB8AC3E}">
        <p14:creationId xmlns:p14="http://schemas.microsoft.com/office/powerpoint/2010/main" val="18389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1426D-4C78-46FD-A93B-D9B45A8A7134}"/>
              </a:ext>
            </a:extLst>
          </p:cNvPr>
          <p:cNvSpPr>
            <a:spLocks noGrp="1"/>
          </p:cNvSpPr>
          <p:nvPr>
            <p:ph type="title"/>
          </p:nvPr>
        </p:nvSpPr>
        <p:spPr/>
        <p:txBody>
          <a:bodyPr>
            <a:noAutofit/>
          </a:bodyPr>
          <a:lstStyle/>
          <a:p>
            <a:r>
              <a:rPr lang="en-US" altLang="zh-CN" dirty="0"/>
              <a:t>Attention</a:t>
            </a:r>
            <a:r>
              <a:rPr lang="zh-CN" altLang="en-US" dirty="0"/>
              <a:t> </a:t>
            </a:r>
            <a:r>
              <a:rPr lang="en-US" altLang="zh-CN" dirty="0"/>
              <a:t>mechanisms</a:t>
            </a:r>
            <a:r>
              <a:rPr lang="zh-CN" altLang="en-US" dirty="0"/>
              <a:t> </a:t>
            </a:r>
            <a:r>
              <a:rPr lang="en-US" altLang="zh-CN" dirty="0"/>
              <a:t>Intuition</a:t>
            </a:r>
            <a:endParaRPr lang="zh-CN" altLang="en-US" dirty="0"/>
          </a:p>
        </p:txBody>
      </p:sp>
      <p:sp>
        <p:nvSpPr>
          <p:cNvPr id="4" name="灯片编号占位符 3">
            <a:extLst>
              <a:ext uri="{FF2B5EF4-FFF2-40B4-BE49-F238E27FC236}">
                <a16:creationId xmlns:a16="http://schemas.microsoft.com/office/drawing/2014/main" id="{1D9D7C81-3580-45C8-8898-C4D72A12DCD9}"/>
              </a:ext>
            </a:extLst>
          </p:cNvPr>
          <p:cNvSpPr>
            <a:spLocks noGrp="1"/>
          </p:cNvSpPr>
          <p:nvPr>
            <p:ph type="sldNum" sz="quarter" idx="12"/>
          </p:nvPr>
        </p:nvSpPr>
        <p:spPr/>
        <p:txBody>
          <a:bodyPr/>
          <a:lstStyle/>
          <a:p>
            <a:fld id="{DC8BB421-126E-41CB-B73A-69D52E98CAE3}" type="slidenum">
              <a:rPr lang="zh-CN" altLang="en-US" smtClean="0"/>
              <a:t>29</a:t>
            </a:fld>
            <a:endParaRPr lang="zh-CN" altLang="en-US"/>
          </a:p>
        </p:txBody>
      </p:sp>
      <p:sp>
        <p:nvSpPr>
          <p:cNvPr id="46" name="文本框 45">
            <a:extLst>
              <a:ext uri="{FF2B5EF4-FFF2-40B4-BE49-F238E27FC236}">
                <a16:creationId xmlns:a16="http://schemas.microsoft.com/office/drawing/2014/main" id="{8E6ADAA1-DC26-4D54-9D2D-6DF67114F80A}"/>
              </a:ext>
            </a:extLst>
          </p:cNvPr>
          <p:cNvSpPr txBox="1"/>
          <p:nvPr/>
        </p:nvSpPr>
        <p:spPr>
          <a:xfrm>
            <a:off x="6504870" y="1747013"/>
            <a:ext cx="5653103" cy="461665"/>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endParaRPr lang="zh-CN" altLang="en-US" sz="2400" dirty="0"/>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A24E49C2-365C-4E39-89E3-5D718B2D86B2}"/>
                  </a:ext>
                </a:extLst>
              </p:cNvPr>
              <p:cNvSpPr txBox="1"/>
              <p:nvPr/>
            </p:nvSpPr>
            <p:spPr>
              <a:xfrm>
                <a:off x="6794314" y="1807398"/>
                <a:ext cx="5413121" cy="4401205"/>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altLang="zh-CN" sz="2400" dirty="0"/>
                  <a:t>Time series data: </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panose="02040503050406030204" pitchFamily="18" charset="0"/>
                        </a:rPr>
                        <m:t>𝒙</m:t>
                      </m:r>
                      <m:r>
                        <a:rPr lang="en-US" altLang="zh-CN" sz="2400" b="0" i="1" smtClean="0">
                          <a:solidFill>
                            <a:srgbClr val="0070C0"/>
                          </a:solidFill>
                          <a:latin typeface="Cambria Math" panose="02040503050406030204" pitchFamily="18" charset="0"/>
                        </a:rPr>
                        <m:t>=</m:t>
                      </m:r>
                      <m:d>
                        <m:dPr>
                          <m:begChr m:val="["/>
                          <m:endChr m:val="]"/>
                          <m:ctrlPr>
                            <a:rPr lang="en-US" altLang="zh-CN" sz="2400" b="0" i="1" smtClean="0">
                              <a:solidFill>
                                <a:srgbClr val="0070C0"/>
                              </a:solidFill>
                              <a:latin typeface="Cambria Math" panose="02040503050406030204" pitchFamily="18" charset="0"/>
                            </a:rPr>
                          </m:ctrlPr>
                        </m:dPr>
                        <m:e>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0</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1</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2</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𝑖</m:t>
                              </m:r>
                            </m:sub>
                          </m:sSub>
                          <m:r>
                            <a:rPr lang="en-US" altLang="zh-CN" sz="2400" b="0" i="1" smtClean="0">
                              <a:solidFill>
                                <a:srgbClr val="0070C0"/>
                              </a:solidFill>
                              <a:latin typeface="Cambria Math" panose="02040503050406030204" pitchFamily="18" charset="0"/>
                            </a:rPr>
                            <m:t>,…,</m:t>
                          </m:r>
                          <m:sSub>
                            <m:sSubPr>
                              <m:ctrlPr>
                                <a:rPr lang="en-US" altLang="zh-CN" sz="2400" b="0" i="1" smtClean="0">
                                  <a:solidFill>
                                    <a:srgbClr val="0070C0"/>
                                  </a:solidFill>
                                  <a:latin typeface="Cambria Math" panose="02040503050406030204" pitchFamily="18" charset="0"/>
                                </a:rPr>
                              </m:ctrlPr>
                            </m:sSubPr>
                            <m:e>
                              <m:r>
                                <a:rPr lang="en-US" altLang="zh-CN" sz="2400" b="0" i="1" smtClean="0">
                                  <a:solidFill>
                                    <a:srgbClr val="0070C0"/>
                                  </a:solidFill>
                                  <a:latin typeface="Cambria Math" panose="02040503050406030204" pitchFamily="18" charset="0"/>
                                </a:rPr>
                                <m:t>𝑥</m:t>
                              </m:r>
                            </m:e>
                            <m:sub>
                              <m:r>
                                <a:rPr lang="en-US" altLang="zh-CN" sz="2400" b="0" i="1" smtClean="0">
                                  <a:solidFill>
                                    <a:srgbClr val="0070C0"/>
                                  </a:solidFill>
                                  <a:latin typeface="Cambria Math" panose="02040503050406030204" pitchFamily="18" charset="0"/>
                                </a:rPr>
                                <m:t>𝑛</m:t>
                              </m:r>
                            </m:sub>
                          </m:sSub>
                        </m:e>
                      </m:d>
                    </m:oMath>
                  </m:oMathPara>
                </a14:m>
                <a:endParaRPr lang="en-US" altLang="zh-CN" sz="2400" dirty="0"/>
              </a:p>
              <a:p>
                <a:pPr marL="342900" indent="-342900">
                  <a:spcBef>
                    <a:spcPts val="600"/>
                  </a:spcBef>
                  <a:spcAft>
                    <a:spcPts val="600"/>
                  </a:spcAft>
                  <a:buFont typeface="Arial" panose="020B0604020202020204" pitchFamily="34" charset="0"/>
                  <a:buChar char="•"/>
                </a:pPr>
                <a:r>
                  <a:rPr lang="en-US" altLang="zh-CN" sz="2400" dirty="0"/>
                  <a:t>Re-weighing:</a:t>
                </a: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0</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1</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2</m:t>
                          </m:r>
                          <m:r>
                            <a:rPr lang="en-US" altLang="zh-CN" sz="2400" b="0" i="1" smtClean="0">
                              <a:solidFill>
                                <a:srgbClr val="00B050"/>
                              </a:solidFill>
                              <a:latin typeface="Cambria Math" panose="02040503050406030204" pitchFamily="18" charset="0"/>
                            </a:rPr>
                            <m:t>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r>
                        <a:rPr lang="en-US" altLang="zh-CN" sz="2400" b="0" i="1" smtClean="0">
                          <a:solidFill>
                            <a:srgbClr val="00B050"/>
                          </a:solidFill>
                          <a:latin typeface="Cambria Math" panose="02040503050406030204" pitchFamily="18" charset="0"/>
                        </a:rPr>
                        <m:t>,…,</m:t>
                      </m:r>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𝑛𝑖</m:t>
                          </m:r>
                        </m:sub>
                      </m:sSub>
                      <m:r>
                        <a:rPr lang="en-US" altLang="zh-CN" sz="2400" b="0" i="1" smtClean="0">
                          <a:solidFill>
                            <a:srgbClr val="00B050"/>
                          </a:solidFill>
                          <a:latin typeface="Cambria Math" panose="02040503050406030204" pitchFamily="18" charset="0"/>
                        </a:rPr>
                        <m:t>]</m:t>
                      </m:r>
                    </m:oMath>
                  </m:oMathPara>
                </a14:m>
                <a:endParaRPr lang="en-US" altLang="zh-CN" sz="2400" dirty="0"/>
              </a:p>
              <a:p>
                <a:pPr marL="342900" indent="-342900">
                  <a:spcBef>
                    <a:spcPts val="600"/>
                  </a:spcBef>
                  <a:spcAft>
                    <a:spcPts val="600"/>
                  </a:spcAft>
                  <a:buFont typeface="Arial" panose="020B0604020202020204" pitchFamily="34" charset="0"/>
                  <a:buChar char="•"/>
                </a:pPr>
                <a:r>
                  <a:rPr lang="en-US" altLang="zh-CN" sz="2400" b="1" dirty="0"/>
                  <a:t>Quick summary of</a:t>
                </a:r>
                <a:r>
                  <a:rPr lang="en-US" altLang="zh-CN" sz="2400" dirty="0"/>
                  <a:t> </a:t>
                </a:r>
                <a14:m>
                  <m:oMath xmlns:m="http://schemas.openxmlformats.org/officeDocument/2006/math">
                    <m:r>
                      <a:rPr lang="en-US" altLang="zh-CN" sz="2400" b="1" i="1" smtClean="0">
                        <a:latin typeface="Cambria Math" panose="02040503050406030204" pitchFamily="18" charset="0"/>
                      </a:rPr>
                      <m:t>𝑾</m:t>
                    </m:r>
                  </m:oMath>
                </a14:m>
                <a:r>
                  <a:rPr lang="en-US" altLang="zh-CN" sz="2400" dirty="0"/>
                  <a:t>: it filters datapoints which are far away from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zh-CN" altLang="en-US" sz="2400" dirty="0"/>
                  <a:t> </a:t>
                </a:r>
                <a:r>
                  <a:rPr lang="en-US" altLang="zh-CN" sz="2400" dirty="0"/>
                  <a:t>but amplifies datapoints that are close to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oMath>
                </a14:m>
                <a:r>
                  <a:rPr lang="en-US" altLang="zh-CN" sz="2400" dirty="0"/>
                  <a:t>.</a:t>
                </a:r>
              </a:p>
              <a:p>
                <a:pPr marL="342900" indent="-342900">
                  <a:spcBef>
                    <a:spcPts val="600"/>
                  </a:spcBef>
                  <a:spcAft>
                    <a:spcPts val="600"/>
                  </a:spcAft>
                  <a:buFont typeface="Arial" panose="020B0604020202020204" pitchFamily="34" charset="0"/>
                  <a:buChar char="•"/>
                </a:pPr>
                <a:r>
                  <a:rPr lang="en-US" altLang="zh-CN" sz="2400" b="1" dirty="0">
                    <a:solidFill>
                      <a:srgbClr val="FF0000"/>
                    </a:solidFill>
                  </a:rPr>
                  <a:t>How</a:t>
                </a:r>
                <a:r>
                  <a:rPr lang="zh-CN" altLang="en-US" sz="2400" b="1" dirty="0">
                    <a:solidFill>
                      <a:srgbClr val="FF0000"/>
                    </a:solidFill>
                  </a:rPr>
                  <a:t> </a:t>
                </a:r>
                <a:r>
                  <a:rPr lang="en-US" altLang="zh-CN" sz="2400" b="1" dirty="0">
                    <a:solidFill>
                      <a:srgbClr val="FF0000"/>
                    </a:solidFill>
                  </a:rPr>
                  <a:t>can</a:t>
                </a:r>
                <a:r>
                  <a:rPr lang="zh-CN" altLang="en-US" sz="2400" b="1" dirty="0">
                    <a:solidFill>
                      <a:srgbClr val="FF0000"/>
                    </a:solidFill>
                  </a:rPr>
                  <a:t> </a:t>
                </a:r>
                <a:r>
                  <a:rPr lang="en-US" altLang="zh-CN" sz="2400" b="1" dirty="0">
                    <a:solidFill>
                      <a:srgbClr val="FF0000"/>
                    </a:solidFill>
                  </a:rPr>
                  <a:t>we</a:t>
                </a:r>
                <a:r>
                  <a:rPr lang="zh-CN" altLang="en-US" sz="2400" b="1" dirty="0">
                    <a:solidFill>
                      <a:srgbClr val="FF0000"/>
                    </a:solidFill>
                  </a:rPr>
                  <a:t> </a:t>
                </a:r>
                <a:r>
                  <a:rPr lang="en-US" altLang="zh-CN" sz="2400" b="1" dirty="0">
                    <a:solidFill>
                      <a:srgbClr val="FF0000"/>
                    </a:solidFill>
                  </a:rPr>
                  <a:t>apply</a:t>
                </a:r>
                <a:r>
                  <a:rPr lang="zh-CN" altLang="en-US" sz="2400" b="1" dirty="0">
                    <a:solidFill>
                      <a:srgbClr val="FF0000"/>
                    </a:solidFill>
                  </a:rPr>
                  <a:t> </a:t>
                </a:r>
                <a:r>
                  <a:rPr lang="en-US" altLang="zh-CN" sz="2400" b="1" dirty="0">
                    <a:solidFill>
                      <a:srgbClr val="FF0000"/>
                    </a:solidFill>
                  </a:rPr>
                  <a:t>this</a:t>
                </a:r>
                <a:r>
                  <a:rPr lang="zh-CN" altLang="en-US" sz="2400" b="1" dirty="0">
                    <a:solidFill>
                      <a:srgbClr val="FF0000"/>
                    </a:solidFill>
                  </a:rPr>
                  <a:t> </a:t>
                </a:r>
                <a:r>
                  <a:rPr lang="en-US" altLang="zh-CN" sz="2400" b="1" dirty="0">
                    <a:solidFill>
                      <a:srgbClr val="FF0000"/>
                    </a:solidFill>
                  </a:rPr>
                  <a:t>re-weighing</a:t>
                </a:r>
                <a:r>
                  <a:rPr lang="zh-CN" altLang="en-US" sz="2400" b="1" dirty="0">
                    <a:solidFill>
                      <a:srgbClr val="FF0000"/>
                    </a:solidFill>
                  </a:rPr>
                  <a:t> </a:t>
                </a:r>
                <a:r>
                  <a:rPr lang="en-US" altLang="zh-CN" sz="2400" b="1" dirty="0">
                    <a:solidFill>
                      <a:srgbClr val="FF0000"/>
                    </a:solidFill>
                  </a:rPr>
                  <a:t>idea</a:t>
                </a:r>
                <a:r>
                  <a:rPr lang="zh-CN" altLang="en-US" sz="2400" b="1" dirty="0">
                    <a:solidFill>
                      <a:srgbClr val="FF0000"/>
                    </a:solidFill>
                  </a:rPr>
                  <a:t> </a:t>
                </a:r>
                <a:r>
                  <a:rPr lang="en-US" altLang="zh-CN" sz="2400" b="1" dirty="0">
                    <a:solidFill>
                      <a:srgbClr val="FF0000"/>
                    </a:solidFill>
                  </a:rPr>
                  <a:t>to</a:t>
                </a:r>
                <a:r>
                  <a:rPr lang="zh-CN" altLang="en-US" sz="2400" b="1" dirty="0">
                    <a:solidFill>
                      <a:srgbClr val="FF0000"/>
                    </a:solidFill>
                  </a:rPr>
                  <a:t> </a:t>
                </a:r>
                <a:r>
                  <a:rPr lang="en-US" altLang="zh-CN" sz="2400" b="1" dirty="0">
                    <a:solidFill>
                      <a:srgbClr val="FF0000"/>
                    </a:solidFill>
                  </a:rPr>
                  <a:t>text</a:t>
                </a:r>
                <a:r>
                  <a:rPr lang="zh-CN" altLang="en-US" sz="2400" b="1" dirty="0">
                    <a:solidFill>
                      <a:srgbClr val="FF0000"/>
                    </a:solidFill>
                  </a:rPr>
                  <a:t> </a:t>
                </a:r>
                <a:r>
                  <a:rPr lang="en-US" altLang="zh-CN" sz="2400" b="1" dirty="0">
                    <a:solidFill>
                      <a:srgbClr val="FF0000"/>
                    </a:solidFill>
                  </a:rPr>
                  <a:t>data</a:t>
                </a:r>
                <a:r>
                  <a:rPr lang="zh-CN" altLang="en-US" sz="2400" b="1" dirty="0">
                    <a:solidFill>
                      <a:srgbClr val="FF0000"/>
                    </a:solidFill>
                  </a:rPr>
                  <a:t> </a:t>
                </a:r>
                <a:r>
                  <a:rPr lang="en-US" altLang="zh-CN" sz="2400" b="1" dirty="0">
                    <a:solidFill>
                      <a:srgbClr val="FF0000"/>
                    </a:solidFill>
                  </a:rPr>
                  <a:t>?</a:t>
                </a:r>
                <a:endParaRPr lang="zh-CN" altLang="en-US" sz="2400" dirty="0">
                  <a:solidFill>
                    <a:srgbClr val="FF0000"/>
                  </a:solidFill>
                </a:endParaRPr>
              </a:p>
            </p:txBody>
          </p:sp>
        </mc:Choice>
        <mc:Fallback xmlns="">
          <p:sp>
            <p:nvSpPr>
              <p:cNvPr id="116" name="文本框 115">
                <a:extLst>
                  <a:ext uri="{FF2B5EF4-FFF2-40B4-BE49-F238E27FC236}">
                    <a16:creationId xmlns:a16="http://schemas.microsoft.com/office/drawing/2014/main" id="{A24E49C2-365C-4E39-89E3-5D718B2D86B2}"/>
                  </a:ext>
                </a:extLst>
              </p:cNvPr>
              <p:cNvSpPr txBox="1">
                <a:spLocks noRot="1" noChangeAspect="1" noMove="1" noResize="1" noEditPoints="1" noAdjustHandles="1" noChangeArrowheads="1" noChangeShapeType="1" noTextEdit="1"/>
              </p:cNvSpPr>
              <p:nvPr/>
            </p:nvSpPr>
            <p:spPr>
              <a:xfrm>
                <a:off x="6794314" y="1807398"/>
                <a:ext cx="5413121" cy="4401205"/>
              </a:xfrm>
              <a:prstGeom prst="rect">
                <a:avLst/>
              </a:prstGeom>
              <a:blipFill>
                <a:blip r:embed="rId3"/>
                <a:stretch>
                  <a:fillRect l="-1639" t="-1153" r="-1171" b="-2305"/>
                </a:stretch>
              </a:blipFill>
            </p:spPr>
            <p:txBody>
              <a:bodyPr/>
              <a:lstStyle/>
              <a:p>
                <a:r>
                  <a:rPr lang="en-CN">
                    <a:noFill/>
                  </a:rPr>
                  <a:t> </a:t>
                </a:r>
              </a:p>
            </p:txBody>
          </p:sp>
        </mc:Fallback>
      </mc:AlternateContent>
      <p:sp>
        <p:nvSpPr>
          <p:cNvPr id="121" name="椭圆 4">
            <a:extLst>
              <a:ext uri="{FF2B5EF4-FFF2-40B4-BE49-F238E27FC236}">
                <a16:creationId xmlns:a16="http://schemas.microsoft.com/office/drawing/2014/main" id="{0B2D70C4-971B-D54E-A81F-1EA46C77F482}"/>
              </a:ext>
            </a:extLst>
          </p:cNvPr>
          <p:cNvSpPr/>
          <p:nvPr/>
        </p:nvSpPr>
        <p:spPr>
          <a:xfrm>
            <a:off x="878302" y="3325569"/>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cxnSp>
        <p:nvCxnSpPr>
          <p:cNvPr id="123" name="直接连接符 5">
            <a:extLst>
              <a:ext uri="{FF2B5EF4-FFF2-40B4-BE49-F238E27FC236}">
                <a16:creationId xmlns:a16="http://schemas.microsoft.com/office/drawing/2014/main" id="{B8EF6381-ED7E-064D-8175-02C41B4BF6CE}"/>
              </a:ext>
            </a:extLst>
          </p:cNvPr>
          <p:cNvCxnSpPr>
            <a:cxnSpLocks/>
          </p:cNvCxnSpPr>
          <p:nvPr/>
        </p:nvCxnSpPr>
        <p:spPr>
          <a:xfrm>
            <a:off x="744953" y="3569731"/>
            <a:ext cx="5991225"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椭圆 6">
            <a:extLst>
              <a:ext uri="{FF2B5EF4-FFF2-40B4-BE49-F238E27FC236}">
                <a16:creationId xmlns:a16="http://schemas.microsoft.com/office/drawing/2014/main" id="{D0EF815F-5576-C648-BF61-BD85C79640AC}"/>
              </a:ext>
            </a:extLst>
          </p:cNvPr>
          <p:cNvSpPr/>
          <p:nvPr/>
        </p:nvSpPr>
        <p:spPr>
          <a:xfrm>
            <a:off x="1543845" y="275724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6" name="椭圆 7">
            <a:extLst>
              <a:ext uri="{FF2B5EF4-FFF2-40B4-BE49-F238E27FC236}">
                <a16:creationId xmlns:a16="http://schemas.microsoft.com/office/drawing/2014/main" id="{87F89768-B2F0-8645-B846-B9B662EAB176}"/>
              </a:ext>
            </a:extLst>
          </p:cNvPr>
          <p:cNvSpPr/>
          <p:nvPr/>
        </p:nvSpPr>
        <p:spPr>
          <a:xfrm>
            <a:off x="2440402" y="301592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7" name="椭圆 8">
            <a:extLst>
              <a:ext uri="{FF2B5EF4-FFF2-40B4-BE49-F238E27FC236}">
                <a16:creationId xmlns:a16="http://schemas.microsoft.com/office/drawing/2014/main" id="{4BDDE4F5-CF80-454E-AB0F-FA2AC0658502}"/>
              </a:ext>
            </a:extLst>
          </p:cNvPr>
          <p:cNvSpPr/>
          <p:nvPr/>
        </p:nvSpPr>
        <p:spPr>
          <a:xfrm>
            <a:off x="2845000" y="214005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29" name="椭圆 9">
            <a:extLst>
              <a:ext uri="{FF2B5EF4-FFF2-40B4-BE49-F238E27FC236}">
                <a16:creationId xmlns:a16="http://schemas.microsoft.com/office/drawing/2014/main" id="{C236281D-4F8F-7648-87FB-7D589739221D}"/>
              </a:ext>
            </a:extLst>
          </p:cNvPr>
          <p:cNvSpPr/>
          <p:nvPr/>
        </p:nvSpPr>
        <p:spPr>
          <a:xfrm>
            <a:off x="3740779" y="2514913"/>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0" name="椭圆 10">
            <a:extLst>
              <a:ext uri="{FF2B5EF4-FFF2-40B4-BE49-F238E27FC236}">
                <a16:creationId xmlns:a16="http://schemas.microsoft.com/office/drawing/2014/main" id="{A0A1574D-B213-0D4F-B628-1A14D6B4BE33}"/>
              </a:ext>
            </a:extLst>
          </p:cNvPr>
          <p:cNvSpPr/>
          <p:nvPr/>
        </p:nvSpPr>
        <p:spPr>
          <a:xfrm>
            <a:off x="4207505" y="1563976"/>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2" name="椭圆 11">
            <a:extLst>
              <a:ext uri="{FF2B5EF4-FFF2-40B4-BE49-F238E27FC236}">
                <a16:creationId xmlns:a16="http://schemas.microsoft.com/office/drawing/2014/main" id="{6D50BF18-0E5A-4E47-A807-AF8AE2DB2A55}"/>
              </a:ext>
            </a:extLst>
          </p:cNvPr>
          <p:cNvSpPr/>
          <p:nvPr/>
        </p:nvSpPr>
        <p:spPr>
          <a:xfrm>
            <a:off x="5123510" y="2227284"/>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3" name="椭圆 12">
            <a:extLst>
              <a:ext uri="{FF2B5EF4-FFF2-40B4-BE49-F238E27FC236}">
                <a16:creationId xmlns:a16="http://schemas.microsoft.com/office/drawing/2014/main" id="{D7045391-4900-5E4F-85F0-F5BC7117B170}"/>
              </a:ext>
            </a:extLst>
          </p:cNvPr>
          <p:cNvSpPr/>
          <p:nvPr/>
        </p:nvSpPr>
        <p:spPr>
          <a:xfrm>
            <a:off x="5550530" y="1224778"/>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p:sp>
        <p:nvSpPr>
          <p:cNvPr id="134" name="椭圆 13">
            <a:extLst>
              <a:ext uri="{FF2B5EF4-FFF2-40B4-BE49-F238E27FC236}">
                <a16:creationId xmlns:a16="http://schemas.microsoft.com/office/drawing/2014/main" id="{154633E5-5D67-DC4F-87D9-08E1B750EF9C}"/>
              </a:ext>
            </a:extLst>
          </p:cNvPr>
          <p:cNvSpPr/>
          <p:nvPr/>
        </p:nvSpPr>
        <p:spPr>
          <a:xfrm>
            <a:off x="6145627" y="1861632"/>
            <a:ext cx="138113" cy="13493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F0"/>
              </a:solidFill>
            </a:endParaRPr>
          </a:p>
        </p:txBody>
      </p:sp>
      <mc:AlternateContent xmlns:mc="http://schemas.openxmlformats.org/markup-compatibility/2006" xmlns:a14="http://schemas.microsoft.com/office/drawing/2010/main">
        <mc:Choice Requires="a14">
          <p:sp>
            <p:nvSpPr>
              <p:cNvPr id="135" name="文本框 14">
                <a:extLst>
                  <a:ext uri="{FF2B5EF4-FFF2-40B4-BE49-F238E27FC236}">
                    <a16:creationId xmlns:a16="http://schemas.microsoft.com/office/drawing/2014/main" id="{42A2D9A2-460C-344E-8BC1-D8EF5181CF26}"/>
                  </a:ext>
                </a:extLst>
              </p:cNvPr>
              <p:cNvSpPr txBox="1"/>
              <p:nvPr/>
            </p:nvSpPr>
            <p:spPr>
              <a:xfrm>
                <a:off x="703280" y="292290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0</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35" name="文本框 14">
                <a:extLst>
                  <a:ext uri="{FF2B5EF4-FFF2-40B4-BE49-F238E27FC236}">
                    <a16:creationId xmlns:a16="http://schemas.microsoft.com/office/drawing/2014/main" id="{42A2D9A2-460C-344E-8BC1-D8EF5181CF26}"/>
                  </a:ext>
                </a:extLst>
              </p:cNvPr>
              <p:cNvSpPr txBox="1">
                <a:spLocks noRot="1" noChangeAspect="1" noMove="1" noResize="1" noEditPoints="1" noAdjustHandles="1" noChangeArrowheads="1" noChangeShapeType="1" noTextEdit="1"/>
              </p:cNvSpPr>
              <p:nvPr/>
            </p:nvSpPr>
            <p:spPr>
              <a:xfrm>
                <a:off x="703280" y="2922900"/>
                <a:ext cx="488156" cy="3693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7" name="文本框 16">
                <a:extLst>
                  <a:ext uri="{FF2B5EF4-FFF2-40B4-BE49-F238E27FC236}">
                    <a16:creationId xmlns:a16="http://schemas.microsoft.com/office/drawing/2014/main" id="{4892FEF4-DA95-994C-A77B-4389545BA56B}"/>
                  </a:ext>
                </a:extLst>
              </p:cNvPr>
              <p:cNvSpPr txBox="1"/>
              <p:nvPr/>
            </p:nvSpPr>
            <p:spPr>
              <a:xfrm>
                <a:off x="1317642" y="237205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1</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37" name="文本框 16">
                <a:extLst>
                  <a:ext uri="{FF2B5EF4-FFF2-40B4-BE49-F238E27FC236}">
                    <a16:creationId xmlns:a16="http://schemas.microsoft.com/office/drawing/2014/main" id="{4892FEF4-DA95-994C-A77B-4389545BA56B}"/>
                  </a:ext>
                </a:extLst>
              </p:cNvPr>
              <p:cNvSpPr txBox="1">
                <a:spLocks noRot="1" noChangeAspect="1" noMove="1" noResize="1" noEditPoints="1" noAdjustHandles="1" noChangeArrowheads="1" noChangeShapeType="1" noTextEdit="1"/>
              </p:cNvSpPr>
              <p:nvPr/>
            </p:nvSpPr>
            <p:spPr>
              <a:xfrm>
                <a:off x="1317642" y="2372050"/>
                <a:ext cx="488156" cy="369332"/>
              </a:xfrm>
              <a:prstGeom prst="rect">
                <a:avLst/>
              </a:prstGeom>
              <a:blipFill>
                <a:blip r:embed="rId5"/>
                <a:stretch>
                  <a:fillRect/>
                </a:stretch>
              </a:blipFill>
            </p:spPr>
            <p:txBody>
              <a:bodyPr/>
              <a:lstStyle/>
              <a:p>
                <a:r>
                  <a:rPr lang="en-CN">
                    <a:noFill/>
                  </a:rPr>
                  <a:t> </a:t>
                </a:r>
              </a:p>
            </p:txBody>
          </p:sp>
        </mc:Fallback>
      </mc:AlternateContent>
      <p:cxnSp>
        <p:nvCxnSpPr>
          <p:cNvPr id="138" name="直接箭头连接符 17">
            <a:extLst>
              <a:ext uri="{FF2B5EF4-FFF2-40B4-BE49-F238E27FC236}">
                <a16:creationId xmlns:a16="http://schemas.microsoft.com/office/drawing/2014/main" id="{3666ED4C-B000-1545-8CD8-A7FA8E8B5114}"/>
              </a:ext>
            </a:extLst>
          </p:cNvPr>
          <p:cNvCxnSpPr>
            <a:stCxn id="121" idx="7"/>
            <a:endCxn id="125" idx="3"/>
          </p:cNvCxnSpPr>
          <p:nvPr/>
        </p:nvCxnSpPr>
        <p:spPr>
          <a:xfrm flipV="1">
            <a:off x="996189" y="2872420"/>
            <a:ext cx="567882" cy="47291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直接箭头连接符 18">
            <a:extLst>
              <a:ext uri="{FF2B5EF4-FFF2-40B4-BE49-F238E27FC236}">
                <a16:creationId xmlns:a16="http://schemas.microsoft.com/office/drawing/2014/main" id="{E5E01074-BEE6-6F45-8714-9439E7D1F371}"/>
              </a:ext>
            </a:extLst>
          </p:cNvPr>
          <p:cNvCxnSpPr>
            <a:cxnSpLocks/>
            <a:stCxn id="125" idx="6"/>
            <a:endCxn id="126" idx="1"/>
          </p:cNvCxnSpPr>
          <p:nvPr/>
        </p:nvCxnSpPr>
        <p:spPr>
          <a:xfrm>
            <a:off x="1681958" y="2824713"/>
            <a:ext cx="778670" cy="210972"/>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接箭头连接符 19">
            <a:extLst>
              <a:ext uri="{FF2B5EF4-FFF2-40B4-BE49-F238E27FC236}">
                <a16:creationId xmlns:a16="http://schemas.microsoft.com/office/drawing/2014/main" id="{D86A76AB-624B-6D43-9C71-51EA012CB775}"/>
              </a:ext>
            </a:extLst>
          </p:cNvPr>
          <p:cNvCxnSpPr>
            <a:cxnSpLocks/>
            <a:stCxn id="126" idx="0"/>
            <a:endCxn id="127" idx="3"/>
          </p:cNvCxnSpPr>
          <p:nvPr/>
        </p:nvCxnSpPr>
        <p:spPr>
          <a:xfrm flipV="1">
            <a:off x="2509459" y="2255230"/>
            <a:ext cx="355767" cy="760694"/>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直接箭头连接符 20">
            <a:extLst>
              <a:ext uri="{FF2B5EF4-FFF2-40B4-BE49-F238E27FC236}">
                <a16:creationId xmlns:a16="http://schemas.microsoft.com/office/drawing/2014/main" id="{CA897F57-FDBA-8A40-B0D2-ACBB670FFA43}"/>
              </a:ext>
            </a:extLst>
          </p:cNvPr>
          <p:cNvCxnSpPr>
            <a:cxnSpLocks/>
            <a:stCxn id="129" idx="1"/>
            <a:endCxn id="127" idx="6"/>
          </p:cNvCxnSpPr>
          <p:nvPr/>
        </p:nvCxnSpPr>
        <p:spPr>
          <a:xfrm flipH="1" flipV="1">
            <a:off x="2983113" y="2207523"/>
            <a:ext cx="777892" cy="32715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直接箭头连接符 21">
            <a:extLst>
              <a:ext uri="{FF2B5EF4-FFF2-40B4-BE49-F238E27FC236}">
                <a16:creationId xmlns:a16="http://schemas.microsoft.com/office/drawing/2014/main" id="{6C02E82D-1AD2-6947-A3A2-00BC3089AEEB}"/>
              </a:ext>
            </a:extLst>
          </p:cNvPr>
          <p:cNvCxnSpPr>
            <a:cxnSpLocks/>
            <a:stCxn id="129" idx="0"/>
            <a:endCxn id="130" idx="3"/>
          </p:cNvCxnSpPr>
          <p:nvPr/>
        </p:nvCxnSpPr>
        <p:spPr>
          <a:xfrm flipV="1">
            <a:off x="3809836" y="1679152"/>
            <a:ext cx="417895" cy="83576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箭头连接符 22">
            <a:extLst>
              <a:ext uri="{FF2B5EF4-FFF2-40B4-BE49-F238E27FC236}">
                <a16:creationId xmlns:a16="http://schemas.microsoft.com/office/drawing/2014/main" id="{B40D456B-FD85-0143-886E-B5B215104D33}"/>
              </a:ext>
            </a:extLst>
          </p:cNvPr>
          <p:cNvCxnSpPr>
            <a:cxnSpLocks/>
            <a:stCxn id="132" idx="1"/>
            <a:endCxn id="130" idx="5"/>
          </p:cNvCxnSpPr>
          <p:nvPr/>
        </p:nvCxnSpPr>
        <p:spPr>
          <a:xfrm flipH="1" flipV="1">
            <a:off x="4325392" y="1679152"/>
            <a:ext cx="818344" cy="567893"/>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直接箭头连接符 23">
            <a:extLst>
              <a:ext uri="{FF2B5EF4-FFF2-40B4-BE49-F238E27FC236}">
                <a16:creationId xmlns:a16="http://schemas.microsoft.com/office/drawing/2014/main" id="{E1BC6B7E-BA53-B046-9F95-441FC52FA7EE}"/>
              </a:ext>
            </a:extLst>
          </p:cNvPr>
          <p:cNvCxnSpPr>
            <a:cxnSpLocks/>
            <a:stCxn id="132" idx="7"/>
            <a:endCxn id="133" idx="3"/>
          </p:cNvCxnSpPr>
          <p:nvPr/>
        </p:nvCxnSpPr>
        <p:spPr>
          <a:xfrm flipV="1">
            <a:off x="5241397" y="1339954"/>
            <a:ext cx="329359" cy="907091"/>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直接箭头连接符 24">
            <a:extLst>
              <a:ext uri="{FF2B5EF4-FFF2-40B4-BE49-F238E27FC236}">
                <a16:creationId xmlns:a16="http://schemas.microsoft.com/office/drawing/2014/main" id="{99A2B418-DF5B-A94E-8651-510317459D03}"/>
              </a:ext>
            </a:extLst>
          </p:cNvPr>
          <p:cNvCxnSpPr>
            <a:cxnSpLocks/>
            <a:stCxn id="134" idx="1"/>
            <a:endCxn id="133" idx="5"/>
          </p:cNvCxnSpPr>
          <p:nvPr/>
        </p:nvCxnSpPr>
        <p:spPr>
          <a:xfrm flipH="1" flipV="1">
            <a:off x="5668417" y="1339954"/>
            <a:ext cx="497436" cy="541439"/>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文本框 25">
                <a:extLst>
                  <a:ext uri="{FF2B5EF4-FFF2-40B4-BE49-F238E27FC236}">
                    <a16:creationId xmlns:a16="http://schemas.microsoft.com/office/drawing/2014/main" id="{618B36B1-DD1B-FF4A-8F57-8A956DDD5CB8}"/>
                  </a:ext>
                </a:extLst>
              </p:cNvPr>
              <p:cNvSpPr txBox="1"/>
              <p:nvPr/>
            </p:nvSpPr>
            <p:spPr>
              <a:xfrm>
                <a:off x="4032483" y="1232870"/>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𝑖</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46" name="文本框 25">
                <a:extLst>
                  <a:ext uri="{FF2B5EF4-FFF2-40B4-BE49-F238E27FC236}">
                    <a16:creationId xmlns:a16="http://schemas.microsoft.com/office/drawing/2014/main" id="{618B36B1-DD1B-FF4A-8F57-8A956DDD5CB8}"/>
                  </a:ext>
                </a:extLst>
              </p:cNvPr>
              <p:cNvSpPr txBox="1">
                <a:spLocks noRot="1" noChangeAspect="1" noMove="1" noResize="1" noEditPoints="1" noAdjustHandles="1" noChangeArrowheads="1" noChangeShapeType="1" noTextEdit="1"/>
              </p:cNvSpPr>
              <p:nvPr/>
            </p:nvSpPr>
            <p:spPr>
              <a:xfrm>
                <a:off x="4032483" y="1232870"/>
                <a:ext cx="488156" cy="369332"/>
              </a:xfrm>
              <a:prstGeom prst="rect">
                <a:avLst/>
              </a:prstGeom>
              <a:blipFill>
                <a:blip r:embed="rId6"/>
                <a:stretch>
                  <a:fillRect b="-32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7" name="文本框 26">
                <a:extLst>
                  <a:ext uri="{FF2B5EF4-FFF2-40B4-BE49-F238E27FC236}">
                    <a16:creationId xmlns:a16="http://schemas.microsoft.com/office/drawing/2014/main" id="{54513CBC-6A7E-364A-849D-D23A2A794A15}"/>
                  </a:ext>
                </a:extLst>
              </p:cNvPr>
              <p:cNvSpPr txBox="1"/>
              <p:nvPr/>
            </p:nvSpPr>
            <p:spPr>
              <a:xfrm>
                <a:off x="6039662" y="1494534"/>
                <a:ext cx="488156" cy="369332"/>
              </a:xfrm>
              <a:prstGeom prst="rect">
                <a:avLst/>
              </a:prstGeom>
              <a:noFill/>
            </p:spPr>
            <p:txBody>
              <a:bodyPr wrap="square">
                <a:spAutoFit/>
              </a:bodyPr>
              <a:lstStyle/>
              <a:p>
                <a14:m>
                  <m:oMath xmlns:m="http://schemas.openxmlformats.org/officeDocument/2006/math">
                    <m:sSub>
                      <m:sSubPr>
                        <m:ctrlPr>
                          <a:rPr lang="en-US" altLang="zh-CN" sz="1800" b="0" i="1" smtClean="0">
                            <a:solidFill>
                              <a:srgbClr val="0070C0"/>
                            </a:solidFill>
                            <a:latin typeface="Cambria Math" panose="02040503050406030204" pitchFamily="18" charset="0"/>
                          </a:rPr>
                        </m:ctrlPr>
                      </m:sSubPr>
                      <m:e>
                        <m:r>
                          <a:rPr lang="en-US" altLang="zh-CN" sz="1800" b="1" i="1" smtClean="0">
                            <a:solidFill>
                              <a:srgbClr val="0070C0"/>
                            </a:solidFill>
                            <a:latin typeface="Cambria Math" panose="02040503050406030204" pitchFamily="18" charset="0"/>
                          </a:rPr>
                          <m:t>𝒙</m:t>
                        </m:r>
                      </m:e>
                      <m:sub>
                        <m:r>
                          <a:rPr lang="en-US" altLang="zh-CN" sz="1800" b="0" i="1" smtClean="0">
                            <a:solidFill>
                              <a:srgbClr val="0070C0"/>
                            </a:solidFill>
                            <a:latin typeface="Cambria Math" panose="02040503050406030204" pitchFamily="18" charset="0"/>
                          </a:rPr>
                          <m:t>𝑛</m:t>
                        </m:r>
                      </m:sub>
                    </m:sSub>
                  </m:oMath>
                </a14:m>
                <a:r>
                  <a:rPr lang="zh-CN" altLang="en-US" sz="1800" dirty="0">
                    <a:solidFill>
                      <a:srgbClr val="0070C0"/>
                    </a:solidFill>
                  </a:rPr>
                  <a:t> </a:t>
                </a:r>
                <a:endParaRPr lang="zh-CN" altLang="en-US" dirty="0">
                  <a:solidFill>
                    <a:srgbClr val="0070C0"/>
                  </a:solidFill>
                </a:endParaRPr>
              </a:p>
            </p:txBody>
          </p:sp>
        </mc:Choice>
        <mc:Fallback xmlns="">
          <p:sp>
            <p:nvSpPr>
              <p:cNvPr id="147" name="文本框 26">
                <a:extLst>
                  <a:ext uri="{FF2B5EF4-FFF2-40B4-BE49-F238E27FC236}">
                    <a16:creationId xmlns:a16="http://schemas.microsoft.com/office/drawing/2014/main" id="{54513CBC-6A7E-364A-849D-D23A2A794A15}"/>
                  </a:ext>
                </a:extLst>
              </p:cNvPr>
              <p:cNvSpPr txBox="1">
                <a:spLocks noRot="1" noChangeAspect="1" noMove="1" noResize="1" noEditPoints="1" noAdjustHandles="1" noChangeArrowheads="1" noChangeShapeType="1" noTextEdit="1"/>
              </p:cNvSpPr>
              <p:nvPr/>
            </p:nvSpPr>
            <p:spPr>
              <a:xfrm>
                <a:off x="6039662" y="1494534"/>
                <a:ext cx="488156" cy="369332"/>
              </a:xfrm>
              <a:prstGeom prst="rect">
                <a:avLst/>
              </a:prstGeom>
              <a:blipFill>
                <a:blip r:embed="rId7"/>
                <a:stretch>
                  <a:fillRect/>
                </a:stretch>
              </a:blipFill>
            </p:spPr>
            <p:txBody>
              <a:bodyPr/>
              <a:lstStyle/>
              <a:p>
                <a:r>
                  <a:rPr lang="en-CN">
                    <a:noFill/>
                  </a:rPr>
                  <a:t> </a:t>
                </a:r>
              </a:p>
            </p:txBody>
          </p:sp>
        </mc:Fallback>
      </mc:AlternateContent>
      <p:sp>
        <p:nvSpPr>
          <p:cNvPr id="148" name="文本框 27">
            <a:extLst>
              <a:ext uri="{FF2B5EF4-FFF2-40B4-BE49-F238E27FC236}">
                <a16:creationId xmlns:a16="http://schemas.microsoft.com/office/drawing/2014/main" id="{45E9FBD6-5786-944F-BC98-19385311063C}"/>
              </a:ext>
            </a:extLst>
          </p:cNvPr>
          <p:cNvSpPr txBox="1"/>
          <p:nvPr/>
        </p:nvSpPr>
        <p:spPr>
          <a:xfrm>
            <a:off x="3713395" y="1833929"/>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sp>
        <p:nvSpPr>
          <p:cNvPr id="149" name="文本框 28">
            <a:extLst>
              <a:ext uri="{FF2B5EF4-FFF2-40B4-BE49-F238E27FC236}">
                <a16:creationId xmlns:a16="http://schemas.microsoft.com/office/drawing/2014/main" id="{89B48AD1-6514-DA4F-AE40-AB0D8BB5EE58}"/>
              </a:ext>
            </a:extLst>
          </p:cNvPr>
          <p:cNvSpPr txBox="1"/>
          <p:nvPr/>
        </p:nvSpPr>
        <p:spPr>
          <a:xfrm>
            <a:off x="4824850" y="1785853"/>
            <a:ext cx="373820" cy="369332"/>
          </a:xfrm>
          <a:prstGeom prst="rect">
            <a:avLst/>
          </a:prstGeom>
          <a:noFill/>
        </p:spPr>
        <p:txBody>
          <a:bodyPr wrap="none" rtlCol="0">
            <a:spAutoFit/>
          </a:bodyPr>
          <a:lstStyle/>
          <a:p>
            <a:r>
              <a:rPr lang="en-US" altLang="zh-CN" dirty="0">
                <a:solidFill>
                  <a:srgbClr val="0070C0"/>
                </a:solidFill>
              </a:rPr>
              <a:t>…</a:t>
            </a:r>
            <a:endParaRPr lang="zh-CN" altLang="en-US" dirty="0">
              <a:solidFill>
                <a:srgbClr val="0070C0"/>
              </a:solidFill>
            </a:endParaRPr>
          </a:p>
        </p:txBody>
      </p:sp>
      <p:cxnSp>
        <p:nvCxnSpPr>
          <p:cNvPr id="150" name="直接连接符 30">
            <a:extLst>
              <a:ext uri="{FF2B5EF4-FFF2-40B4-BE49-F238E27FC236}">
                <a16:creationId xmlns:a16="http://schemas.microsoft.com/office/drawing/2014/main" id="{F85F5156-9E61-4949-B685-590A139E2405}"/>
              </a:ext>
            </a:extLst>
          </p:cNvPr>
          <p:cNvCxnSpPr>
            <a:cxnSpLocks/>
            <a:stCxn id="130" idx="4"/>
            <a:endCxn id="169" idx="0"/>
          </p:cNvCxnSpPr>
          <p:nvPr/>
        </p:nvCxnSpPr>
        <p:spPr>
          <a:xfrm>
            <a:off x="4276562" y="1698913"/>
            <a:ext cx="21847" cy="2098001"/>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接连接符 32">
            <a:extLst>
              <a:ext uri="{FF2B5EF4-FFF2-40B4-BE49-F238E27FC236}">
                <a16:creationId xmlns:a16="http://schemas.microsoft.com/office/drawing/2014/main" id="{C9E6C387-2067-164A-ABEE-C3D19561E2C6}"/>
              </a:ext>
            </a:extLst>
          </p:cNvPr>
          <p:cNvCxnSpPr>
            <a:cxnSpLocks/>
          </p:cNvCxnSpPr>
          <p:nvPr/>
        </p:nvCxnSpPr>
        <p:spPr>
          <a:xfrm>
            <a:off x="814223" y="4848727"/>
            <a:ext cx="5991225"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任意多边形: 形状 44">
            <a:extLst>
              <a:ext uri="{FF2B5EF4-FFF2-40B4-BE49-F238E27FC236}">
                <a16:creationId xmlns:a16="http://schemas.microsoft.com/office/drawing/2014/main" id="{6DA8D978-CD1F-EB4C-83D2-A8BF73254392}"/>
              </a:ext>
            </a:extLst>
          </p:cNvPr>
          <p:cNvSpPr/>
          <p:nvPr/>
        </p:nvSpPr>
        <p:spPr>
          <a:xfrm>
            <a:off x="925928" y="3836099"/>
            <a:ext cx="5895975" cy="860228"/>
          </a:xfrm>
          <a:custGeom>
            <a:avLst/>
            <a:gdLst>
              <a:gd name="connsiteX0" fmla="*/ 0 w 5895975"/>
              <a:gd name="connsiteY0" fmla="*/ 803078 h 860228"/>
              <a:gd name="connsiteX1" fmla="*/ 1466850 w 5895975"/>
              <a:gd name="connsiteY1" fmla="*/ 764978 h 860228"/>
              <a:gd name="connsiteX2" fmla="*/ 2266950 w 5895975"/>
              <a:gd name="connsiteY2" fmla="*/ 260153 h 860228"/>
              <a:gd name="connsiteX3" fmla="*/ 3152775 w 5895975"/>
              <a:gd name="connsiteY3" fmla="*/ 31553 h 860228"/>
              <a:gd name="connsiteX4" fmla="*/ 3943350 w 5895975"/>
              <a:gd name="connsiteY4" fmla="*/ 60128 h 860228"/>
              <a:gd name="connsiteX5" fmla="*/ 4895850 w 5895975"/>
              <a:gd name="connsiteY5" fmla="*/ 564953 h 860228"/>
              <a:gd name="connsiteX6" fmla="*/ 5895975 w 5895975"/>
              <a:gd name="connsiteY6" fmla="*/ 860228 h 860228"/>
              <a:gd name="connsiteX7" fmla="*/ 5895975 w 5895975"/>
              <a:gd name="connsiteY7" fmla="*/ 860228 h 86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5975" h="860228">
                <a:moveTo>
                  <a:pt x="0" y="803078"/>
                </a:moveTo>
                <a:cubicBezTo>
                  <a:pt x="544512" y="829271"/>
                  <a:pt x="1089025" y="855465"/>
                  <a:pt x="1466850" y="764978"/>
                </a:cubicBezTo>
                <a:cubicBezTo>
                  <a:pt x="1844675" y="674491"/>
                  <a:pt x="1985962" y="382391"/>
                  <a:pt x="2266950" y="260153"/>
                </a:cubicBezTo>
                <a:cubicBezTo>
                  <a:pt x="2547938" y="137915"/>
                  <a:pt x="2873375" y="64890"/>
                  <a:pt x="3152775" y="31553"/>
                </a:cubicBezTo>
                <a:cubicBezTo>
                  <a:pt x="3432175" y="-1784"/>
                  <a:pt x="3652838" y="-28772"/>
                  <a:pt x="3943350" y="60128"/>
                </a:cubicBezTo>
                <a:cubicBezTo>
                  <a:pt x="4233862" y="149028"/>
                  <a:pt x="4570413" y="431603"/>
                  <a:pt x="4895850" y="564953"/>
                </a:cubicBezTo>
                <a:cubicBezTo>
                  <a:pt x="5221287" y="698303"/>
                  <a:pt x="5895975" y="860228"/>
                  <a:pt x="5895975" y="860228"/>
                </a:cubicBezTo>
                <a:lnTo>
                  <a:pt x="5895975" y="860228"/>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3" name="直接连接符 34">
            <a:extLst>
              <a:ext uri="{FF2B5EF4-FFF2-40B4-BE49-F238E27FC236}">
                <a16:creationId xmlns:a16="http://schemas.microsoft.com/office/drawing/2014/main" id="{14EA763A-4A1E-0441-8C9A-17E9B268A3BA}"/>
              </a:ext>
            </a:extLst>
          </p:cNvPr>
          <p:cNvCxnSpPr>
            <a:cxnSpLocks/>
            <a:stCxn id="121" idx="4"/>
            <a:endCxn id="152" idx="0"/>
          </p:cNvCxnSpPr>
          <p:nvPr/>
        </p:nvCxnSpPr>
        <p:spPr>
          <a:xfrm flipH="1">
            <a:off x="925928" y="3460506"/>
            <a:ext cx="21431" cy="117867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直接连接符 36">
            <a:extLst>
              <a:ext uri="{FF2B5EF4-FFF2-40B4-BE49-F238E27FC236}">
                <a16:creationId xmlns:a16="http://schemas.microsoft.com/office/drawing/2014/main" id="{7F33EFE4-C9B4-504F-A4F5-3C48D9295FEE}"/>
              </a:ext>
            </a:extLst>
          </p:cNvPr>
          <p:cNvCxnSpPr>
            <a:cxnSpLocks/>
            <a:stCxn id="125" idx="4"/>
          </p:cNvCxnSpPr>
          <p:nvPr/>
        </p:nvCxnSpPr>
        <p:spPr>
          <a:xfrm>
            <a:off x="1612902" y="2892181"/>
            <a:ext cx="25251" cy="200152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直接连接符 38">
            <a:extLst>
              <a:ext uri="{FF2B5EF4-FFF2-40B4-BE49-F238E27FC236}">
                <a16:creationId xmlns:a16="http://schemas.microsoft.com/office/drawing/2014/main" id="{654E4FA2-EAD7-0743-9477-3815FE3CDF77}"/>
              </a:ext>
            </a:extLst>
          </p:cNvPr>
          <p:cNvCxnSpPr>
            <a:cxnSpLocks/>
            <a:stCxn id="126" idx="4"/>
          </p:cNvCxnSpPr>
          <p:nvPr/>
        </p:nvCxnSpPr>
        <p:spPr>
          <a:xfrm flipH="1">
            <a:off x="2507435" y="3150861"/>
            <a:ext cx="2024" cy="163489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接连接符 40">
            <a:extLst>
              <a:ext uri="{FF2B5EF4-FFF2-40B4-BE49-F238E27FC236}">
                <a16:creationId xmlns:a16="http://schemas.microsoft.com/office/drawing/2014/main" id="{58D506B7-FBAC-3F4A-89A2-3B3A84A10530}"/>
              </a:ext>
            </a:extLst>
          </p:cNvPr>
          <p:cNvCxnSpPr>
            <a:cxnSpLocks/>
            <a:stCxn id="127" idx="4"/>
          </p:cNvCxnSpPr>
          <p:nvPr/>
        </p:nvCxnSpPr>
        <p:spPr>
          <a:xfrm>
            <a:off x="2914057" y="2274991"/>
            <a:ext cx="19020" cy="224575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接连接符 42">
            <a:extLst>
              <a:ext uri="{FF2B5EF4-FFF2-40B4-BE49-F238E27FC236}">
                <a16:creationId xmlns:a16="http://schemas.microsoft.com/office/drawing/2014/main" id="{526FFE92-B757-8546-ABCB-8DD3089746C9}"/>
              </a:ext>
            </a:extLst>
          </p:cNvPr>
          <p:cNvCxnSpPr>
            <a:cxnSpLocks/>
            <a:stCxn id="129" idx="4"/>
          </p:cNvCxnSpPr>
          <p:nvPr/>
        </p:nvCxnSpPr>
        <p:spPr>
          <a:xfrm>
            <a:off x="3809836" y="2649850"/>
            <a:ext cx="13034" cy="151043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直接连接符 46">
            <a:extLst>
              <a:ext uri="{FF2B5EF4-FFF2-40B4-BE49-F238E27FC236}">
                <a16:creationId xmlns:a16="http://schemas.microsoft.com/office/drawing/2014/main" id="{E50FF079-FC85-8542-81F5-74C1BE024BD2}"/>
              </a:ext>
            </a:extLst>
          </p:cNvPr>
          <p:cNvCxnSpPr>
            <a:cxnSpLocks/>
            <a:stCxn id="132" idx="4"/>
          </p:cNvCxnSpPr>
          <p:nvPr/>
        </p:nvCxnSpPr>
        <p:spPr>
          <a:xfrm>
            <a:off x="5192567" y="2362221"/>
            <a:ext cx="22423" cy="1953635"/>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直接连接符 47">
            <a:extLst>
              <a:ext uri="{FF2B5EF4-FFF2-40B4-BE49-F238E27FC236}">
                <a16:creationId xmlns:a16="http://schemas.microsoft.com/office/drawing/2014/main" id="{8A1C3EED-23F2-5D4F-84C6-55EDE0769568}"/>
              </a:ext>
            </a:extLst>
          </p:cNvPr>
          <p:cNvCxnSpPr>
            <a:cxnSpLocks/>
            <a:stCxn id="133" idx="4"/>
          </p:cNvCxnSpPr>
          <p:nvPr/>
        </p:nvCxnSpPr>
        <p:spPr>
          <a:xfrm>
            <a:off x="5619587" y="1359715"/>
            <a:ext cx="20736" cy="32037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直接连接符 49">
            <a:extLst>
              <a:ext uri="{FF2B5EF4-FFF2-40B4-BE49-F238E27FC236}">
                <a16:creationId xmlns:a16="http://schemas.microsoft.com/office/drawing/2014/main" id="{AA4CF07E-CE0A-904F-9789-94F22E448C78}"/>
              </a:ext>
            </a:extLst>
          </p:cNvPr>
          <p:cNvCxnSpPr>
            <a:cxnSpLocks/>
            <a:stCxn id="134" idx="4"/>
          </p:cNvCxnSpPr>
          <p:nvPr/>
        </p:nvCxnSpPr>
        <p:spPr>
          <a:xfrm flipH="1">
            <a:off x="6212268" y="1996569"/>
            <a:ext cx="2416" cy="2789187"/>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1" name="椭圆 74">
            <a:extLst>
              <a:ext uri="{FF2B5EF4-FFF2-40B4-BE49-F238E27FC236}">
                <a16:creationId xmlns:a16="http://schemas.microsoft.com/office/drawing/2014/main" id="{B623C6B8-DF8E-5346-B11B-D2342CC037FB}"/>
              </a:ext>
            </a:extLst>
          </p:cNvPr>
          <p:cNvSpPr/>
          <p:nvPr/>
        </p:nvSpPr>
        <p:spPr>
          <a:xfrm>
            <a:off x="865435" y="4561390"/>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2" name="椭圆 75">
            <a:extLst>
              <a:ext uri="{FF2B5EF4-FFF2-40B4-BE49-F238E27FC236}">
                <a16:creationId xmlns:a16="http://schemas.microsoft.com/office/drawing/2014/main" id="{E2BD226F-1400-C941-BB94-4AE9B9938F83}"/>
              </a:ext>
            </a:extLst>
          </p:cNvPr>
          <p:cNvSpPr/>
          <p:nvPr/>
        </p:nvSpPr>
        <p:spPr>
          <a:xfrm>
            <a:off x="1552408" y="459649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3" name="椭圆 76">
            <a:extLst>
              <a:ext uri="{FF2B5EF4-FFF2-40B4-BE49-F238E27FC236}">
                <a16:creationId xmlns:a16="http://schemas.microsoft.com/office/drawing/2014/main" id="{5E9CFC0F-E15E-0349-B0D2-602FF107DE25}"/>
              </a:ext>
            </a:extLst>
          </p:cNvPr>
          <p:cNvSpPr/>
          <p:nvPr/>
        </p:nvSpPr>
        <p:spPr>
          <a:xfrm>
            <a:off x="2431617" y="4502257"/>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4" name="椭圆 77">
            <a:extLst>
              <a:ext uri="{FF2B5EF4-FFF2-40B4-BE49-F238E27FC236}">
                <a16:creationId xmlns:a16="http://schemas.microsoft.com/office/drawing/2014/main" id="{97FA6731-8286-8443-9A37-9C1357C04654}"/>
              </a:ext>
            </a:extLst>
          </p:cNvPr>
          <p:cNvSpPr/>
          <p:nvPr/>
        </p:nvSpPr>
        <p:spPr>
          <a:xfrm>
            <a:off x="2868992" y="4230478"/>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5" name="椭圆 78">
            <a:extLst>
              <a:ext uri="{FF2B5EF4-FFF2-40B4-BE49-F238E27FC236}">
                <a16:creationId xmlns:a16="http://schemas.microsoft.com/office/drawing/2014/main" id="{628DF70A-8DDE-4B42-9565-7C9E2F9E99BF}"/>
              </a:ext>
            </a:extLst>
          </p:cNvPr>
          <p:cNvSpPr/>
          <p:nvPr/>
        </p:nvSpPr>
        <p:spPr>
          <a:xfrm>
            <a:off x="3747482" y="3847036"/>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6" name="椭圆 79">
            <a:extLst>
              <a:ext uri="{FF2B5EF4-FFF2-40B4-BE49-F238E27FC236}">
                <a16:creationId xmlns:a16="http://schemas.microsoft.com/office/drawing/2014/main" id="{F3A9DBEF-0863-E942-A441-495E54E9F0A9}"/>
              </a:ext>
            </a:extLst>
          </p:cNvPr>
          <p:cNvSpPr/>
          <p:nvPr/>
        </p:nvSpPr>
        <p:spPr>
          <a:xfrm>
            <a:off x="5123510" y="3991561"/>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7" name="椭圆 80">
            <a:extLst>
              <a:ext uri="{FF2B5EF4-FFF2-40B4-BE49-F238E27FC236}">
                <a16:creationId xmlns:a16="http://schemas.microsoft.com/office/drawing/2014/main" id="{4E62CB99-A4A0-E943-95FE-10C819C2D11E}"/>
              </a:ext>
            </a:extLst>
          </p:cNvPr>
          <p:cNvSpPr/>
          <p:nvPr/>
        </p:nvSpPr>
        <p:spPr>
          <a:xfrm>
            <a:off x="5561715" y="4250239"/>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8" name="椭圆 81">
            <a:extLst>
              <a:ext uri="{FF2B5EF4-FFF2-40B4-BE49-F238E27FC236}">
                <a16:creationId xmlns:a16="http://schemas.microsoft.com/office/drawing/2014/main" id="{6C4CDDDB-753F-FE44-A6B4-EB674F3DB92C}"/>
              </a:ext>
            </a:extLst>
          </p:cNvPr>
          <p:cNvSpPr/>
          <p:nvPr/>
        </p:nvSpPr>
        <p:spPr>
          <a:xfrm>
            <a:off x="6145627" y="4448565"/>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69" name="椭圆 82">
            <a:extLst>
              <a:ext uri="{FF2B5EF4-FFF2-40B4-BE49-F238E27FC236}">
                <a16:creationId xmlns:a16="http://schemas.microsoft.com/office/drawing/2014/main" id="{3B088CFD-CB1F-AD41-853F-6DB773F986EB}"/>
              </a:ext>
            </a:extLst>
          </p:cNvPr>
          <p:cNvSpPr/>
          <p:nvPr/>
        </p:nvSpPr>
        <p:spPr>
          <a:xfrm>
            <a:off x="4229352" y="3796914"/>
            <a:ext cx="138113" cy="13493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mc:AlternateContent xmlns:mc="http://schemas.openxmlformats.org/markup-compatibility/2006" xmlns:a14="http://schemas.microsoft.com/office/drawing/2010/main">
        <mc:Choice Requires="a14">
          <p:sp>
            <p:nvSpPr>
              <p:cNvPr id="170" name="文本框 85">
                <a:extLst>
                  <a:ext uri="{FF2B5EF4-FFF2-40B4-BE49-F238E27FC236}">
                    <a16:creationId xmlns:a16="http://schemas.microsoft.com/office/drawing/2014/main" id="{BB060F18-CCF6-8B4F-A29E-BDB9D07C180C}"/>
                  </a:ext>
                </a:extLst>
              </p:cNvPr>
              <p:cNvSpPr txBox="1"/>
              <p:nvPr/>
            </p:nvSpPr>
            <p:spPr>
              <a:xfrm>
                <a:off x="4238311" y="4059029"/>
                <a:ext cx="5256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𝑤</m:t>
                          </m:r>
                        </m:e>
                        <m:sub>
                          <m:r>
                            <a:rPr lang="en-US" altLang="zh-CN" sz="2400" b="0" i="1" smtClean="0">
                              <a:solidFill>
                                <a:srgbClr val="00B050"/>
                              </a:solidFill>
                              <a:latin typeface="Cambria Math" panose="02040503050406030204" pitchFamily="18" charset="0"/>
                            </a:rPr>
                            <m:t>𝑖𝑖</m:t>
                          </m:r>
                        </m:sub>
                      </m:sSub>
                    </m:oMath>
                  </m:oMathPara>
                </a14:m>
                <a:endParaRPr lang="zh-CN" altLang="en-US" sz="2400" dirty="0"/>
              </a:p>
            </p:txBody>
          </p:sp>
        </mc:Choice>
        <mc:Fallback xmlns="">
          <p:sp>
            <p:nvSpPr>
              <p:cNvPr id="170" name="文本框 85">
                <a:extLst>
                  <a:ext uri="{FF2B5EF4-FFF2-40B4-BE49-F238E27FC236}">
                    <a16:creationId xmlns:a16="http://schemas.microsoft.com/office/drawing/2014/main" id="{BB060F18-CCF6-8B4F-A29E-BDB9D07C180C}"/>
                  </a:ext>
                </a:extLst>
              </p:cNvPr>
              <p:cNvSpPr txBox="1">
                <a:spLocks noRot="1" noChangeAspect="1" noMove="1" noResize="1" noEditPoints="1" noAdjustHandles="1" noChangeArrowheads="1" noChangeShapeType="1" noTextEdit="1"/>
              </p:cNvSpPr>
              <p:nvPr/>
            </p:nvSpPr>
            <p:spPr>
              <a:xfrm>
                <a:off x="4238311" y="4059029"/>
                <a:ext cx="525600" cy="461665"/>
              </a:xfrm>
              <a:prstGeom prst="rect">
                <a:avLst/>
              </a:prstGeom>
              <a:blipFill>
                <a:blip r:embed="rId8"/>
                <a:stretch>
                  <a:fillRect r="-4762" b="-5263"/>
                </a:stretch>
              </a:blipFill>
            </p:spPr>
            <p:txBody>
              <a:bodyPr/>
              <a:lstStyle/>
              <a:p>
                <a:r>
                  <a:rPr lang="en-CN">
                    <a:noFill/>
                  </a:rPr>
                  <a:t> </a:t>
                </a:r>
              </a:p>
            </p:txBody>
          </p:sp>
        </mc:Fallback>
      </mc:AlternateContent>
      <p:cxnSp>
        <p:nvCxnSpPr>
          <p:cNvPr id="171" name="直接连接符 86">
            <a:extLst>
              <a:ext uri="{FF2B5EF4-FFF2-40B4-BE49-F238E27FC236}">
                <a16:creationId xmlns:a16="http://schemas.microsoft.com/office/drawing/2014/main" id="{FA7D147D-225D-0446-B588-D36C1B0C9BD4}"/>
              </a:ext>
            </a:extLst>
          </p:cNvPr>
          <p:cNvCxnSpPr>
            <a:cxnSpLocks/>
          </p:cNvCxnSpPr>
          <p:nvPr/>
        </p:nvCxnSpPr>
        <p:spPr>
          <a:xfrm>
            <a:off x="4299583" y="3905752"/>
            <a:ext cx="0" cy="91440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sp>
        <p:nvSpPr>
          <p:cNvPr id="172" name="椭圆 58">
            <a:extLst>
              <a:ext uri="{FF2B5EF4-FFF2-40B4-BE49-F238E27FC236}">
                <a16:creationId xmlns:a16="http://schemas.microsoft.com/office/drawing/2014/main" id="{76BCAF4E-87A3-AB49-919B-8A688DEEF58A}"/>
              </a:ext>
            </a:extLst>
          </p:cNvPr>
          <p:cNvSpPr/>
          <p:nvPr/>
        </p:nvSpPr>
        <p:spPr>
          <a:xfrm>
            <a:off x="4262747" y="5691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cxnSp>
        <p:nvCxnSpPr>
          <p:cNvPr id="173" name="直接连接符 29">
            <a:extLst>
              <a:ext uri="{FF2B5EF4-FFF2-40B4-BE49-F238E27FC236}">
                <a16:creationId xmlns:a16="http://schemas.microsoft.com/office/drawing/2014/main" id="{5DC70AE3-C184-6F42-8ACA-B49EE3A64AB7}"/>
              </a:ext>
            </a:extLst>
          </p:cNvPr>
          <p:cNvCxnSpPr>
            <a:cxnSpLocks/>
            <a:endCxn id="172" idx="0"/>
          </p:cNvCxnSpPr>
          <p:nvPr/>
        </p:nvCxnSpPr>
        <p:spPr>
          <a:xfrm>
            <a:off x="934492" y="4845831"/>
            <a:ext cx="3397312" cy="846094"/>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87">
            <a:extLst>
              <a:ext uri="{FF2B5EF4-FFF2-40B4-BE49-F238E27FC236}">
                <a16:creationId xmlns:a16="http://schemas.microsoft.com/office/drawing/2014/main" id="{74DE5AFF-FCFA-1641-BB35-366F9BA272E5}"/>
              </a:ext>
            </a:extLst>
          </p:cNvPr>
          <p:cNvCxnSpPr>
            <a:cxnSpLocks/>
            <a:endCxn id="172" idx="0"/>
          </p:cNvCxnSpPr>
          <p:nvPr/>
        </p:nvCxnSpPr>
        <p:spPr>
          <a:xfrm>
            <a:off x="1638153" y="4845830"/>
            <a:ext cx="2693651" cy="846095"/>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88">
            <a:extLst>
              <a:ext uri="{FF2B5EF4-FFF2-40B4-BE49-F238E27FC236}">
                <a16:creationId xmlns:a16="http://schemas.microsoft.com/office/drawing/2014/main" id="{3073A6CC-246A-F845-8D0A-12B8A9BD6C94}"/>
              </a:ext>
            </a:extLst>
          </p:cNvPr>
          <p:cNvCxnSpPr>
            <a:cxnSpLocks/>
            <a:endCxn id="172" idx="0"/>
          </p:cNvCxnSpPr>
          <p:nvPr/>
        </p:nvCxnSpPr>
        <p:spPr>
          <a:xfrm>
            <a:off x="2507435" y="4845831"/>
            <a:ext cx="1824369" cy="846094"/>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89">
            <a:extLst>
              <a:ext uri="{FF2B5EF4-FFF2-40B4-BE49-F238E27FC236}">
                <a16:creationId xmlns:a16="http://schemas.microsoft.com/office/drawing/2014/main" id="{FD4ED0CB-C30B-984A-8F6A-6739F391D867}"/>
              </a:ext>
            </a:extLst>
          </p:cNvPr>
          <p:cNvCxnSpPr>
            <a:cxnSpLocks/>
            <a:endCxn id="172" idx="0"/>
          </p:cNvCxnSpPr>
          <p:nvPr/>
        </p:nvCxnSpPr>
        <p:spPr>
          <a:xfrm>
            <a:off x="2943855" y="4851623"/>
            <a:ext cx="1387949" cy="840302"/>
          </a:xfrm>
          <a:prstGeom prst="line">
            <a:avLst/>
          </a:prstGeom>
          <a:ln w="317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90">
            <a:extLst>
              <a:ext uri="{FF2B5EF4-FFF2-40B4-BE49-F238E27FC236}">
                <a16:creationId xmlns:a16="http://schemas.microsoft.com/office/drawing/2014/main" id="{A621401B-B804-6C4A-BE1D-50DF95817F23}"/>
              </a:ext>
            </a:extLst>
          </p:cNvPr>
          <p:cNvCxnSpPr>
            <a:cxnSpLocks/>
            <a:endCxn id="172" idx="0"/>
          </p:cNvCxnSpPr>
          <p:nvPr/>
        </p:nvCxnSpPr>
        <p:spPr>
          <a:xfrm>
            <a:off x="3839464" y="4839202"/>
            <a:ext cx="492340" cy="85272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92">
            <a:extLst>
              <a:ext uri="{FF2B5EF4-FFF2-40B4-BE49-F238E27FC236}">
                <a16:creationId xmlns:a16="http://schemas.microsoft.com/office/drawing/2014/main" id="{5A45CDA9-C1F8-6944-AAE4-C872C1C29562}"/>
              </a:ext>
            </a:extLst>
          </p:cNvPr>
          <p:cNvCxnSpPr>
            <a:cxnSpLocks/>
          </p:cNvCxnSpPr>
          <p:nvPr/>
        </p:nvCxnSpPr>
        <p:spPr>
          <a:xfrm>
            <a:off x="3822870" y="3969273"/>
            <a:ext cx="0" cy="866754"/>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9" name="直接连接符 94">
            <a:extLst>
              <a:ext uri="{FF2B5EF4-FFF2-40B4-BE49-F238E27FC236}">
                <a16:creationId xmlns:a16="http://schemas.microsoft.com/office/drawing/2014/main" id="{E11B52EF-6D4D-9D4D-988C-B6C41D15E5E9}"/>
              </a:ext>
            </a:extLst>
          </p:cNvPr>
          <p:cNvCxnSpPr>
            <a:cxnSpLocks/>
          </p:cNvCxnSpPr>
          <p:nvPr/>
        </p:nvCxnSpPr>
        <p:spPr>
          <a:xfrm>
            <a:off x="2943855" y="4318502"/>
            <a:ext cx="0" cy="51752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0" name="直接连接符 96">
            <a:extLst>
              <a:ext uri="{FF2B5EF4-FFF2-40B4-BE49-F238E27FC236}">
                <a16:creationId xmlns:a16="http://schemas.microsoft.com/office/drawing/2014/main" id="{2431D986-2073-804D-A971-3171E2F5CBFE}"/>
              </a:ext>
            </a:extLst>
          </p:cNvPr>
          <p:cNvCxnSpPr>
            <a:cxnSpLocks/>
          </p:cNvCxnSpPr>
          <p:nvPr/>
        </p:nvCxnSpPr>
        <p:spPr>
          <a:xfrm>
            <a:off x="2507435" y="4597345"/>
            <a:ext cx="0" cy="241857"/>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1" name="直接连接符 98">
            <a:extLst>
              <a:ext uri="{FF2B5EF4-FFF2-40B4-BE49-F238E27FC236}">
                <a16:creationId xmlns:a16="http://schemas.microsoft.com/office/drawing/2014/main" id="{A2F15116-777E-814E-9372-7631AF8B3A53}"/>
              </a:ext>
            </a:extLst>
          </p:cNvPr>
          <p:cNvCxnSpPr>
            <a:cxnSpLocks/>
          </p:cNvCxnSpPr>
          <p:nvPr/>
        </p:nvCxnSpPr>
        <p:spPr>
          <a:xfrm>
            <a:off x="1627815" y="4711923"/>
            <a:ext cx="0" cy="120929"/>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2" name="直接连接符 100">
            <a:extLst>
              <a:ext uri="{FF2B5EF4-FFF2-40B4-BE49-F238E27FC236}">
                <a16:creationId xmlns:a16="http://schemas.microsoft.com/office/drawing/2014/main" id="{7D485825-A8D0-8548-A209-F3FDD6E8E02D}"/>
              </a:ext>
            </a:extLst>
          </p:cNvPr>
          <p:cNvCxnSpPr>
            <a:cxnSpLocks/>
            <a:stCxn id="161" idx="4"/>
          </p:cNvCxnSpPr>
          <p:nvPr/>
        </p:nvCxnSpPr>
        <p:spPr>
          <a:xfrm flipH="1">
            <a:off x="933756" y="4696327"/>
            <a:ext cx="736" cy="13017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3" name="直接连接符 114">
            <a:extLst>
              <a:ext uri="{FF2B5EF4-FFF2-40B4-BE49-F238E27FC236}">
                <a16:creationId xmlns:a16="http://schemas.microsoft.com/office/drawing/2014/main" id="{BA58B0E5-EF09-8C40-8D5E-12936379799D}"/>
              </a:ext>
            </a:extLst>
          </p:cNvPr>
          <p:cNvCxnSpPr>
            <a:cxnSpLocks/>
            <a:endCxn id="172" idx="0"/>
          </p:cNvCxnSpPr>
          <p:nvPr/>
        </p:nvCxnSpPr>
        <p:spPr>
          <a:xfrm>
            <a:off x="4298408" y="4845829"/>
            <a:ext cx="33396" cy="846096"/>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18">
            <a:extLst>
              <a:ext uri="{FF2B5EF4-FFF2-40B4-BE49-F238E27FC236}">
                <a16:creationId xmlns:a16="http://schemas.microsoft.com/office/drawing/2014/main" id="{C225630C-17B4-2C43-85C0-C854AD0F0077}"/>
              </a:ext>
            </a:extLst>
          </p:cNvPr>
          <p:cNvCxnSpPr>
            <a:cxnSpLocks/>
            <a:endCxn id="172" idx="0"/>
          </p:cNvCxnSpPr>
          <p:nvPr/>
        </p:nvCxnSpPr>
        <p:spPr>
          <a:xfrm flipH="1">
            <a:off x="4331804" y="4820152"/>
            <a:ext cx="860762" cy="8717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直接连接符 119">
            <a:extLst>
              <a:ext uri="{FF2B5EF4-FFF2-40B4-BE49-F238E27FC236}">
                <a16:creationId xmlns:a16="http://schemas.microsoft.com/office/drawing/2014/main" id="{77DDAB27-D065-CB45-AF04-836E27B36E65}"/>
              </a:ext>
            </a:extLst>
          </p:cNvPr>
          <p:cNvCxnSpPr>
            <a:cxnSpLocks/>
          </p:cNvCxnSpPr>
          <p:nvPr/>
        </p:nvCxnSpPr>
        <p:spPr>
          <a:xfrm>
            <a:off x="5192566" y="4096887"/>
            <a:ext cx="0" cy="742315"/>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6" name="直接连接符 121">
            <a:extLst>
              <a:ext uri="{FF2B5EF4-FFF2-40B4-BE49-F238E27FC236}">
                <a16:creationId xmlns:a16="http://schemas.microsoft.com/office/drawing/2014/main" id="{DAAC6843-C1FE-BF43-A219-4852D939E7EA}"/>
              </a:ext>
            </a:extLst>
          </p:cNvPr>
          <p:cNvCxnSpPr>
            <a:cxnSpLocks/>
          </p:cNvCxnSpPr>
          <p:nvPr/>
        </p:nvCxnSpPr>
        <p:spPr>
          <a:xfrm>
            <a:off x="5630771" y="4356066"/>
            <a:ext cx="0" cy="476786"/>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7" name="直接连接符 123">
            <a:extLst>
              <a:ext uri="{FF2B5EF4-FFF2-40B4-BE49-F238E27FC236}">
                <a16:creationId xmlns:a16="http://schemas.microsoft.com/office/drawing/2014/main" id="{82F5C6A4-64BC-3847-BFAD-BF9554B68D40}"/>
              </a:ext>
            </a:extLst>
          </p:cNvPr>
          <p:cNvCxnSpPr>
            <a:cxnSpLocks/>
          </p:cNvCxnSpPr>
          <p:nvPr/>
        </p:nvCxnSpPr>
        <p:spPr>
          <a:xfrm>
            <a:off x="6212268" y="4566032"/>
            <a:ext cx="0" cy="266820"/>
          </a:xfrm>
          <a:prstGeom prst="line">
            <a:avLst/>
          </a:prstGeom>
          <a:ln w="38100">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88" name="直接连接符 127">
            <a:extLst>
              <a:ext uri="{FF2B5EF4-FFF2-40B4-BE49-F238E27FC236}">
                <a16:creationId xmlns:a16="http://schemas.microsoft.com/office/drawing/2014/main" id="{26750D34-18DD-A540-9C8D-7A178F5C6076}"/>
              </a:ext>
            </a:extLst>
          </p:cNvPr>
          <p:cNvCxnSpPr>
            <a:cxnSpLocks/>
            <a:endCxn id="172" idx="0"/>
          </p:cNvCxnSpPr>
          <p:nvPr/>
        </p:nvCxnSpPr>
        <p:spPr>
          <a:xfrm flipH="1">
            <a:off x="4331804" y="4845829"/>
            <a:ext cx="1298967" cy="846096"/>
          </a:xfrm>
          <a:prstGeom prst="line">
            <a:avLst/>
          </a:prstGeom>
          <a:ln w="317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30">
            <a:extLst>
              <a:ext uri="{FF2B5EF4-FFF2-40B4-BE49-F238E27FC236}">
                <a16:creationId xmlns:a16="http://schemas.microsoft.com/office/drawing/2014/main" id="{6B96914C-C475-BC45-A59C-971BA60F0D6D}"/>
              </a:ext>
            </a:extLst>
          </p:cNvPr>
          <p:cNvCxnSpPr>
            <a:cxnSpLocks/>
            <a:endCxn id="172" idx="0"/>
          </p:cNvCxnSpPr>
          <p:nvPr/>
        </p:nvCxnSpPr>
        <p:spPr>
          <a:xfrm flipH="1">
            <a:off x="4331804" y="4832852"/>
            <a:ext cx="1880466" cy="859073"/>
          </a:xfrm>
          <a:prstGeom prst="line">
            <a:avLst/>
          </a:prstGeom>
          <a:ln w="317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0" name="椭圆 71">
            <a:extLst>
              <a:ext uri="{FF2B5EF4-FFF2-40B4-BE49-F238E27FC236}">
                <a16:creationId xmlns:a16="http://schemas.microsoft.com/office/drawing/2014/main" id="{6C3F4865-471C-5C4E-9B7E-0DDBBC0CA923}"/>
              </a:ext>
            </a:extLst>
          </p:cNvPr>
          <p:cNvSpPr/>
          <p:nvPr/>
        </p:nvSpPr>
        <p:spPr>
          <a:xfrm>
            <a:off x="845438" y="6725322"/>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1" name="椭圆 73">
            <a:extLst>
              <a:ext uri="{FF2B5EF4-FFF2-40B4-BE49-F238E27FC236}">
                <a16:creationId xmlns:a16="http://schemas.microsoft.com/office/drawing/2014/main" id="{B45D5ABC-A3BA-9A46-910C-A4E9698210CB}"/>
              </a:ext>
            </a:extLst>
          </p:cNvPr>
          <p:cNvSpPr/>
          <p:nvPr/>
        </p:nvSpPr>
        <p:spPr>
          <a:xfrm>
            <a:off x="1528856" y="6604373"/>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2" name="椭圆 83">
            <a:extLst>
              <a:ext uri="{FF2B5EF4-FFF2-40B4-BE49-F238E27FC236}">
                <a16:creationId xmlns:a16="http://schemas.microsoft.com/office/drawing/2014/main" id="{1537FB1A-276B-9445-9B69-4DDB8E53A2AF}"/>
              </a:ext>
            </a:extLst>
          </p:cNvPr>
          <p:cNvSpPr/>
          <p:nvPr/>
        </p:nvSpPr>
        <p:spPr>
          <a:xfrm>
            <a:off x="2407538" y="641567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3" name="椭圆 84">
            <a:extLst>
              <a:ext uri="{FF2B5EF4-FFF2-40B4-BE49-F238E27FC236}">
                <a16:creationId xmlns:a16="http://schemas.microsoft.com/office/drawing/2014/main" id="{AE3851FC-1C8C-D64F-A226-DD1B0BE7CE30}"/>
              </a:ext>
            </a:extLst>
          </p:cNvPr>
          <p:cNvSpPr/>
          <p:nvPr/>
        </p:nvSpPr>
        <p:spPr>
          <a:xfrm>
            <a:off x="2881192" y="614113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4" name="椭圆 93">
            <a:extLst>
              <a:ext uri="{FF2B5EF4-FFF2-40B4-BE49-F238E27FC236}">
                <a16:creationId xmlns:a16="http://schemas.microsoft.com/office/drawing/2014/main" id="{C4D76B6B-E903-7B4D-9401-DD34716BED57}"/>
              </a:ext>
            </a:extLst>
          </p:cNvPr>
          <p:cNvSpPr/>
          <p:nvPr/>
        </p:nvSpPr>
        <p:spPr>
          <a:xfrm>
            <a:off x="3707915" y="5914666"/>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5" name="椭圆 95">
            <a:extLst>
              <a:ext uri="{FF2B5EF4-FFF2-40B4-BE49-F238E27FC236}">
                <a16:creationId xmlns:a16="http://schemas.microsoft.com/office/drawing/2014/main" id="{56C86C84-F961-254C-92D9-C9DB6DB974FC}"/>
              </a:ext>
            </a:extLst>
          </p:cNvPr>
          <p:cNvSpPr/>
          <p:nvPr/>
        </p:nvSpPr>
        <p:spPr>
          <a:xfrm>
            <a:off x="4243697" y="569192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6" name="椭圆 97">
            <a:extLst>
              <a:ext uri="{FF2B5EF4-FFF2-40B4-BE49-F238E27FC236}">
                <a16:creationId xmlns:a16="http://schemas.microsoft.com/office/drawing/2014/main" id="{0FA61344-2093-3741-B6E3-F9E02B56B5E0}"/>
              </a:ext>
            </a:extLst>
          </p:cNvPr>
          <p:cNvSpPr/>
          <p:nvPr/>
        </p:nvSpPr>
        <p:spPr>
          <a:xfrm>
            <a:off x="5090646" y="5627037"/>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7" name="椭圆 99">
            <a:extLst>
              <a:ext uri="{FF2B5EF4-FFF2-40B4-BE49-F238E27FC236}">
                <a16:creationId xmlns:a16="http://schemas.microsoft.com/office/drawing/2014/main" id="{28B6583B-B61D-B549-92BE-AC02A99E413C}"/>
              </a:ext>
            </a:extLst>
          </p:cNvPr>
          <p:cNvSpPr/>
          <p:nvPr/>
        </p:nvSpPr>
        <p:spPr>
          <a:xfrm>
            <a:off x="5537892" y="5395819"/>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98" name="椭圆 101">
            <a:extLst>
              <a:ext uri="{FF2B5EF4-FFF2-40B4-BE49-F238E27FC236}">
                <a16:creationId xmlns:a16="http://schemas.microsoft.com/office/drawing/2014/main" id="{E3C74C4C-D165-F34C-AD21-550DEC36D571}"/>
              </a:ext>
            </a:extLst>
          </p:cNvPr>
          <p:cNvSpPr/>
          <p:nvPr/>
        </p:nvSpPr>
        <p:spPr>
          <a:xfrm>
            <a:off x="6112763" y="5261385"/>
            <a:ext cx="138113" cy="1349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mc:AlternateContent xmlns:mc="http://schemas.openxmlformats.org/markup-compatibility/2006" xmlns:a14="http://schemas.microsoft.com/office/drawing/2010/main">
        <mc:Choice Requires="a14">
          <p:sp>
            <p:nvSpPr>
              <p:cNvPr id="199" name="文本框 102">
                <a:extLst>
                  <a:ext uri="{FF2B5EF4-FFF2-40B4-BE49-F238E27FC236}">
                    <a16:creationId xmlns:a16="http://schemas.microsoft.com/office/drawing/2014/main" id="{AFB9AEB6-5745-7447-92D7-AA4863F52B59}"/>
                  </a:ext>
                </a:extLst>
              </p:cNvPr>
              <p:cNvSpPr txBox="1"/>
              <p:nvPr/>
            </p:nvSpPr>
            <p:spPr>
              <a:xfrm>
                <a:off x="670416" y="6322653"/>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0</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199" name="文本框 102">
                <a:extLst>
                  <a:ext uri="{FF2B5EF4-FFF2-40B4-BE49-F238E27FC236}">
                    <a16:creationId xmlns:a16="http://schemas.microsoft.com/office/drawing/2014/main" id="{AFB9AEB6-5745-7447-92D7-AA4863F52B59}"/>
                  </a:ext>
                </a:extLst>
              </p:cNvPr>
              <p:cNvSpPr txBox="1">
                <a:spLocks noRot="1" noChangeAspect="1" noMove="1" noResize="1" noEditPoints="1" noAdjustHandles="1" noChangeArrowheads="1" noChangeShapeType="1" noTextEdit="1"/>
              </p:cNvSpPr>
              <p:nvPr/>
            </p:nvSpPr>
            <p:spPr>
              <a:xfrm>
                <a:off x="670416" y="6322653"/>
                <a:ext cx="488156" cy="369332"/>
              </a:xfrm>
              <a:prstGeom prst="rect">
                <a:avLst/>
              </a:prstGeom>
              <a:blipFill>
                <a:blip r:embed="rId9"/>
                <a:stretch>
                  <a:fillRect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0" name="文本框 103">
                <a:extLst>
                  <a:ext uri="{FF2B5EF4-FFF2-40B4-BE49-F238E27FC236}">
                    <a16:creationId xmlns:a16="http://schemas.microsoft.com/office/drawing/2014/main" id="{07C70854-ED52-314B-A0E9-3C223AB2B5CB}"/>
                  </a:ext>
                </a:extLst>
              </p:cNvPr>
              <p:cNvSpPr txBox="1"/>
              <p:nvPr/>
            </p:nvSpPr>
            <p:spPr>
              <a:xfrm>
                <a:off x="1329427" y="6189828"/>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1</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200" name="文本框 103">
                <a:extLst>
                  <a:ext uri="{FF2B5EF4-FFF2-40B4-BE49-F238E27FC236}">
                    <a16:creationId xmlns:a16="http://schemas.microsoft.com/office/drawing/2014/main" id="{07C70854-ED52-314B-A0E9-3C223AB2B5CB}"/>
                  </a:ext>
                </a:extLst>
              </p:cNvPr>
              <p:cNvSpPr txBox="1">
                <a:spLocks noRot="1" noChangeAspect="1" noMove="1" noResize="1" noEditPoints="1" noAdjustHandles="1" noChangeArrowheads="1" noChangeShapeType="1" noTextEdit="1"/>
              </p:cNvSpPr>
              <p:nvPr/>
            </p:nvSpPr>
            <p:spPr>
              <a:xfrm>
                <a:off x="1329427" y="6189828"/>
                <a:ext cx="488156" cy="369332"/>
              </a:xfrm>
              <a:prstGeom prst="rect">
                <a:avLst/>
              </a:prstGeom>
              <a:blipFill>
                <a:blip r:embed="rId10"/>
                <a:stretch>
                  <a:fillRect b="-10000"/>
                </a:stretch>
              </a:blipFill>
            </p:spPr>
            <p:txBody>
              <a:bodyPr/>
              <a:lstStyle/>
              <a:p>
                <a:r>
                  <a:rPr lang="en-CN">
                    <a:noFill/>
                  </a:rPr>
                  <a:t> </a:t>
                </a:r>
              </a:p>
            </p:txBody>
          </p:sp>
        </mc:Fallback>
      </mc:AlternateContent>
      <p:cxnSp>
        <p:nvCxnSpPr>
          <p:cNvPr id="201" name="直接箭头连接符 104">
            <a:extLst>
              <a:ext uri="{FF2B5EF4-FFF2-40B4-BE49-F238E27FC236}">
                <a16:creationId xmlns:a16="http://schemas.microsoft.com/office/drawing/2014/main" id="{1E251E94-BA4F-7449-A12F-680228FEEBA6}"/>
              </a:ext>
            </a:extLst>
          </p:cNvPr>
          <p:cNvCxnSpPr>
            <a:cxnSpLocks/>
            <a:stCxn id="190" idx="6"/>
            <a:endCxn id="191" idx="2"/>
          </p:cNvCxnSpPr>
          <p:nvPr/>
        </p:nvCxnSpPr>
        <p:spPr>
          <a:xfrm flipV="1">
            <a:off x="983551" y="6671842"/>
            <a:ext cx="545305" cy="120949"/>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直接箭头连接符 105">
            <a:extLst>
              <a:ext uri="{FF2B5EF4-FFF2-40B4-BE49-F238E27FC236}">
                <a16:creationId xmlns:a16="http://schemas.microsoft.com/office/drawing/2014/main" id="{A45D2D9A-AEDE-3147-B2CD-3E965C23584E}"/>
              </a:ext>
            </a:extLst>
          </p:cNvPr>
          <p:cNvCxnSpPr>
            <a:cxnSpLocks/>
            <a:stCxn id="191" idx="6"/>
            <a:endCxn id="192" idx="2"/>
          </p:cNvCxnSpPr>
          <p:nvPr/>
        </p:nvCxnSpPr>
        <p:spPr>
          <a:xfrm flipV="1">
            <a:off x="1666969" y="6483146"/>
            <a:ext cx="740569" cy="188696"/>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直接箭头连接符 106">
            <a:extLst>
              <a:ext uri="{FF2B5EF4-FFF2-40B4-BE49-F238E27FC236}">
                <a16:creationId xmlns:a16="http://schemas.microsoft.com/office/drawing/2014/main" id="{EB16BF20-9636-DF42-A383-D24D3AC9B34A}"/>
              </a:ext>
            </a:extLst>
          </p:cNvPr>
          <p:cNvCxnSpPr>
            <a:cxnSpLocks/>
            <a:stCxn id="192" idx="7"/>
            <a:endCxn id="193" idx="2"/>
          </p:cNvCxnSpPr>
          <p:nvPr/>
        </p:nvCxnSpPr>
        <p:spPr>
          <a:xfrm flipV="1">
            <a:off x="2525425" y="6208604"/>
            <a:ext cx="355767" cy="2268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4" name="直接箭头连接符 107">
            <a:extLst>
              <a:ext uri="{FF2B5EF4-FFF2-40B4-BE49-F238E27FC236}">
                <a16:creationId xmlns:a16="http://schemas.microsoft.com/office/drawing/2014/main" id="{9726AC86-CB87-9E4B-B836-C8545740D3C2}"/>
              </a:ext>
            </a:extLst>
          </p:cNvPr>
          <p:cNvCxnSpPr>
            <a:cxnSpLocks/>
            <a:stCxn id="194" idx="3"/>
            <a:endCxn id="193" idx="7"/>
          </p:cNvCxnSpPr>
          <p:nvPr/>
        </p:nvCxnSpPr>
        <p:spPr>
          <a:xfrm flipH="1">
            <a:off x="2999079" y="6029842"/>
            <a:ext cx="729062" cy="13105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接箭头连接符 108">
            <a:extLst>
              <a:ext uri="{FF2B5EF4-FFF2-40B4-BE49-F238E27FC236}">
                <a16:creationId xmlns:a16="http://schemas.microsoft.com/office/drawing/2014/main" id="{2920233D-5198-3342-BA33-2CE83222BBDD}"/>
              </a:ext>
            </a:extLst>
          </p:cNvPr>
          <p:cNvCxnSpPr>
            <a:cxnSpLocks/>
            <a:stCxn id="194" idx="7"/>
            <a:endCxn id="195" idx="2"/>
          </p:cNvCxnSpPr>
          <p:nvPr/>
        </p:nvCxnSpPr>
        <p:spPr>
          <a:xfrm flipV="1">
            <a:off x="3825802" y="5759394"/>
            <a:ext cx="417895" cy="175033"/>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直接箭头连接符 109">
            <a:extLst>
              <a:ext uri="{FF2B5EF4-FFF2-40B4-BE49-F238E27FC236}">
                <a16:creationId xmlns:a16="http://schemas.microsoft.com/office/drawing/2014/main" id="{159B7DA6-7AC7-9F4D-9434-2997EBD206B8}"/>
              </a:ext>
            </a:extLst>
          </p:cNvPr>
          <p:cNvCxnSpPr>
            <a:cxnSpLocks/>
            <a:stCxn id="196" idx="2"/>
            <a:endCxn id="195" idx="6"/>
          </p:cNvCxnSpPr>
          <p:nvPr/>
        </p:nvCxnSpPr>
        <p:spPr>
          <a:xfrm flipH="1">
            <a:off x="4381810" y="5694506"/>
            <a:ext cx="708836" cy="64888"/>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接箭头连接符 110">
            <a:extLst>
              <a:ext uri="{FF2B5EF4-FFF2-40B4-BE49-F238E27FC236}">
                <a16:creationId xmlns:a16="http://schemas.microsoft.com/office/drawing/2014/main" id="{C1B89BC6-D070-2C46-BB40-64DA4351F584}"/>
              </a:ext>
            </a:extLst>
          </p:cNvPr>
          <p:cNvCxnSpPr>
            <a:cxnSpLocks/>
            <a:stCxn id="196" idx="7"/>
            <a:endCxn id="197" idx="2"/>
          </p:cNvCxnSpPr>
          <p:nvPr/>
        </p:nvCxnSpPr>
        <p:spPr>
          <a:xfrm flipV="1">
            <a:off x="5208533" y="5463288"/>
            <a:ext cx="329359" cy="183510"/>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直接箭头连接符 111">
            <a:extLst>
              <a:ext uri="{FF2B5EF4-FFF2-40B4-BE49-F238E27FC236}">
                <a16:creationId xmlns:a16="http://schemas.microsoft.com/office/drawing/2014/main" id="{B33CD716-5D0F-8D4B-A05C-CC851AB509CD}"/>
              </a:ext>
            </a:extLst>
          </p:cNvPr>
          <p:cNvCxnSpPr>
            <a:cxnSpLocks/>
            <a:stCxn id="198" idx="2"/>
            <a:endCxn id="197" idx="6"/>
          </p:cNvCxnSpPr>
          <p:nvPr/>
        </p:nvCxnSpPr>
        <p:spPr>
          <a:xfrm flipH="1">
            <a:off x="5676005" y="5328854"/>
            <a:ext cx="436758" cy="134434"/>
          </a:xfrm>
          <a:prstGeom prst="straightConnector1">
            <a:avLst/>
          </a:prstGeom>
          <a:ln>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9" name="文本框 112">
                <a:extLst>
                  <a:ext uri="{FF2B5EF4-FFF2-40B4-BE49-F238E27FC236}">
                    <a16:creationId xmlns:a16="http://schemas.microsoft.com/office/drawing/2014/main" id="{BD6BEB99-0208-5342-9957-8F646865F2B4}"/>
                  </a:ext>
                </a:extLst>
              </p:cNvPr>
              <p:cNvSpPr txBox="1"/>
              <p:nvPr/>
            </p:nvSpPr>
            <p:spPr>
              <a:xfrm>
                <a:off x="6006798" y="4894287"/>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𝑛</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209" name="文本框 112">
                <a:extLst>
                  <a:ext uri="{FF2B5EF4-FFF2-40B4-BE49-F238E27FC236}">
                    <a16:creationId xmlns:a16="http://schemas.microsoft.com/office/drawing/2014/main" id="{BD6BEB99-0208-5342-9957-8F646865F2B4}"/>
                  </a:ext>
                </a:extLst>
              </p:cNvPr>
              <p:cNvSpPr txBox="1">
                <a:spLocks noRot="1" noChangeAspect="1" noMove="1" noResize="1" noEditPoints="1" noAdjustHandles="1" noChangeArrowheads="1" noChangeShapeType="1" noTextEdit="1"/>
              </p:cNvSpPr>
              <p:nvPr/>
            </p:nvSpPr>
            <p:spPr>
              <a:xfrm>
                <a:off x="6006798" y="4894287"/>
                <a:ext cx="488156" cy="369332"/>
              </a:xfrm>
              <a:prstGeom prst="rect">
                <a:avLst/>
              </a:prstGeom>
              <a:blipFill>
                <a:blip r:embed="rId11"/>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0" name="文本框 117">
                <a:extLst>
                  <a:ext uri="{FF2B5EF4-FFF2-40B4-BE49-F238E27FC236}">
                    <a16:creationId xmlns:a16="http://schemas.microsoft.com/office/drawing/2014/main" id="{BD9490DE-E39A-754D-8B51-D1A88DC758BD}"/>
                  </a:ext>
                </a:extLst>
              </p:cNvPr>
              <p:cNvSpPr txBox="1"/>
              <p:nvPr/>
            </p:nvSpPr>
            <p:spPr>
              <a:xfrm>
                <a:off x="4156782" y="5760149"/>
                <a:ext cx="488156" cy="369332"/>
              </a:xfrm>
              <a:prstGeom prst="rect">
                <a:avLst/>
              </a:prstGeom>
              <a:noFill/>
            </p:spPr>
            <p:txBody>
              <a:bodyPr wrap="square">
                <a:spAutoFit/>
              </a:bodyPr>
              <a:lstStyle/>
              <a:p>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𝑦</m:t>
                        </m:r>
                      </m:e>
                      <m:sub>
                        <m:r>
                          <a:rPr lang="en-US" altLang="zh-CN" sz="1800" b="0" i="1" smtClean="0">
                            <a:solidFill>
                              <a:schemeClr val="accent2"/>
                            </a:solidFill>
                            <a:latin typeface="Cambria Math" panose="02040503050406030204" pitchFamily="18" charset="0"/>
                          </a:rPr>
                          <m:t>𝑖</m:t>
                        </m:r>
                      </m:sub>
                    </m:sSub>
                  </m:oMath>
                </a14:m>
                <a:r>
                  <a:rPr lang="zh-CN" altLang="en-US" sz="1800" dirty="0">
                    <a:solidFill>
                      <a:schemeClr val="accent2"/>
                    </a:solidFill>
                  </a:rPr>
                  <a:t> </a:t>
                </a:r>
                <a:endParaRPr lang="zh-CN" altLang="en-US" dirty="0">
                  <a:solidFill>
                    <a:schemeClr val="accent2"/>
                  </a:solidFill>
                </a:endParaRPr>
              </a:p>
            </p:txBody>
          </p:sp>
        </mc:Choice>
        <mc:Fallback xmlns="">
          <p:sp>
            <p:nvSpPr>
              <p:cNvPr id="210" name="文本框 117">
                <a:extLst>
                  <a:ext uri="{FF2B5EF4-FFF2-40B4-BE49-F238E27FC236}">
                    <a16:creationId xmlns:a16="http://schemas.microsoft.com/office/drawing/2014/main" id="{BD9490DE-E39A-754D-8B51-D1A88DC758BD}"/>
                  </a:ext>
                </a:extLst>
              </p:cNvPr>
              <p:cNvSpPr txBox="1">
                <a:spLocks noRot="1" noChangeAspect="1" noMove="1" noResize="1" noEditPoints="1" noAdjustHandles="1" noChangeArrowheads="1" noChangeShapeType="1" noTextEdit="1"/>
              </p:cNvSpPr>
              <p:nvPr/>
            </p:nvSpPr>
            <p:spPr>
              <a:xfrm>
                <a:off x="4156782" y="5760149"/>
                <a:ext cx="488156" cy="369332"/>
              </a:xfrm>
              <a:prstGeom prst="rect">
                <a:avLst/>
              </a:prstGeom>
              <a:blipFill>
                <a:blip r:embed="rId12"/>
                <a:stretch>
                  <a:fillRect b="-10000"/>
                </a:stretch>
              </a:blipFill>
            </p:spPr>
            <p:txBody>
              <a:bodyPr/>
              <a:lstStyle/>
              <a:p>
                <a:r>
                  <a:rPr lang="en-CN">
                    <a:noFill/>
                  </a:rPr>
                  <a:t> </a:t>
                </a:r>
              </a:p>
            </p:txBody>
          </p:sp>
        </mc:Fallback>
      </mc:AlternateContent>
      <p:sp>
        <p:nvSpPr>
          <p:cNvPr id="211" name="TextBox 210">
            <a:extLst>
              <a:ext uri="{FF2B5EF4-FFF2-40B4-BE49-F238E27FC236}">
                <a16:creationId xmlns:a16="http://schemas.microsoft.com/office/drawing/2014/main" id="{E0079AA3-2B9F-3948-824E-64C8B95669A2}"/>
              </a:ext>
            </a:extLst>
          </p:cNvPr>
          <p:cNvSpPr txBox="1"/>
          <p:nvPr/>
        </p:nvSpPr>
        <p:spPr>
          <a:xfrm>
            <a:off x="628153" y="955551"/>
            <a:ext cx="4568777" cy="461665"/>
          </a:xfrm>
          <a:prstGeom prst="rect">
            <a:avLst/>
          </a:prstGeom>
          <a:noFill/>
        </p:spPr>
        <p:txBody>
          <a:bodyPr wrap="square">
            <a:spAutoFit/>
          </a:bodyPr>
          <a:lstStyle/>
          <a:p>
            <a:r>
              <a:rPr lang="en-US" altLang="zh-CN" sz="2400" b="1" dirty="0"/>
              <a:t>Time series prediction Task</a:t>
            </a:r>
            <a:endParaRPr lang="en-CN" sz="2400" b="1" dirty="0"/>
          </a:p>
        </p:txBody>
      </p:sp>
      <p:sp>
        <p:nvSpPr>
          <p:cNvPr id="212" name="内容占位符 2">
            <a:extLst>
              <a:ext uri="{FF2B5EF4-FFF2-40B4-BE49-F238E27FC236}">
                <a16:creationId xmlns:a16="http://schemas.microsoft.com/office/drawing/2014/main" id="{B8AAFBD2-C3EC-084D-A7D3-2BA8CCA453DA}"/>
              </a:ext>
            </a:extLst>
          </p:cNvPr>
          <p:cNvSpPr txBox="1">
            <a:spLocks/>
          </p:cNvSpPr>
          <p:nvPr/>
        </p:nvSpPr>
        <p:spPr>
          <a:xfrm>
            <a:off x="6802819" y="1166639"/>
            <a:ext cx="4451396" cy="6192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FF0000"/>
                </a:solidFill>
              </a:rPr>
              <a:t>Idea</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r>
              <a:rPr lang="en-US" altLang="zh-CN" b="1" dirty="0">
                <a:solidFill>
                  <a:srgbClr val="FF0000"/>
                </a:solidFill>
              </a:rPr>
              <a:t>re-weighing</a:t>
            </a:r>
            <a:endParaRPr lang="zh-CN" altLang="en-US" b="1" dirty="0">
              <a:solidFill>
                <a:srgbClr val="FF0000"/>
              </a:solidFill>
            </a:endParaRPr>
          </a:p>
        </p:txBody>
      </p:sp>
      <mc:AlternateContent xmlns:mc="http://schemas.openxmlformats.org/markup-compatibility/2006" xmlns:a14="http://schemas.microsoft.com/office/drawing/2010/main">
        <mc:Choice Requires="a14">
          <p:sp>
            <p:nvSpPr>
              <p:cNvPr id="213" name="文本框 15">
                <a:extLst>
                  <a:ext uri="{FF2B5EF4-FFF2-40B4-BE49-F238E27FC236}">
                    <a16:creationId xmlns:a16="http://schemas.microsoft.com/office/drawing/2014/main" id="{A12BCE26-BEFA-0A43-BC91-B2144D5A0AF2}"/>
                  </a:ext>
                </a:extLst>
              </p:cNvPr>
              <p:cNvSpPr txBox="1"/>
              <p:nvPr/>
            </p:nvSpPr>
            <p:spPr>
              <a:xfrm>
                <a:off x="6337819" y="3040703"/>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213" name="文本框 15">
                <a:extLst>
                  <a:ext uri="{FF2B5EF4-FFF2-40B4-BE49-F238E27FC236}">
                    <a16:creationId xmlns:a16="http://schemas.microsoft.com/office/drawing/2014/main" id="{A12BCE26-BEFA-0A43-BC91-B2144D5A0AF2}"/>
                  </a:ext>
                </a:extLst>
              </p:cNvPr>
              <p:cNvSpPr txBox="1">
                <a:spLocks noRot="1" noChangeAspect="1" noMove="1" noResize="1" noEditPoints="1" noAdjustHandles="1" noChangeArrowheads="1" noChangeShapeType="1" noTextEdit="1"/>
              </p:cNvSpPr>
              <p:nvPr/>
            </p:nvSpPr>
            <p:spPr>
              <a:xfrm>
                <a:off x="6337819" y="3040703"/>
                <a:ext cx="300147" cy="492443"/>
              </a:xfrm>
              <a:prstGeom prst="rect">
                <a:avLst/>
              </a:prstGeom>
              <a:blipFill>
                <a:blip r:embed="rId13"/>
                <a:stretch>
                  <a:fillRect l="-20833" r="-16667" b="-5000"/>
                </a:stretch>
              </a:blipFill>
            </p:spPr>
            <p:txBody>
              <a:bodyPr/>
              <a:lstStyle/>
              <a:p>
                <a:r>
                  <a:rPr lang="en-CN">
                    <a:noFill/>
                  </a:rPr>
                  <a:t> </a:t>
                </a:r>
              </a:p>
            </p:txBody>
          </p:sp>
        </mc:Fallback>
      </mc:AlternateContent>
    </p:spTree>
    <p:extLst>
      <p:ext uri="{BB962C8B-B14F-4D97-AF65-F5344CB8AC3E}">
        <p14:creationId xmlns:p14="http://schemas.microsoft.com/office/powerpoint/2010/main" val="378041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65220-BA5A-439A-9C15-45713E21145D}"/>
              </a:ext>
            </a:extLst>
          </p:cNvPr>
          <p:cNvSpPr>
            <a:spLocks noGrp="1"/>
          </p:cNvSpPr>
          <p:nvPr>
            <p:ph type="title"/>
          </p:nvPr>
        </p:nvSpPr>
        <p:spPr/>
        <p:txBody>
          <a:bodyPr/>
          <a:lstStyle/>
          <a:p>
            <a:r>
              <a:rPr lang="en-US" altLang="zh-CN" dirty="0"/>
              <a:t>Encoder-Decoder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4FA55E-3186-4B45-ACA5-0976CC90EAEA}"/>
                  </a:ext>
                </a:extLst>
              </p:cNvPr>
              <p:cNvSpPr>
                <a:spLocks noGrp="1"/>
              </p:cNvSpPr>
              <p:nvPr>
                <p:ph idx="1"/>
              </p:nvPr>
            </p:nvSpPr>
            <p:spPr>
              <a:xfrm>
                <a:off x="517526" y="1108434"/>
                <a:ext cx="10468526" cy="1624681"/>
              </a:xfrm>
            </p:spPr>
            <p:txBody>
              <a:bodyPr/>
              <a:lstStyle/>
              <a:p>
                <a:r>
                  <a:rPr lang="en-US" altLang="zh-CN" dirty="0"/>
                  <a:t>Key idea: Use an </a:t>
                </a:r>
                <a:r>
                  <a:rPr lang="en-US" altLang="zh-CN" b="1" dirty="0"/>
                  <a:t>encoder</a:t>
                </a:r>
                <a:r>
                  <a:rPr lang="en-US" altLang="zh-CN" dirty="0"/>
                  <a:t> network that takes </a:t>
                </a:r>
                <a14:m>
                  <m:oMath xmlns:m="http://schemas.openxmlformats.org/officeDocument/2006/math">
                    <m:sSub>
                      <m:sSubPr>
                        <m:ctrlPr>
                          <a:rPr lang="en-US" altLang="zh-CN" i="1" dirty="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a:latin typeface="Cambria Math" panose="02040503050406030204" pitchFamily="18" charset="0"/>
                          </a:rPr>
                          <m:t>1:</m:t>
                        </m:r>
                        <m:r>
                          <a:rPr lang="en-US" altLang="zh-CN" i="1" dirty="0">
                            <a:latin typeface="Cambria Math" panose="02040503050406030204" pitchFamily="18" charset="0"/>
                          </a:rPr>
                          <m:t>𝑚</m:t>
                        </m:r>
                      </m:sub>
                    </m:sSub>
                    <m:r>
                      <a:rPr lang="en-US" altLang="zh-CN" i="1" dirty="0">
                        <a:latin typeface="Cambria Math" panose="02040503050406030204" pitchFamily="18" charset="0"/>
                      </a:rPr>
                      <m:t> </m:t>
                    </m:r>
                  </m:oMath>
                </a14:m>
                <a:r>
                  <a:rPr lang="en-US" altLang="zh-CN" dirty="0"/>
                  <a:t>and creates a contextualized representation. This context is passed to a </a:t>
                </a:r>
                <a:r>
                  <a:rPr lang="en-US" altLang="zh-CN" b="1" dirty="0"/>
                  <a:t>decoder</a:t>
                </a:r>
                <a:r>
                  <a:rPr lang="en-US" altLang="zh-CN" dirty="0"/>
                  <a:t> which generates a task-specific</a:t>
                </a:r>
                <a:r>
                  <a:rPr lang="zh-CN" altLang="en-US"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𝑚</m:t>
                        </m:r>
                      </m:sub>
                    </m:sSub>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DB4FA55E-3186-4B45-ACA5-0976CC90EAEA}"/>
                  </a:ext>
                </a:extLst>
              </p:cNvPr>
              <p:cNvSpPr>
                <a:spLocks noGrp="1" noRot="1" noChangeAspect="1" noMove="1" noResize="1" noEditPoints="1" noAdjustHandles="1" noChangeArrowheads="1" noChangeShapeType="1" noTextEdit="1"/>
              </p:cNvSpPr>
              <p:nvPr>
                <p:ph idx="1"/>
              </p:nvPr>
            </p:nvSpPr>
            <p:spPr>
              <a:xfrm>
                <a:off x="517526" y="1108434"/>
                <a:ext cx="10468526" cy="1624681"/>
              </a:xfrm>
              <a:blipFill>
                <a:blip r:embed="rId2"/>
                <a:stretch>
                  <a:fillRect l="-970" t="-4651" r="-109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F7F56A51-D2EC-4A31-A296-0B7723ABE3F6}"/>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BF05F3-126B-4040-94B6-CC84C317F01B}"/>
                  </a:ext>
                </a:extLst>
              </p:cNvPr>
              <p:cNvSpPr txBox="1"/>
              <p:nvPr/>
            </p:nvSpPr>
            <p:spPr>
              <a:xfrm>
                <a:off x="1509903" y="6310214"/>
                <a:ext cx="4778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 name="文本框 4">
                <a:extLst>
                  <a:ext uri="{FF2B5EF4-FFF2-40B4-BE49-F238E27FC236}">
                    <a16:creationId xmlns:a16="http://schemas.microsoft.com/office/drawing/2014/main" id="{0BBF05F3-126B-4040-94B6-CC84C317F01B}"/>
                  </a:ext>
                </a:extLst>
              </p:cNvPr>
              <p:cNvSpPr txBox="1">
                <a:spLocks noRot="1" noChangeAspect="1" noMove="1" noResize="1" noEditPoints="1" noAdjustHandles="1" noChangeArrowheads="1" noChangeShapeType="1" noTextEdit="1"/>
              </p:cNvSpPr>
              <p:nvPr/>
            </p:nvSpPr>
            <p:spPr>
              <a:xfrm>
                <a:off x="1509903" y="6310214"/>
                <a:ext cx="47788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9B9611F-3DD9-4935-B8D4-CB364D6A55E6}"/>
                  </a:ext>
                </a:extLst>
              </p:cNvPr>
              <p:cNvSpPr txBox="1"/>
              <p:nvPr/>
            </p:nvSpPr>
            <p:spPr>
              <a:xfrm>
                <a:off x="2707332" y="6310214"/>
                <a:ext cx="486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6" name="文本框 5">
                <a:extLst>
                  <a:ext uri="{FF2B5EF4-FFF2-40B4-BE49-F238E27FC236}">
                    <a16:creationId xmlns:a16="http://schemas.microsoft.com/office/drawing/2014/main" id="{59B9611F-3DD9-4935-B8D4-CB364D6A55E6}"/>
                  </a:ext>
                </a:extLst>
              </p:cNvPr>
              <p:cNvSpPr txBox="1">
                <a:spLocks noRot="1" noChangeAspect="1" noMove="1" noResize="1" noEditPoints="1" noAdjustHandles="1" noChangeArrowheads="1" noChangeShapeType="1" noTextEdit="1"/>
              </p:cNvSpPr>
              <p:nvPr/>
            </p:nvSpPr>
            <p:spPr>
              <a:xfrm>
                <a:off x="2707332" y="6310214"/>
                <a:ext cx="486159"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1B4404F-A4F5-4D49-8AB0-54D2A1BB5354}"/>
                  </a:ext>
                </a:extLst>
              </p:cNvPr>
              <p:cNvSpPr txBox="1"/>
              <p:nvPr/>
            </p:nvSpPr>
            <p:spPr>
              <a:xfrm>
                <a:off x="4879908" y="6316404"/>
                <a:ext cx="5082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𝑛</m:t>
                          </m:r>
                        </m:sub>
                      </m:sSub>
                    </m:oMath>
                  </m:oMathPara>
                </a14:m>
                <a:endParaRPr lang="zh-CN" altLang="en-US" sz="2800" dirty="0"/>
              </a:p>
            </p:txBody>
          </p:sp>
        </mc:Choice>
        <mc:Fallback xmlns="">
          <p:sp>
            <p:nvSpPr>
              <p:cNvPr id="7" name="文本框 6">
                <a:extLst>
                  <a:ext uri="{FF2B5EF4-FFF2-40B4-BE49-F238E27FC236}">
                    <a16:creationId xmlns:a16="http://schemas.microsoft.com/office/drawing/2014/main" id="{41B4404F-A4F5-4D49-8AB0-54D2A1BB5354}"/>
                  </a:ext>
                </a:extLst>
              </p:cNvPr>
              <p:cNvSpPr txBox="1">
                <a:spLocks noRot="1" noChangeAspect="1" noMove="1" noResize="1" noEditPoints="1" noAdjustHandles="1" noChangeArrowheads="1" noChangeShapeType="1" noTextEdit="1"/>
              </p:cNvSpPr>
              <p:nvPr/>
            </p:nvSpPr>
            <p:spPr>
              <a:xfrm>
                <a:off x="4879908" y="6316404"/>
                <a:ext cx="508281" cy="430887"/>
              </a:xfrm>
              <a:prstGeom prst="rect">
                <a:avLst/>
              </a:prstGeom>
              <a:blipFill>
                <a:blip r:embed="rId5"/>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126EBD5-E2DD-4210-B053-7EDE59F5EE58}"/>
              </a:ext>
            </a:extLst>
          </p:cNvPr>
          <p:cNvSpPr txBox="1"/>
          <p:nvPr/>
        </p:nvSpPr>
        <p:spPr>
          <a:xfrm>
            <a:off x="3693077" y="6217880"/>
            <a:ext cx="478016" cy="523220"/>
          </a:xfrm>
          <a:prstGeom prst="rect">
            <a:avLst/>
          </a:prstGeom>
          <a:noFill/>
        </p:spPr>
        <p:txBody>
          <a:bodyPr wrap="none" rtlCol="0">
            <a:spAutoFit/>
          </a:bodyPr>
          <a:lstStyle/>
          <a:p>
            <a:r>
              <a:rPr lang="en-US" altLang="zh-CN" sz="2800" dirty="0"/>
              <a:t>…</a:t>
            </a:r>
            <a:endParaRPr lang="zh-CN" altLang="en-US" sz="2800" dirty="0"/>
          </a:p>
        </p:txBody>
      </p:sp>
      <p:sp>
        <p:nvSpPr>
          <p:cNvPr id="9" name="Rounded Rectangle 4">
            <a:extLst>
              <a:ext uri="{FF2B5EF4-FFF2-40B4-BE49-F238E27FC236}">
                <a16:creationId xmlns:a16="http://schemas.microsoft.com/office/drawing/2014/main" id="{17903000-CD89-45F7-B277-F58691A4125C}"/>
              </a:ext>
            </a:extLst>
          </p:cNvPr>
          <p:cNvSpPr/>
          <p:nvPr/>
        </p:nvSpPr>
        <p:spPr>
          <a:xfrm>
            <a:off x="1380604" y="5446036"/>
            <a:ext cx="4205155" cy="441368"/>
          </a:xfrm>
          <a:prstGeom prst="roundRect">
            <a:avLst/>
          </a:prstGeom>
          <a:solidFill>
            <a:schemeClr val="accent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Encoder</a:t>
            </a:r>
            <a:endParaRPr lang="en-CN" sz="2800" dirty="0">
              <a:solidFill>
                <a:schemeClr val="tx1"/>
              </a:solidFill>
            </a:endParaRPr>
          </a:p>
        </p:txBody>
      </p:sp>
      <p:cxnSp>
        <p:nvCxnSpPr>
          <p:cNvPr id="10" name="Straight Arrow Connector 25">
            <a:extLst>
              <a:ext uri="{FF2B5EF4-FFF2-40B4-BE49-F238E27FC236}">
                <a16:creationId xmlns:a16="http://schemas.microsoft.com/office/drawing/2014/main" id="{6B2130B3-3860-4964-9521-E82E4E131E0D}"/>
              </a:ext>
            </a:extLst>
          </p:cNvPr>
          <p:cNvCxnSpPr>
            <a:cxnSpLocks/>
            <a:stCxn id="5" idx="0"/>
          </p:cNvCxnSpPr>
          <p:nvPr/>
        </p:nvCxnSpPr>
        <p:spPr>
          <a:xfrm flipH="1" flipV="1">
            <a:off x="1747545" y="5889886"/>
            <a:ext cx="1302" cy="420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25">
            <a:extLst>
              <a:ext uri="{FF2B5EF4-FFF2-40B4-BE49-F238E27FC236}">
                <a16:creationId xmlns:a16="http://schemas.microsoft.com/office/drawing/2014/main" id="{63F31656-3AC5-430F-BCA7-5FAA2C824201}"/>
              </a:ext>
            </a:extLst>
          </p:cNvPr>
          <p:cNvCxnSpPr>
            <a:cxnSpLocks/>
            <a:stCxn id="6" idx="0"/>
          </p:cNvCxnSpPr>
          <p:nvPr/>
        </p:nvCxnSpPr>
        <p:spPr>
          <a:xfrm flipV="1">
            <a:off x="2950412" y="5887404"/>
            <a:ext cx="0" cy="42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5">
            <a:extLst>
              <a:ext uri="{FF2B5EF4-FFF2-40B4-BE49-F238E27FC236}">
                <a16:creationId xmlns:a16="http://schemas.microsoft.com/office/drawing/2014/main" id="{A6AB59A7-A2F5-47CC-8908-7C0B9E94CC68}"/>
              </a:ext>
            </a:extLst>
          </p:cNvPr>
          <p:cNvCxnSpPr>
            <a:cxnSpLocks/>
            <a:stCxn id="7" idx="0"/>
          </p:cNvCxnSpPr>
          <p:nvPr/>
        </p:nvCxnSpPr>
        <p:spPr>
          <a:xfrm flipH="1" flipV="1">
            <a:off x="5122988" y="5884172"/>
            <a:ext cx="11061" cy="432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5">
            <a:extLst>
              <a:ext uri="{FF2B5EF4-FFF2-40B4-BE49-F238E27FC236}">
                <a16:creationId xmlns:a16="http://schemas.microsoft.com/office/drawing/2014/main" id="{0B857A10-849D-4B4A-89B6-771037ADB4B5}"/>
              </a:ext>
            </a:extLst>
          </p:cNvPr>
          <p:cNvCxnSpPr>
            <a:cxnSpLocks/>
            <a:stCxn id="9" idx="0"/>
            <a:endCxn id="34" idx="2"/>
          </p:cNvCxnSpPr>
          <p:nvPr/>
        </p:nvCxnSpPr>
        <p:spPr>
          <a:xfrm flipH="1" flipV="1">
            <a:off x="3483181" y="5181989"/>
            <a:ext cx="1" cy="2640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4">
            <a:extLst>
              <a:ext uri="{FF2B5EF4-FFF2-40B4-BE49-F238E27FC236}">
                <a16:creationId xmlns:a16="http://schemas.microsoft.com/office/drawing/2014/main" id="{A8CF7644-26FB-4DC6-9518-AB988DB475BB}"/>
              </a:ext>
            </a:extLst>
          </p:cNvPr>
          <p:cNvSpPr/>
          <p:nvPr/>
        </p:nvSpPr>
        <p:spPr>
          <a:xfrm>
            <a:off x="2223812" y="4528535"/>
            <a:ext cx="2518738" cy="653454"/>
          </a:xfrm>
          <a:prstGeom prst="roundRect">
            <a:avLst/>
          </a:prstGeom>
          <a:solidFill>
            <a:schemeClr val="accent2">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Context</a:t>
            </a:r>
            <a:endParaRPr lang="en-CN" sz="2800" dirty="0">
              <a:solidFill>
                <a:schemeClr val="tx1"/>
              </a:solidFill>
            </a:endParaRPr>
          </a:p>
        </p:txBody>
      </p:sp>
      <p:sp>
        <p:nvSpPr>
          <p:cNvPr id="39" name="Rounded Rectangle 4">
            <a:extLst>
              <a:ext uri="{FF2B5EF4-FFF2-40B4-BE49-F238E27FC236}">
                <a16:creationId xmlns:a16="http://schemas.microsoft.com/office/drawing/2014/main" id="{CE4F64AD-158A-4243-97CF-7C8435BA0CA8}"/>
              </a:ext>
            </a:extLst>
          </p:cNvPr>
          <p:cNvSpPr/>
          <p:nvPr/>
        </p:nvSpPr>
        <p:spPr>
          <a:xfrm>
            <a:off x="1380604" y="3775352"/>
            <a:ext cx="4205155" cy="441368"/>
          </a:xfrm>
          <a:prstGeom prst="roundRect">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Encoder</a:t>
            </a:r>
            <a:endParaRPr lang="en-CN" sz="2800" dirty="0">
              <a:solidFill>
                <a:schemeClr val="tx1"/>
              </a:solidFill>
            </a:endParaRPr>
          </a:p>
        </p:txBody>
      </p:sp>
      <p:cxnSp>
        <p:nvCxnSpPr>
          <p:cNvPr id="40" name="Straight Arrow Connector 25">
            <a:extLst>
              <a:ext uri="{FF2B5EF4-FFF2-40B4-BE49-F238E27FC236}">
                <a16:creationId xmlns:a16="http://schemas.microsoft.com/office/drawing/2014/main" id="{32E38695-37FC-43CA-A11E-750866A0A9A8}"/>
              </a:ext>
            </a:extLst>
          </p:cNvPr>
          <p:cNvCxnSpPr>
            <a:cxnSpLocks/>
            <a:stCxn id="34" idx="0"/>
            <a:endCxn id="39" idx="2"/>
          </p:cNvCxnSpPr>
          <p:nvPr/>
        </p:nvCxnSpPr>
        <p:spPr>
          <a:xfrm flipV="1">
            <a:off x="3483181" y="4216720"/>
            <a:ext cx="1" cy="3118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8F43F26-D419-40A1-AEA3-AF2DC3EBECC9}"/>
                  </a:ext>
                </a:extLst>
              </p:cNvPr>
              <p:cNvSpPr txBox="1"/>
              <p:nvPr/>
            </p:nvSpPr>
            <p:spPr>
              <a:xfrm>
                <a:off x="1509903" y="2867204"/>
                <a:ext cx="4859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64" name="文本框 63">
                <a:extLst>
                  <a:ext uri="{FF2B5EF4-FFF2-40B4-BE49-F238E27FC236}">
                    <a16:creationId xmlns:a16="http://schemas.microsoft.com/office/drawing/2014/main" id="{C8F43F26-D419-40A1-AEA3-AF2DC3EBECC9}"/>
                  </a:ext>
                </a:extLst>
              </p:cNvPr>
              <p:cNvSpPr txBox="1">
                <a:spLocks noRot="1" noChangeAspect="1" noMove="1" noResize="1" noEditPoints="1" noAdjustHandles="1" noChangeArrowheads="1" noChangeShapeType="1" noTextEdit="1"/>
              </p:cNvSpPr>
              <p:nvPr/>
            </p:nvSpPr>
            <p:spPr>
              <a:xfrm>
                <a:off x="1509903" y="2867204"/>
                <a:ext cx="48590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A5899332-1FB4-4E03-8033-5487B456B018}"/>
                  </a:ext>
                </a:extLst>
              </p:cNvPr>
              <p:cNvSpPr txBox="1"/>
              <p:nvPr/>
            </p:nvSpPr>
            <p:spPr>
              <a:xfrm>
                <a:off x="2707332" y="2867204"/>
                <a:ext cx="4941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65" name="文本框 64">
                <a:extLst>
                  <a:ext uri="{FF2B5EF4-FFF2-40B4-BE49-F238E27FC236}">
                    <a16:creationId xmlns:a16="http://schemas.microsoft.com/office/drawing/2014/main" id="{A5899332-1FB4-4E03-8033-5487B456B018}"/>
                  </a:ext>
                </a:extLst>
              </p:cNvPr>
              <p:cNvSpPr txBox="1">
                <a:spLocks noRot="1" noChangeAspect="1" noMove="1" noResize="1" noEditPoints="1" noAdjustHandles="1" noChangeArrowheads="1" noChangeShapeType="1" noTextEdit="1"/>
              </p:cNvSpPr>
              <p:nvPr/>
            </p:nvSpPr>
            <p:spPr>
              <a:xfrm>
                <a:off x="2707332" y="2867204"/>
                <a:ext cx="49417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0CC9C88-466F-4B8D-84CD-EF8D8A4937FE}"/>
                  </a:ext>
                </a:extLst>
              </p:cNvPr>
              <p:cNvSpPr txBox="1"/>
              <p:nvPr/>
            </p:nvSpPr>
            <p:spPr>
              <a:xfrm>
                <a:off x="4879908" y="2873394"/>
                <a:ext cx="5916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𝑚</m:t>
                          </m:r>
                        </m:sub>
                      </m:sSub>
                    </m:oMath>
                  </m:oMathPara>
                </a14:m>
                <a:endParaRPr lang="zh-CN" altLang="en-US" sz="2800" dirty="0"/>
              </a:p>
            </p:txBody>
          </p:sp>
        </mc:Choice>
        <mc:Fallback xmlns="">
          <p:sp>
            <p:nvSpPr>
              <p:cNvPr id="66" name="文本框 65">
                <a:extLst>
                  <a:ext uri="{FF2B5EF4-FFF2-40B4-BE49-F238E27FC236}">
                    <a16:creationId xmlns:a16="http://schemas.microsoft.com/office/drawing/2014/main" id="{F0CC9C88-466F-4B8D-84CD-EF8D8A4937FE}"/>
                  </a:ext>
                </a:extLst>
              </p:cNvPr>
              <p:cNvSpPr txBox="1">
                <a:spLocks noRot="1" noChangeAspect="1" noMove="1" noResize="1" noEditPoints="1" noAdjustHandles="1" noChangeArrowheads="1" noChangeShapeType="1" noTextEdit="1"/>
              </p:cNvSpPr>
              <p:nvPr/>
            </p:nvSpPr>
            <p:spPr>
              <a:xfrm>
                <a:off x="4879908" y="2873394"/>
                <a:ext cx="591637" cy="430887"/>
              </a:xfrm>
              <a:prstGeom prst="rect">
                <a:avLst/>
              </a:prstGeom>
              <a:blipFill>
                <a:blip r:embed="rId8"/>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876C47B3-D0F2-4321-AA45-172190BB8015}"/>
              </a:ext>
            </a:extLst>
          </p:cNvPr>
          <p:cNvSpPr txBox="1"/>
          <p:nvPr/>
        </p:nvSpPr>
        <p:spPr>
          <a:xfrm>
            <a:off x="3693077" y="2774870"/>
            <a:ext cx="478016" cy="523220"/>
          </a:xfrm>
          <a:prstGeom prst="rect">
            <a:avLst/>
          </a:prstGeom>
          <a:noFill/>
        </p:spPr>
        <p:txBody>
          <a:bodyPr wrap="none" rtlCol="0">
            <a:spAutoFit/>
          </a:bodyPr>
          <a:lstStyle/>
          <a:p>
            <a:r>
              <a:rPr lang="en-US" altLang="zh-CN" sz="2800" dirty="0"/>
              <a:t>…</a:t>
            </a:r>
            <a:endParaRPr lang="zh-CN" altLang="en-US" sz="2800" dirty="0"/>
          </a:p>
        </p:txBody>
      </p:sp>
      <p:cxnSp>
        <p:nvCxnSpPr>
          <p:cNvPr id="68" name="Straight Arrow Connector 25">
            <a:extLst>
              <a:ext uri="{FF2B5EF4-FFF2-40B4-BE49-F238E27FC236}">
                <a16:creationId xmlns:a16="http://schemas.microsoft.com/office/drawing/2014/main" id="{5350A77C-085A-4567-BEEB-AB2B67BDED2B}"/>
              </a:ext>
            </a:extLst>
          </p:cNvPr>
          <p:cNvCxnSpPr>
            <a:cxnSpLocks/>
          </p:cNvCxnSpPr>
          <p:nvPr/>
        </p:nvCxnSpPr>
        <p:spPr>
          <a:xfrm flipH="1" flipV="1">
            <a:off x="1747545" y="3351751"/>
            <a:ext cx="1302" cy="420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25">
            <a:extLst>
              <a:ext uri="{FF2B5EF4-FFF2-40B4-BE49-F238E27FC236}">
                <a16:creationId xmlns:a16="http://schemas.microsoft.com/office/drawing/2014/main" id="{23F223B3-C1B7-4BBD-B379-E37F58EA64EF}"/>
              </a:ext>
            </a:extLst>
          </p:cNvPr>
          <p:cNvCxnSpPr>
            <a:cxnSpLocks/>
          </p:cNvCxnSpPr>
          <p:nvPr/>
        </p:nvCxnSpPr>
        <p:spPr>
          <a:xfrm flipV="1">
            <a:off x="2950412" y="3349269"/>
            <a:ext cx="0" cy="4228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25">
            <a:extLst>
              <a:ext uri="{FF2B5EF4-FFF2-40B4-BE49-F238E27FC236}">
                <a16:creationId xmlns:a16="http://schemas.microsoft.com/office/drawing/2014/main" id="{E47DD7B2-2599-406B-A5A5-65099730167D}"/>
              </a:ext>
            </a:extLst>
          </p:cNvPr>
          <p:cNvCxnSpPr>
            <a:cxnSpLocks/>
          </p:cNvCxnSpPr>
          <p:nvPr/>
        </p:nvCxnSpPr>
        <p:spPr>
          <a:xfrm flipV="1">
            <a:off x="5122988" y="3346036"/>
            <a:ext cx="0" cy="4322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F80C1693-CD45-4739-BEC0-7AA62E0D8CC1}"/>
              </a:ext>
            </a:extLst>
          </p:cNvPr>
          <p:cNvSpPr txBox="1"/>
          <p:nvPr/>
        </p:nvSpPr>
        <p:spPr>
          <a:xfrm>
            <a:off x="6467820" y="4052505"/>
            <a:ext cx="5050394" cy="1384995"/>
          </a:xfrm>
          <a:prstGeom prst="rect">
            <a:avLst/>
          </a:prstGeom>
          <a:solidFill>
            <a:schemeClr val="accent2">
              <a:lumMod val="40000"/>
              <a:lumOff val="60000"/>
            </a:schemeClr>
          </a:solidFill>
        </p:spPr>
        <p:txBody>
          <a:bodyPr wrap="square">
            <a:spAutoFit/>
          </a:bodyPr>
          <a:lstStyle/>
          <a:p>
            <a:r>
              <a:rPr lang="en-US" altLang="zh-CN" sz="2800" dirty="0"/>
              <a:t>Context is a function of the hidden representations of the input, is used by the decoder.</a:t>
            </a:r>
            <a:endParaRPr lang="zh-CN" altLang="en-US" sz="2800" dirty="0"/>
          </a:p>
        </p:txBody>
      </p:sp>
      <p:cxnSp>
        <p:nvCxnSpPr>
          <p:cNvPr id="77" name="Straight Arrow Connector 25">
            <a:extLst>
              <a:ext uri="{FF2B5EF4-FFF2-40B4-BE49-F238E27FC236}">
                <a16:creationId xmlns:a16="http://schemas.microsoft.com/office/drawing/2014/main" id="{427A8810-FDE1-474E-8E5F-7FF7B2DCD567}"/>
              </a:ext>
            </a:extLst>
          </p:cNvPr>
          <p:cNvCxnSpPr>
            <a:cxnSpLocks/>
            <a:stCxn id="34" idx="3"/>
            <a:endCxn id="76" idx="1"/>
          </p:cNvCxnSpPr>
          <p:nvPr/>
        </p:nvCxnSpPr>
        <p:spPr>
          <a:xfrm flipV="1">
            <a:off x="4742550" y="4745003"/>
            <a:ext cx="1725270" cy="1102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06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34" grpId="0" animBg="1"/>
      <p:bldP spid="39" grpId="0" animBg="1"/>
      <p:bldP spid="64" grpId="0"/>
      <p:bldP spid="65" grpId="0"/>
      <p:bldP spid="66" grpId="0"/>
      <p:bldP spid="67" grpId="0"/>
      <p:bldP spid="7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30</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33090" y="3067617"/>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cxnSp>
        <p:nvCxnSpPr>
          <p:cNvPr id="51" name="直接连接符 50">
            <a:extLst>
              <a:ext uri="{FF2B5EF4-FFF2-40B4-BE49-F238E27FC236}">
                <a16:creationId xmlns:a16="http://schemas.microsoft.com/office/drawing/2014/main" id="{6FCA5515-605F-4D64-9F6C-051583233CBC}"/>
              </a:ext>
            </a:extLst>
          </p:cNvPr>
          <p:cNvCxnSpPr>
            <a:cxnSpLocks/>
          </p:cNvCxnSpPr>
          <p:nvPr/>
        </p:nvCxnSpPr>
        <p:spPr>
          <a:xfrm>
            <a:off x="3933580" y="3578851"/>
            <a:ext cx="1409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内容占位符 2">
            <a:extLst>
              <a:ext uri="{FF2B5EF4-FFF2-40B4-BE49-F238E27FC236}">
                <a16:creationId xmlns:a16="http://schemas.microsoft.com/office/drawing/2014/main" id="{4B08CC61-A0A9-4A28-A07F-885DBD17F34F}"/>
              </a:ext>
            </a:extLst>
          </p:cNvPr>
          <p:cNvSpPr txBox="1">
            <a:spLocks/>
          </p:cNvSpPr>
          <p:nvPr/>
        </p:nvSpPr>
        <p:spPr>
          <a:xfrm>
            <a:off x="552673" y="1205321"/>
            <a:ext cx="11315479" cy="4599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Get a more context for: </a:t>
            </a:r>
            <a:r>
              <a:rPr lang="en-US" altLang="zh-CN" i="1" dirty="0">
                <a:solidFill>
                  <a:schemeClr val="accent1"/>
                </a:solidFill>
              </a:rPr>
              <a:t>Noa can be annoying but she is a great cat</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b="1" dirty="0"/>
              <a:t>Given</a:t>
            </a:r>
            <a:r>
              <a:rPr lang="zh-CN" altLang="en-US" b="1" dirty="0"/>
              <a:t> </a:t>
            </a:r>
            <a:r>
              <a:rPr lang="en-US" altLang="zh-CN" b="1" dirty="0"/>
              <a:t>the</a:t>
            </a:r>
            <a:r>
              <a:rPr lang="zh-CN" altLang="en-US" b="1" dirty="0"/>
              <a:t> </a:t>
            </a:r>
            <a:r>
              <a:rPr lang="en-US" altLang="zh-CN" b="1" dirty="0"/>
              <a:t>above</a:t>
            </a:r>
            <a:r>
              <a:rPr lang="zh-CN" altLang="en-US" b="1" dirty="0"/>
              <a:t> </a:t>
            </a:r>
            <a:r>
              <a:rPr lang="en-US" altLang="zh-CN" b="1" dirty="0"/>
              <a:t>sentence,</a:t>
            </a:r>
            <a:r>
              <a:rPr lang="zh-CN" altLang="en-US" b="1" dirty="0"/>
              <a:t> </a:t>
            </a:r>
            <a:r>
              <a:rPr lang="en-US" altLang="zh-CN" b="1" dirty="0"/>
              <a:t>how</a:t>
            </a:r>
            <a:r>
              <a:rPr lang="zh-CN" altLang="en-US" b="1" dirty="0"/>
              <a:t> </a:t>
            </a:r>
            <a:r>
              <a:rPr lang="en-US" altLang="zh-CN" b="1" dirty="0"/>
              <a:t>can</a:t>
            </a:r>
            <a:r>
              <a:rPr lang="zh-CN" altLang="en-US" b="1" dirty="0"/>
              <a:t> </a:t>
            </a:r>
            <a:r>
              <a:rPr lang="en-US" altLang="zh-CN" b="1" dirty="0"/>
              <a:t>we</a:t>
            </a:r>
            <a:r>
              <a:rPr lang="zh-CN" altLang="en-US" b="1" dirty="0"/>
              <a:t> </a:t>
            </a:r>
            <a:r>
              <a:rPr lang="en-US" altLang="zh-CN" b="1" dirty="0"/>
              <a:t>get</a:t>
            </a:r>
            <a:r>
              <a:rPr lang="zh-CN" altLang="en-US" b="1" dirty="0"/>
              <a:t> </a:t>
            </a:r>
            <a:r>
              <a:rPr lang="en-US" altLang="zh-CN" b="1" dirty="0"/>
              <a:t>more</a:t>
            </a:r>
            <a:r>
              <a:rPr lang="zh-CN" altLang="en-US" b="1" dirty="0"/>
              <a:t> </a:t>
            </a:r>
            <a:r>
              <a:rPr lang="en-US" altLang="zh-CN" b="1" dirty="0"/>
              <a:t>and</a:t>
            </a:r>
            <a:r>
              <a:rPr lang="zh-CN" altLang="en-US" b="1" dirty="0"/>
              <a:t> </a:t>
            </a:r>
            <a:r>
              <a:rPr lang="en-US" altLang="zh-CN" b="1" dirty="0"/>
              <a:t>better</a:t>
            </a:r>
            <a:r>
              <a:rPr lang="zh-CN" altLang="en-US" b="1" dirty="0"/>
              <a:t> </a:t>
            </a:r>
            <a:r>
              <a:rPr lang="en-US" altLang="zh-CN" b="1" dirty="0"/>
              <a:t>context</a:t>
            </a:r>
            <a:r>
              <a:rPr lang="zh-CN" altLang="en-US" b="1" dirty="0"/>
              <a:t> </a:t>
            </a:r>
            <a:r>
              <a:rPr lang="en-US" altLang="zh-CN" b="1" dirty="0"/>
              <a:t>for</a:t>
            </a:r>
            <a:r>
              <a:rPr lang="zh-CN" altLang="en-US" b="1" dirty="0"/>
              <a:t> </a:t>
            </a:r>
            <a:r>
              <a:rPr lang="en-US" altLang="zh-CN" b="1" dirty="0"/>
              <a:t>these</a:t>
            </a:r>
            <a:r>
              <a:rPr lang="zh-CN" altLang="en-US" b="1" dirty="0"/>
              <a:t> </a:t>
            </a:r>
            <a:r>
              <a:rPr lang="en-US" altLang="zh-CN" b="1" dirty="0"/>
              <a:t>words?</a:t>
            </a:r>
            <a:endParaRPr lang="zh-CN" altLang="en-US" b="1" dirty="0"/>
          </a:p>
        </p:txBody>
      </p:sp>
    </p:spTree>
    <p:extLst>
      <p:ext uri="{BB962C8B-B14F-4D97-AF65-F5344CB8AC3E}">
        <p14:creationId xmlns:p14="http://schemas.microsoft.com/office/powerpoint/2010/main" val="2550545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内容占位符 2">
            <a:extLst>
              <a:ext uri="{FF2B5EF4-FFF2-40B4-BE49-F238E27FC236}">
                <a16:creationId xmlns:a16="http://schemas.microsoft.com/office/drawing/2014/main" id="{3CB38E19-4CB0-4410-9DE1-248A685AADCB}"/>
              </a:ext>
            </a:extLst>
          </p:cNvPr>
          <p:cNvSpPr txBox="1">
            <a:spLocks/>
          </p:cNvSpPr>
          <p:nvPr/>
        </p:nvSpPr>
        <p:spPr>
          <a:xfrm>
            <a:off x="237070" y="958595"/>
            <a:ext cx="11745022" cy="4599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Get a more context for: </a:t>
            </a:r>
            <a:r>
              <a:rPr lang="en-US" altLang="zh-CN" i="1" dirty="0">
                <a:solidFill>
                  <a:schemeClr val="accent1"/>
                </a:solidFill>
              </a:rPr>
              <a:t>Noa can be annoying but she is a great cat</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b="1" dirty="0"/>
              <a:t>But</a:t>
            </a:r>
            <a:r>
              <a:rPr lang="zh-CN" altLang="en-US" b="1" dirty="0"/>
              <a:t> </a:t>
            </a:r>
            <a:r>
              <a:rPr lang="en-US" altLang="zh-CN" b="1" dirty="0"/>
              <a:t>the</a:t>
            </a:r>
            <a:r>
              <a:rPr lang="zh-CN" altLang="en-US" b="1" dirty="0"/>
              <a:t> </a:t>
            </a:r>
            <a:r>
              <a:rPr lang="en-US" altLang="zh-CN" b="1" dirty="0"/>
              <a:t>intuition</a:t>
            </a:r>
            <a:r>
              <a:rPr lang="zh-CN" altLang="en-US" b="1" dirty="0"/>
              <a:t> </a:t>
            </a:r>
            <a:r>
              <a:rPr lang="en-US" altLang="zh-CN" b="1" dirty="0"/>
              <a:t>tells</a:t>
            </a:r>
            <a:r>
              <a:rPr lang="zh-CN" altLang="en-US" b="1" dirty="0"/>
              <a:t> </a:t>
            </a:r>
            <a:r>
              <a:rPr lang="en-US" altLang="zh-CN" b="1" dirty="0"/>
              <a:t>that</a:t>
            </a:r>
            <a:r>
              <a:rPr lang="zh-CN" altLang="en-US" b="1" dirty="0"/>
              <a:t> </a:t>
            </a:r>
            <a:r>
              <a:rPr lang="en-US" altLang="zh-CN" b="1" dirty="0"/>
              <a:t>proximity might not be the best thing in language. Relations</a:t>
            </a:r>
            <a:r>
              <a:rPr lang="zh-CN" altLang="en-US" b="1" dirty="0"/>
              <a:t> </a:t>
            </a:r>
            <a:r>
              <a:rPr lang="en-US" altLang="zh-CN" b="1" dirty="0"/>
              <a:t>between</a:t>
            </a:r>
            <a:r>
              <a:rPr lang="zh-CN" altLang="en-US" b="1" dirty="0"/>
              <a:t> </a:t>
            </a:r>
            <a:r>
              <a:rPr lang="en-US" altLang="zh-CN" b="1" dirty="0"/>
              <a:t>words</a:t>
            </a:r>
            <a:r>
              <a:rPr lang="zh-CN" altLang="en-US" b="1" dirty="0"/>
              <a:t> </a:t>
            </a:r>
            <a:r>
              <a:rPr lang="en-US" altLang="zh-CN" b="1" dirty="0"/>
              <a:t>have to do with linguistic meaning</a:t>
            </a:r>
            <a:r>
              <a:rPr lang="zh-CN" altLang="en-US" b="1" dirty="0"/>
              <a:t> </a:t>
            </a:r>
            <a:r>
              <a:rPr lang="en-US" altLang="zh-CN" b="1" dirty="0"/>
              <a:t>and</a:t>
            </a:r>
            <a:r>
              <a:rPr lang="zh-CN" altLang="en-US" b="1" dirty="0"/>
              <a:t> </a:t>
            </a:r>
            <a:r>
              <a:rPr lang="en-US" altLang="zh-CN" b="1" dirty="0"/>
              <a:t>structures.</a:t>
            </a:r>
            <a:endParaRPr lang="zh-CN" altLang="en-US" b="1" dirty="0"/>
          </a:p>
        </p:txBody>
      </p:sp>
      <p:sp>
        <p:nvSpPr>
          <p:cNvPr id="8" name="任意多边形: 形状 7">
            <a:extLst>
              <a:ext uri="{FF2B5EF4-FFF2-40B4-BE49-F238E27FC236}">
                <a16:creationId xmlns:a16="http://schemas.microsoft.com/office/drawing/2014/main" id="{F89FD395-97CC-43E8-AD02-8408029E2F8C}"/>
              </a:ext>
            </a:extLst>
          </p:cNvPr>
          <p:cNvSpPr/>
          <p:nvPr/>
        </p:nvSpPr>
        <p:spPr>
          <a:xfrm>
            <a:off x="2333502" y="3290834"/>
            <a:ext cx="2183081" cy="76677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60000"/>
                <a:lumOff val="40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6E89DB3-E7D5-451C-89E0-097EDCFC4D1C}"/>
              </a:ext>
            </a:extLst>
          </p:cNvPr>
          <p:cNvSpPr/>
          <p:nvPr/>
        </p:nvSpPr>
        <p:spPr>
          <a:xfrm>
            <a:off x="4516583" y="3275356"/>
            <a:ext cx="2850078" cy="782249"/>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B09CEF0-34FC-4186-867E-C05D9A23CDB2}"/>
              </a:ext>
            </a:extLst>
          </p:cNvPr>
          <p:cNvSpPr/>
          <p:nvPr/>
        </p:nvSpPr>
        <p:spPr>
          <a:xfrm>
            <a:off x="1478478" y="3243012"/>
            <a:ext cx="3074473" cy="1058992"/>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20000"/>
                <a:lumOff val="80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C43CBC9F-A530-44FA-865D-56D2D8E0CA69}"/>
              </a:ext>
            </a:extLst>
          </p:cNvPr>
          <p:cNvSpPr/>
          <p:nvPr/>
        </p:nvSpPr>
        <p:spPr>
          <a:xfrm>
            <a:off x="4516584" y="3275357"/>
            <a:ext cx="3845626" cy="1058992"/>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20000"/>
                <a:lumOff val="8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31</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46671" y="2764122"/>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sp>
        <p:nvSpPr>
          <p:cNvPr id="5" name="任意多边形: 形状 4">
            <a:extLst>
              <a:ext uri="{FF2B5EF4-FFF2-40B4-BE49-F238E27FC236}">
                <a16:creationId xmlns:a16="http://schemas.microsoft.com/office/drawing/2014/main" id="{5A5BBD5A-F738-4176-882E-D6E0A039376F}"/>
              </a:ext>
            </a:extLst>
          </p:cNvPr>
          <p:cNvSpPr/>
          <p:nvPr/>
        </p:nvSpPr>
        <p:spPr>
          <a:xfrm>
            <a:off x="4516583" y="3275360"/>
            <a:ext cx="1662545" cy="499933"/>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BD1A5E8D-50B8-4201-96F0-84852E70509B}"/>
              </a:ext>
            </a:extLst>
          </p:cNvPr>
          <p:cNvSpPr/>
          <p:nvPr/>
        </p:nvSpPr>
        <p:spPr>
          <a:xfrm>
            <a:off x="3174671" y="3275359"/>
            <a:ext cx="1341912" cy="499933"/>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7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19450B0D-618E-409C-8554-7CC76F16398E}"/>
              </a:ext>
            </a:extLst>
          </p:cNvPr>
          <p:cNvCxnSpPr>
            <a:cxnSpLocks/>
          </p:cNvCxnSpPr>
          <p:nvPr/>
        </p:nvCxnSpPr>
        <p:spPr>
          <a:xfrm>
            <a:off x="3947161" y="3275356"/>
            <a:ext cx="1409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B26BBA3F-F56A-43B7-BD7E-C3CCA8421763}"/>
              </a:ext>
            </a:extLst>
          </p:cNvPr>
          <p:cNvSpPr txBox="1"/>
          <p:nvPr/>
        </p:nvSpPr>
        <p:spPr>
          <a:xfrm>
            <a:off x="525235" y="1359058"/>
            <a:ext cx="9307100" cy="461665"/>
          </a:xfrm>
          <a:prstGeom prst="rect">
            <a:avLst/>
          </a:prstGeom>
          <a:noFill/>
        </p:spPr>
        <p:txBody>
          <a:bodyPr wrap="none" rtlCol="0">
            <a:spAutoFit/>
          </a:bodyPr>
          <a:lstStyle/>
          <a:p>
            <a:pPr>
              <a:spcAft>
                <a:spcPts val="600"/>
              </a:spcAft>
            </a:pPr>
            <a:r>
              <a:rPr lang="en-US" altLang="zh-CN" sz="2400" dirty="0"/>
              <a:t>Words closer to </a:t>
            </a:r>
            <a:r>
              <a:rPr lang="en-US" altLang="zh-CN" sz="2400" dirty="0">
                <a:solidFill>
                  <a:schemeClr val="accent1"/>
                </a:solidFill>
              </a:rPr>
              <a:t>annoying</a:t>
            </a:r>
            <a:r>
              <a:rPr lang="en-US" altLang="zh-CN" sz="2400" dirty="0"/>
              <a:t> have more effects on the word </a:t>
            </a:r>
            <a:r>
              <a:rPr lang="en-US" altLang="zh-CN" sz="2400" dirty="0">
                <a:solidFill>
                  <a:schemeClr val="accent1"/>
                </a:solidFill>
              </a:rPr>
              <a:t>annoying.</a:t>
            </a:r>
          </a:p>
        </p:txBody>
      </p:sp>
      <p:sp>
        <p:nvSpPr>
          <p:cNvPr id="14" name="任意多边形: 形状 8">
            <a:extLst>
              <a:ext uri="{FF2B5EF4-FFF2-40B4-BE49-F238E27FC236}">
                <a16:creationId xmlns:a16="http://schemas.microsoft.com/office/drawing/2014/main" id="{E4ABA636-9466-C94C-961C-A4440D789B9D}"/>
              </a:ext>
            </a:extLst>
          </p:cNvPr>
          <p:cNvSpPr/>
          <p:nvPr/>
        </p:nvSpPr>
        <p:spPr>
          <a:xfrm>
            <a:off x="1478478" y="3257095"/>
            <a:ext cx="3074473" cy="1058992"/>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FF000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5922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9" grpId="0" animBg="1"/>
      <p:bldP spid="10" grpId="0" animBg="1"/>
      <p:bldP spid="5" grpId="0" animBg="1"/>
      <p:bldP spid="7"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F89FD395-97CC-43E8-AD02-8408029E2F8C}"/>
              </a:ext>
            </a:extLst>
          </p:cNvPr>
          <p:cNvSpPr/>
          <p:nvPr/>
        </p:nvSpPr>
        <p:spPr>
          <a:xfrm>
            <a:off x="2333502" y="3290834"/>
            <a:ext cx="2183081" cy="76677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60000"/>
                <a:lumOff val="40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E6E89DB3-E7D5-451C-89E0-097EDCFC4D1C}"/>
              </a:ext>
            </a:extLst>
          </p:cNvPr>
          <p:cNvSpPr/>
          <p:nvPr/>
        </p:nvSpPr>
        <p:spPr>
          <a:xfrm>
            <a:off x="4516583" y="3275356"/>
            <a:ext cx="2850078" cy="782249"/>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B09CEF0-34FC-4186-867E-C05D9A23CDB2}"/>
              </a:ext>
            </a:extLst>
          </p:cNvPr>
          <p:cNvSpPr/>
          <p:nvPr/>
        </p:nvSpPr>
        <p:spPr>
          <a:xfrm>
            <a:off x="1478478" y="3243012"/>
            <a:ext cx="3074473" cy="1058992"/>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20000"/>
                <a:lumOff val="80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C43CBC9F-A530-44FA-865D-56D2D8E0CA69}"/>
              </a:ext>
            </a:extLst>
          </p:cNvPr>
          <p:cNvSpPr/>
          <p:nvPr/>
        </p:nvSpPr>
        <p:spPr>
          <a:xfrm>
            <a:off x="4516584" y="3275357"/>
            <a:ext cx="3845626" cy="1058992"/>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20000"/>
                <a:lumOff val="8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3" name="内容占位符 2">
            <a:extLst>
              <a:ext uri="{FF2B5EF4-FFF2-40B4-BE49-F238E27FC236}">
                <a16:creationId xmlns:a16="http://schemas.microsoft.com/office/drawing/2014/main" id="{73FFE850-4B57-4A5A-B748-F449CFF428D4}"/>
              </a:ext>
            </a:extLst>
          </p:cNvPr>
          <p:cNvSpPr>
            <a:spLocks noGrp="1"/>
          </p:cNvSpPr>
          <p:nvPr>
            <p:ph idx="1"/>
          </p:nvPr>
        </p:nvSpPr>
        <p:spPr>
          <a:xfrm>
            <a:off x="237070" y="922019"/>
            <a:ext cx="11745022" cy="459967"/>
          </a:xfrm>
        </p:spPr>
        <p:txBody>
          <a:bodyPr>
            <a:noAutofit/>
          </a:bodyPr>
          <a:lstStyle/>
          <a:p>
            <a:r>
              <a:rPr lang="en-US" altLang="zh-CN" dirty="0"/>
              <a:t>Get a more context for: </a:t>
            </a:r>
            <a:r>
              <a:rPr lang="en-US" altLang="zh-CN" i="1" dirty="0">
                <a:solidFill>
                  <a:schemeClr val="accent1"/>
                </a:solidFill>
              </a:rPr>
              <a:t>Noa can be annoying but she is a great cat</a:t>
            </a:r>
            <a:r>
              <a:rPr lang="en-US" altLang="zh-CN" dirty="0"/>
              <a: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32</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46671" y="2764122"/>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sp>
        <p:nvSpPr>
          <p:cNvPr id="5" name="任意多边形: 形状 4">
            <a:extLst>
              <a:ext uri="{FF2B5EF4-FFF2-40B4-BE49-F238E27FC236}">
                <a16:creationId xmlns:a16="http://schemas.microsoft.com/office/drawing/2014/main" id="{5A5BBD5A-F738-4176-882E-D6E0A039376F}"/>
              </a:ext>
            </a:extLst>
          </p:cNvPr>
          <p:cNvSpPr/>
          <p:nvPr/>
        </p:nvSpPr>
        <p:spPr>
          <a:xfrm>
            <a:off x="4516583" y="3275360"/>
            <a:ext cx="1662545" cy="499933"/>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BD1A5E8D-50B8-4201-96F0-84852E70509B}"/>
              </a:ext>
            </a:extLst>
          </p:cNvPr>
          <p:cNvSpPr/>
          <p:nvPr/>
        </p:nvSpPr>
        <p:spPr>
          <a:xfrm>
            <a:off x="3174671" y="3275359"/>
            <a:ext cx="1341912" cy="499933"/>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chemeClr val="accent1">
                <a:lumMod val="75000"/>
              </a:schemeClr>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19450B0D-618E-409C-8554-7CC76F16398E}"/>
              </a:ext>
            </a:extLst>
          </p:cNvPr>
          <p:cNvCxnSpPr>
            <a:cxnSpLocks/>
          </p:cNvCxnSpPr>
          <p:nvPr/>
        </p:nvCxnSpPr>
        <p:spPr>
          <a:xfrm>
            <a:off x="3947161" y="3275356"/>
            <a:ext cx="14097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任意多边形: 形状 47">
            <a:extLst>
              <a:ext uri="{FF2B5EF4-FFF2-40B4-BE49-F238E27FC236}">
                <a16:creationId xmlns:a16="http://schemas.microsoft.com/office/drawing/2014/main" id="{8ABCB878-8266-4A4E-8217-441641544303}"/>
              </a:ext>
            </a:extLst>
          </p:cNvPr>
          <p:cNvSpPr/>
          <p:nvPr/>
        </p:nvSpPr>
        <p:spPr>
          <a:xfrm rot="10800000">
            <a:off x="1265095" y="2344770"/>
            <a:ext cx="6101563" cy="49601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9" name="任意多边形: 形状 48">
            <a:extLst>
              <a:ext uri="{FF2B5EF4-FFF2-40B4-BE49-F238E27FC236}">
                <a16:creationId xmlns:a16="http://schemas.microsoft.com/office/drawing/2014/main" id="{23261CDD-3049-45B2-A9C4-285EC564D808}"/>
              </a:ext>
            </a:extLst>
          </p:cNvPr>
          <p:cNvSpPr/>
          <p:nvPr/>
        </p:nvSpPr>
        <p:spPr>
          <a:xfrm rot="10800000">
            <a:off x="7376181" y="2718928"/>
            <a:ext cx="995551" cy="13324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0" name="任意多边形: 形状 49">
            <a:extLst>
              <a:ext uri="{FF2B5EF4-FFF2-40B4-BE49-F238E27FC236}">
                <a16:creationId xmlns:a16="http://schemas.microsoft.com/office/drawing/2014/main" id="{3027EA99-01A5-495F-BC55-5004668CF49D}"/>
              </a:ext>
            </a:extLst>
          </p:cNvPr>
          <p:cNvSpPr/>
          <p:nvPr/>
        </p:nvSpPr>
        <p:spPr>
          <a:xfrm rot="10800000">
            <a:off x="7366659" y="2334025"/>
            <a:ext cx="4465124" cy="546864"/>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3" name="文本框 52">
            <a:extLst>
              <a:ext uri="{FF2B5EF4-FFF2-40B4-BE49-F238E27FC236}">
                <a16:creationId xmlns:a16="http://schemas.microsoft.com/office/drawing/2014/main" id="{66A670AF-5BA9-41C2-A03C-6340A93AB820}"/>
              </a:ext>
            </a:extLst>
          </p:cNvPr>
          <p:cNvSpPr txBox="1"/>
          <p:nvPr/>
        </p:nvSpPr>
        <p:spPr>
          <a:xfrm>
            <a:off x="525235" y="1359058"/>
            <a:ext cx="10832774" cy="907941"/>
          </a:xfrm>
          <a:prstGeom prst="rect">
            <a:avLst/>
          </a:prstGeom>
          <a:noFill/>
        </p:spPr>
        <p:txBody>
          <a:bodyPr wrap="none" rtlCol="0">
            <a:spAutoFit/>
          </a:bodyPr>
          <a:lstStyle/>
          <a:p>
            <a:pPr>
              <a:spcAft>
                <a:spcPts val="600"/>
              </a:spcAft>
            </a:pPr>
            <a:r>
              <a:rPr lang="en-US" altLang="zh-CN" sz="2400" strike="sngStrike" dirty="0"/>
              <a:t>Words closer to </a:t>
            </a:r>
            <a:r>
              <a:rPr lang="en-US" altLang="zh-CN" sz="2400" strike="sngStrike" dirty="0">
                <a:solidFill>
                  <a:schemeClr val="accent1"/>
                </a:solidFill>
              </a:rPr>
              <a:t>annoying</a:t>
            </a:r>
            <a:r>
              <a:rPr lang="en-US" altLang="zh-CN" sz="2400" strike="sngStrike" dirty="0"/>
              <a:t> have more effects on the word </a:t>
            </a:r>
            <a:r>
              <a:rPr lang="en-US" altLang="zh-CN" sz="2400" strike="sngStrike" dirty="0">
                <a:solidFill>
                  <a:schemeClr val="accent1"/>
                </a:solidFill>
              </a:rPr>
              <a:t>annoying.</a:t>
            </a:r>
          </a:p>
          <a:p>
            <a:pPr>
              <a:spcAft>
                <a:spcPts val="600"/>
              </a:spcAft>
            </a:pPr>
            <a:r>
              <a:rPr lang="en-US" altLang="zh-CN" sz="2400" dirty="0"/>
              <a:t>Words </a:t>
            </a:r>
            <a:r>
              <a:rPr lang="en-US" altLang="zh-CN" sz="2400" dirty="0">
                <a:solidFill>
                  <a:srgbClr val="92D050"/>
                </a:solidFill>
              </a:rPr>
              <a:t>Noa</a:t>
            </a:r>
            <a:r>
              <a:rPr lang="en-US" altLang="zh-CN" sz="2400" dirty="0"/>
              <a:t>, </a:t>
            </a:r>
            <a:r>
              <a:rPr lang="en-US" altLang="zh-CN" sz="2400" dirty="0">
                <a:solidFill>
                  <a:srgbClr val="92D050"/>
                </a:solidFill>
              </a:rPr>
              <a:t>is</a:t>
            </a:r>
            <a:r>
              <a:rPr lang="en-US" altLang="zh-CN" sz="2400" dirty="0"/>
              <a:t> and </a:t>
            </a:r>
            <a:r>
              <a:rPr lang="en-US" altLang="zh-CN" sz="2400" dirty="0">
                <a:solidFill>
                  <a:srgbClr val="92D050"/>
                </a:solidFill>
              </a:rPr>
              <a:t>cat</a:t>
            </a:r>
            <a:r>
              <a:rPr lang="en-US" altLang="zh-CN" sz="2400" dirty="0"/>
              <a:t> are “closer” to </a:t>
            </a:r>
            <a:r>
              <a:rPr lang="en-US" altLang="zh-CN" sz="2400" dirty="0">
                <a:solidFill>
                  <a:srgbClr val="92D050"/>
                </a:solidFill>
              </a:rPr>
              <a:t>she</a:t>
            </a:r>
            <a:r>
              <a:rPr lang="en-US" altLang="zh-CN" sz="2400" dirty="0"/>
              <a:t>. So, we cannot blindly use proximity.</a:t>
            </a:r>
            <a:endParaRPr lang="zh-CN" altLang="en-US" sz="2400" dirty="0"/>
          </a:p>
        </p:txBody>
      </p:sp>
      <p:cxnSp>
        <p:nvCxnSpPr>
          <p:cNvPr id="17" name="直接连接符 16">
            <a:extLst>
              <a:ext uri="{FF2B5EF4-FFF2-40B4-BE49-F238E27FC236}">
                <a16:creationId xmlns:a16="http://schemas.microsoft.com/office/drawing/2014/main" id="{0994D45B-2C9F-44C0-BFE5-0DD04A55DCFE}"/>
              </a:ext>
            </a:extLst>
          </p:cNvPr>
          <p:cNvCxnSpPr>
            <a:cxnSpLocks/>
          </p:cNvCxnSpPr>
          <p:nvPr/>
        </p:nvCxnSpPr>
        <p:spPr>
          <a:xfrm>
            <a:off x="6911080" y="3270983"/>
            <a:ext cx="911155"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87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33</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46671" y="2642202"/>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cxnSp>
        <p:nvCxnSpPr>
          <p:cNvPr id="14" name="直接连接符 13">
            <a:extLst>
              <a:ext uri="{FF2B5EF4-FFF2-40B4-BE49-F238E27FC236}">
                <a16:creationId xmlns:a16="http://schemas.microsoft.com/office/drawing/2014/main" id="{95784A1D-F363-4FEF-BD7F-53CCA2E1707E}"/>
              </a:ext>
            </a:extLst>
          </p:cNvPr>
          <p:cNvCxnSpPr>
            <a:cxnSpLocks/>
          </p:cNvCxnSpPr>
          <p:nvPr/>
        </p:nvCxnSpPr>
        <p:spPr>
          <a:xfrm>
            <a:off x="124717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4132E97-7E12-4A07-8ED9-FA66D772BB53}"/>
              </a:ext>
            </a:extLst>
          </p:cNvPr>
          <p:cNvCxnSpPr>
            <a:cxnSpLocks/>
          </p:cNvCxnSpPr>
          <p:nvPr/>
        </p:nvCxnSpPr>
        <p:spPr>
          <a:xfrm>
            <a:off x="223084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4B7B8D8-F480-4237-90CF-AF5E1ED28FA0}"/>
              </a:ext>
            </a:extLst>
          </p:cNvPr>
          <p:cNvCxnSpPr>
            <a:cxnSpLocks/>
          </p:cNvCxnSpPr>
          <p:nvPr/>
        </p:nvCxnSpPr>
        <p:spPr>
          <a:xfrm>
            <a:off x="314549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0AD8DCA-0E48-45E6-928F-DB5B7AFEAB54}"/>
              </a:ext>
            </a:extLst>
          </p:cNvPr>
          <p:cNvCxnSpPr>
            <a:cxnSpLocks/>
          </p:cNvCxnSpPr>
          <p:nvPr/>
        </p:nvCxnSpPr>
        <p:spPr>
          <a:xfrm>
            <a:off x="4516583" y="3201765"/>
            <a:ext cx="0" cy="12156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F664CBD-6C3D-4008-B135-81E3B8A359B3}"/>
              </a:ext>
            </a:extLst>
          </p:cNvPr>
          <p:cNvCxnSpPr>
            <a:cxnSpLocks/>
          </p:cNvCxnSpPr>
          <p:nvPr/>
        </p:nvCxnSpPr>
        <p:spPr>
          <a:xfrm>
            <a:off x="6276370" y="3204236"/>
            <a:ext cx="0" cy="121322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31ACF60-AF6D-45CD-B8F6-98517AEB0E00}"/>
              </a:ext>
            </a:extLst>
          </p:cNvPr>
          <p:cNvCxnSpPr>
            <a:cxnSpLocks/>
          </p:cNvCxnSpPr>
          <p:nvPr/>
        </p:nvCxnSpPr>
        <p:spPr>
          <a:xfrm>
            <a:off x="7425803" y="3205950"/>
            <a:ext cx="0" cy="121150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39865B-43D8-4600-A9A5-066A55AC87EE}"/>
              </a:ext>
            </a:extLst>
          </p:cNvPr>
          <p:cNvCxnSpPr>
            <a:cxnSpLocks/>
          </p:cNvCxnSpPr>
          <p:nvPr/>
        </p:nvCxnSpPr>
        <p:spPr>
          <a:xfrm>
            <a:off x="842234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859C8AC-746C-4277-866C-498E01752F20}"/>
              </a:ext>
            </a:extLst>
          </p:cNvPr>
          <p:cNvCxnSpPr>
            <a:cxnSpLocks/>
          </p:cNvCxnSpPr>
          <p:nvPr/>
        </p:nvCxnSpPr>
        <p:spPr>
          <a:xfrm>
            <a:off x="9202883" y="3216815"/>
            <a:ext cx="0" cy="120064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C678CC1-592F-4590-9A4C-FA49E80DE2BF}"/>
              </a:ext>
            </a:extLst>
          </p:cNvPr>
          <p:cNvCxnSpPr>
            <a:cxnSpLocks/>
          </p:cNvCxnSpPr>
          <p:nvPr/>
        </p:nvCxnSpPr>
        <p:spPr>
          <a:xfrm>
            <a:off x="10390840" y="3194380"/>
            <a:ext cx="0" cy="122307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6FAA20C-42D8-4F0E-BBB2-B6E7F10DD1DC}"/>
              </a:ext>
            </a:extLst>
          </p:cNvPr>
          <p:cNvCxnSpPr>
            <a:cxnSpLocks/>
          </p:cNvCxnSpPr>
          <p:nvPr/>
        </p:nvCxnSpPr>
        <p:spPr>
          <a:xfrm>
            <a:off x="1183178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EE973AD-F622-4B00-9A83-600F93DC8E9A}"/>
                  </a:ext>
                </a:extLst>
              </p:cNvPr>
              <p:cNvSpPr txBox="1"/>
              <p:nvPr/>
            </p:nvSpPr>
            <p:spPr>
              <a:xfrm>
                <a:off x="0" y="4290674"/>
                <a:ext cx="12191997" cy="546863"/>
              </a:xfrm>
              <a:prstGeom prst="rect">
                <a:avLst/>
              </a:prstGeom>
              <a:noFill/>
            </p:spPr>
            <p:txBody>
              <a:bodyPr wrap="square">
                <a:noAutofit/>
              </a:bodyPr>
              <a:lstStyle/>
              <a:p>
                <a:r>
                  <a:rPr lang="en-US" altLang="zh-CN" sz="1400" dirty="0">
                    <a:solidFill>
                      <a:schemeClr val="tx1">
                        <a:lumMod val="50000"/>
                        <a:lumOff val="50000"/>
                      </a:schemeClr>
                    </a:solidFill>
                  </a:rPr>
                  <a:t>Tokens      </a:t>
                </a:r>
                <a:r>
                  <a:rPr lang="en-US" altLang="zh-CN"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i="1">
                            <a:solidFill>
                              <a:schemeClr val="tx1">
                                <a:lumMod val="50000"/>
                                <a:lumOff val="50000"/>
                              </a:schemeClr>
                            </a:solidFill>
                            <a:latin typeface="Cambria Math" panose="02040503050406030204" pitchFamily="18" charset="0"/>
                          </a:rPr>
                          <m:t>1</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2</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3</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4</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5</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6</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7</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8</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9</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10</m:t>
                        </m:r>
                      </m:sub>
                    </m:sSub>
                  </m:oMath>
                </a14:m>
                <a:endParaRPr lang="zh-CN" altLang="en-US" sz="2400" dirty="0">
                  <a:solidFill>
                    <a:schemeClr val="tx1">
                      <a:lumMod val="50000"/>
                      <a:lumOff val="50000"/>
                    </a:schemeClr>
                  </a:solidFill>
                </a:endParaRPr>
              </a:p>
            </p:txBody>
          </p:sp>
        </mc:Choice>
        <mc:Fallback xmlns="">
          <p:sp>
            <p:nvSpPr>
              <p:cNvPr id="26" name="文本框 25">
                <a:extLst>
                  <a:ext uri="{FF2B5EF4-FFF2-40B4-BE49-F238E27FC236}">
                    <a16:creationId xmlns:a16="http://schemas.microsoft.com/office/drawing/2014/main" id="{9EE973AD-F622-4B00-9A83-600F93DC8E9A}"/>
                  </a:ext>
                </a:extLst>
              </p:cNvPr>
              <p:cNvSpPr txBox="1">
                <a:spLocks noRot="1" noChangeAspect="1" noMove="1" noResize="1" noEditPoints="1" noAdjustHandles="1" noChangeArrowheads="1" noChangeShapeType="1" noTextEdit="1"/>
              </p:cNvSpPr>
              <p:nvPr/>
            </p:nvSpPr>
            <p:spPr>
              <a:xfrm>
                <a:off x="0" y="4290674"/>
                <a:ext cx="12191997" cy="546863"/>
              </a:xfrm>
              <a:prstGeom prst="rect">
                <a:avLst/>
              </a:prstGeom>
              <a:blipFill>
                <a:blip r:embed="rId3"/>
                <a:stretch>
                  <a:fillRect l="-150"/>
                </a:stretch>
              </a:blipFill>
            </p:spPr>
            <p:txBody>
              <a:bodyPr/>
              <a:lstStyle/>
              <a:p>
                <a:r>
                  <a:rPr lang="zh-CN" altLang="en-US">
                    <a:noFill/>
                  </a:rPr>
                  <a:t> </a:t>
                </a:r>
              </a:p>
            </p:txBody>
          </p:sp>
        </mc:Fallback>
      </mc:AlternateContent>
      <p:sp>
        <p:nvSpPr>
          <p:cNvPr id="53" name="任意多边形: 形状 52">
            <a:extLst>
              <a:ext uri="{FF2B5EF4-FFF2-40B4-BE49-F238E27FC236}">
                <a16:creationId xmlns:a16="http://schemas.microsoft.com/office/drawing/2014/main" id="{24BD84A8-4820-4A0B-9EC9-04D536B9E248}"/>
              </a:ext>
            </a:extLst>
          </p:cNvPr>
          <p:cNvSpPr/>
          <p:nvPr/>
        </p:nvSpPr>
        <p:spPr>
          <a:xfrm rot="10800000">
            <a:off x="1265095" y="2222850"/>
            <a:ext cx="6101563" cy="49601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4" name="任意多边形: 形状 53">
            <a:extLst>
              <a:ext uri="{FF2B5EF4-FFF2-40B4-BE49-F238E27FC236}">
                <a16:creationId xmlns:a16="http://schemas.microsoft.com/office/drawing/2014/main" id="{CFB5F9EE-498E-41FE-85DA-FCC4E4B9F5A4}"/>
              </a:ext>
            </a:extLst>
          </p:cNvPr>
          <p:cNvSpPr/>
          <p:nvPr/>
        </p:nvSpPr>
        <p:spPr>
          <a:xfrm rot="10800000">
            <a:off x="7376181" y="2597008"/>
            <a:ext cx="995551" cy="13324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5" name="任意多边形: 形状 54">
            <a:extLst>
              <a:ext uri="{FF2B5EF4-FFF2-40B4-BE49-F238E27FC236}">
                <a16:creationId xmlns:a16="http://schemas.microsoft.com/office/drawing/2014/main" id="{C64D7A16-13F8-42ED-A284-9DFB74D73865}"/>
              </a:ext>
            </a:extLst>
          </p:cNvPr>
          <p:cNvSpPr/>
          <p:nvPr/>
        </p:nvSpPr>
        <p:spPr>
          <a:xfrm rot="10800000">
            <a:off x="7366659" y="2212105"/>
            <a:ext cx="4465124" cy="546864"/>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3" name="内容占位符 2">
            <a:extLst>
              <a:ext uri="{FF2B5EF4-FFF2-40B4-BE49-F238E27FC236}">
                <a16:creationId xmlns:a16="http://schemas.microsoft.com/office/drawing/2014/main" id="{51C95A06-9E7E-0B42-AFEB-70D4A34BABD5}"/>
              </a:ext>
            </a:extLst>
          </p:cNvPr>
          <p:cNvSpPr txBox="1">
            <a:spLocks/>
          </p:cNvSpPr>
          <p:nvPr/>
        </p:nvSpPr>
        <p:spPr>
          <a:xfrm>
            <a:off x="541870" y="934211"/>
            <a:ext cx="11120939" cy="45996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Get a more context for: </a:t>
            </a:r>
            <a:r>
              <a:rPr lang="en-US" altLang="zh-CN" i="1">
                <a:solidFill>
                  <a:schemeClr val="accent1"/>
                </a:solidFill>
              </a:rPr>
              <a:t>Noa can be annoying but she is a great cat</a:t>
            </a:r>
            <a:r>
              <a:rPr lang="en-US" altLang="zh-CN"/>
              <a:t>.</a:t>
            </a:r>
            <a:endParaRPr lang="zh-CN" altLang="en-US" dirty="0"/>
          </a:p>
        </p:txBody>
      </p:sp>
      <p:sp>
        <p:nvSpPr>
          <p:cNvPr id="27" name="文本框 55">
            <a:extLst>
              <a:ext uri="{FF2B5EF4-FFF2-40B4-BE49-F238E27FC236}">
                <a16:creationId xmlns:a16="http://schemas.microsoft.com/office/drawing/2014/main" id="{0242E95A-AC92-E64B-8B83-C87EC698E7CA}"/>
              </a:ext>
            </a:extLst>
          </p:cNvPr>
          <p:cNvSpPr txBox="1"/>
          <p:nvPr/>
        </p:nvSpPr>
        <p:spPr>
          <a:xfrm>
            <a:off x="830035" y="1334674"/>
            <a:ext cx="10832774" cy="907941"/>
          </a:xfrm>
          <a:prstGeom prst="rect">
            <a:avLst/>
          </a:prstGeom>
          <a:noFill/>
        </p:spPr>
        <p:txBody>
          <a:bodyPr wrap="none" rtlCol="0">
            <a:spAutoFit/>
          </a:bodyPr>
          <a:lstStyle/>
          <a:p>
            <a:pPr>
              <a:spcAft>
                <a:spcPts val="600"/>
              </a:spcAft>
            </a:pPr>
            <a:r>
              <a:rPr lang="en-US" altLang="zh-CN" sz="2400" dirty="0"/>
              <a:t>Words </a:t>
            </a:r>
            <a:r>
              <a:rPr lang="en-US" altLang="zh-CN" sz="2400" dirty="0">
                <a:solidFill>
                  <a:srgbClr val="92D050"/>
                </a:solidFill>
              </a:rPr>
              <a:t>Noa</a:t>
            </a:r>
            <a:r>
              <a:rPr lang="en-US" altLang="zh-CN" sz="2400" dirty="0"/>
              <a:t>, </a:t>
            </a:r>
            <a:r>
              <a:rPr lang="en-US" altLang="zh-CN" sz="2400" dirty="0">
                <a:solidFill>
                  <a:srgbClr val="92D050"/>
                </a:solidFill>
              </a:rPr>
              <a:t>is</a:t>
            </a:r>
            <a:r>
              <a:rPr lang="en-US" altLang="zh-CN" sz="2400" dirty="0"/>
              <a:t> and </a:t>
            </a:r>
            <a:r>
              <a:rPr lang="en-US" altLang="zh-CN" sz="2400" dirty="0">
                <a:solidFill>
                  <a:srgbClr val="92D050"/>
                </a:solidFill>
              </a:rPr>
              <a:t>cat</a:t>
            </a:r>
            <a:r>
              <a:rPr lang="en-US" altLang="zh-CN" sz="2400" dirty="0"/>
              <a:t> are “closer” to </a:t>
            </a:r>
            <a:r>
              <a:rPr lang="en-US" altLang="zh-CN" sz="2400" dirty="0">
                <a:solidFill>
                  <a:srgbClr val="92D050"/>
                </a:solidFill>
              </a:rPr>
              <a:t>she</a:t>
            </a:r>
            <a:r>
              <a:rPr lang="en-US" altLang="zh-CN" sz="2400" dirty="0"/>
              <a:t>. So, we cannot blindly use proximity.</a:t>
            </a:r>
          </a:p>
          <a:p>
            <a:pPr>
              <a:spcAft>
                <a:spcPts val="600"/>
              </a:spcAft>
            </a:pPr>
            <a:r>
              <a:rPr lang="en-US" altLang="zh-CN" sz="2400" dirty="0"/>
              <a:t>To</a:t>
            </a:r>
            <a:r>
              <a:rPr lang="zh-CN" altLang="en-US" sz="2400" dirty="0"/>
              <a:t> </a:t>
            </a:r>
            <a:r>
              <a:rPr lang="en-US" altLang="zh-CN" sz="2400" dirty="0"/>
              <a:t>think of a way to do this automatically.</a:t>
            </a:r>
            <a:endParaRPr lang="zh-CN" altLang="en-US" sz="2400" dirty="0"/>
          </a:p>
        </p:txBody>
      </p:sp>
    </p:spTree>
    <p:extLst>
      <p:ext uri="{BB962C8B-B14F-4D97-AF65-F5344CB8AC3E}">
        <p14:creationId xmlns:p14="http://schemas.microsoft.com/office/powerpoint/2010/main" val="284385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34</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46671" y="2642202"/>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cxnSp>
        <p:nvCxnSpPr>
          <p:cNvPr id="14" name="直接连接符 13">
            <a:extLst>
              <a:ext uri="{FF2B5EF4-FFF2-40B4-BE49-F238E27FC236}">
                <a16:creationId xmlns:a16="http://schemas.microsoft.com/office/drawing/2014/main" id="{95784A1D-F363-4FEF-BD7F-53CCA2E1707E}"/>
              </a:ext>
            </a:extLst>
          </p:cNvPr>
          <p:cNvCxnSpPr>
            <a:cxnSpLocks/>
          </p:cNvCxnSpPr>
          <p:nvPr/>
        </p:nvCxnSpPr>
        <p:spPr>
          <a:xfrm>
            <a:off x="124717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4132E97-7E12-4A07-8ED9-FA66D772BB53}"/>
              </a:ext>
            </a:extLst>
          </p:cNvPr>
          <p:cNvCxnSpPr>
            <a:cxnSpLocks/>
          </p:cNvCxnSpPr>
          <p:nvPr/>
        </p:nvCxnSpPr>
        <p:spPr>
          <a:xfrm>
            <a:off x="223084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4B7B8D8-F480-4237-90CF-AF5E1ED28FA0}"/>
              </a:ext>
            </a:extLst>
          </p:cNvPr>
          <p:cNvCxnSpPr>
            <a:cxnSpLocks/>
          </p:cNvCxnSpPr>
          <p:nvPr/>
        </p:nvCxnSpPr>
        <p:spPr>
          <a:xfrm>
            <a:off x="314549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0AD8DCA-0E48-45E6-928F-DB5B7AFEAB54}"/>
              </a:ext>
            </a:extLst>
          </p:cNvPr>
          <p:cNvCxnSpPr>
            <a:cxnSpLocks/>
          </p:cNvCxnSpPr>
          <p:nvPr/>
        </p:nvCxnSpPr>
        <p:spPr>
          <a:xfrm>
            <a:off x="4516583" y="3201765"/>
            <a:ext cx="0" cy="12156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F664CBD-6C3D-4008-B135-81E3B8A359B3}"/>
              </a:ext>
            </a:extLst>
          </p:cNvPr>
          <p:cNvCxnSpPr>
            <a:cxnSpLocks/>
          </p:cNvCxnSpPr>
          <p:nvPr/>
        </p:nvCxnSpPr>
        <p:spPr>
          <a:xfrm>
            <a:off x="6276370" y="3204236"/>
            <a:ext cx="0" cy="121322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31ACF60-AF6D-45CD-B8F6-98517AEB0E00}"/>
              </a:ext>
            </a:extLst>
          </p:cNvPr>
          <p:cNvCxnSpPr>
            <a:cxnSpLocks/>
          </p:cNvCxnSpPr>
          <p:nvPr/>
        </p:nvCxnSpPr>
        <p:spPr>
          <a:xfrm>
            <a:off x="7425803" y="3205950"/>
            <a:ext cx="0" cy="121150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39865B-43D8-4600-A9A5-066A55AC87EE}"/>
              </a:ext>
            </a:extLst>
          </p:cNvPr>
          <p:cNvCxnSpPr>
            <a:cxnSpLocks/>
          </p:cNvCxnSpPr>
          <p:nvPr/>
        </p:nvCxnSpPr>
        <p:spPr>
          <a:xfrm>
            <a:off x="842234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859C8AC-746C-4277-866C-498E01752F20}"/>
              </a:ext>
            </a:extLst>
          </p:cNvPr>
          <p:cNvCxnSpPr>
            <a:cxnSpLocks/>
          </p:cNvCxnSpPr>
          <p:nvPr/>
        </p:nvCxnSpPr>
        <p:spPr>
          <a:xfrm>
            <a:off x="9202883" y="3216815"/>
            <a:ext cx="0" cy="120064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C678CC1-592F-4590-9A4C-FA49E80DE2BF}"/>
              </a:ext>
            </a:extLst>
          </p:cNvPr>
          <p:cNvCxnSpPr>
            <a:cxnSpLocks/>
          </p:cNvCxnSpPr>
          <p:nvPr/>
        </p:nvCxnSpPr>
        <p:spPr>
          <a:xfrm>
            <a:off x="10390840" y="3194380"/>
            <a:ext cx="0" cy="122307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6FAA20C-42D8-4F0E-BBB2-B6E7F10DD1DC}"/>
              </a:ext>
            </a:extLst>
          </p:cNvPr>
          <p:cNvCxnSpPr>
            <a:cxnSpLocks/>
          </p:cNvCxnSpPr>
          <p:nvPr/>
        </p:nvCxnSpPr>
        <p:spPr>
          <a:xfrm>
            <a:off x="1183178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EE973AD-F622-4B00-9A83-600F93DC8E9A}"/>
                  </a:ext>
                </a:extLst>
              </p:cNvPr>
              <p:cNvSpPr txBox="1"/>
              <p:nvPr/>
            </p:nvSpPr>
            <p:spPr>
              <a:xfrm>
                <a:off x="0" y="4290674"/>
                <a:ext cx="12191997" cy="546863"/>
              </a:xfrm>
              <a:prstGeom prst="rect">
                <a:avLst/>
              </a:prstGeom>
              <a:noFill/>
            </p:spPr>
            <p:txBody>
              <a:bodyPr wrap="square">
                <a:noAutofit/>
              </a:bodyPr>
              <a:lstStyle/>
              <a:p>
                <a:r>
                  <a:rPr lang="en-US" altLang="zh-CN" sz="1400" dirty="0">
                    <a:solidFill>
                      <a:schemeClr val="tx1">
                        <a:lumMod val="50000"/>
                        <a:lumOff val="50000"/>
                      </a:schemeClr>
                    </a:solidFill>
                  </a:rPr>
                  <a:t>Tokens      </a:t>
                </a:r>
                <a:r>
                  <a:rPr lang="en-US" altLang="zh-CN"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i="1">
                            <a:solidFill>
                              <a:schemeClr val="tx1">
                                <a:lumMod val="50000"/>
                                <a:lumOff val="50000"/>
                              </a:schemeClr>
                            </a:solidFill>
                            <a:latin typeface="Cambria Math" panose="02040503050406030204" pitchFamily="18" charset="0"/>
                          </a:rPr>
                          <m:t>1</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2</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3</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4</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5</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6</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7</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8</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9</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10</m:t>
                        </m:r>
                      </m:sub>
                    </m:sSub>
                  </m:oMath>
                </a14:m>
                <a:endParaRPr lang="zh-CN" altLang="en-US" sz="2400" dirty="0">
                  <a:solidFill>
                    <a:schemeClr val="tx1">
                      <a:lumMod val="50000"/>
                      <a:lumOff val="50000"/>
                    </a:schemeClr>
                  </a:solidFill>
                </a:endParaRPr>
              </a:p>
            </p:txBody>
          </p:sp>
        </mc:Choice>
        <mc:Fallback xmlns="">
          <p:sp>
            <p:nvSpPr>
              <p:cNvPr id="26" name="文本框 25">
                <a:extLst>
                  <a:ext uri="{FF2B5EF4-FFF2-40B4-BE49-F238E27FC236}">
                    <a16:creationId xmlns:a16="http://schemas.microsoft.com/office/drawing/2014/main" id="{9EE973AD-F622-4B00-9A83-600F93DC8E9A}"/>
                  </a:ext>
                </a:extLst>
              </p:cNvPr>
              <p:cNvSpPr txBox="1">
                <a:spLocks noRot="1" noChangeAspect="1" noMove="1" noResize="1" noEditPoints="1" noAdjustHandles="1" noChangeArrowheads="1" noChangeShapeType="1" noTextEdit="1"/>
              </p:cNvSpPr>
              <p:nvPr/>
            </p:nvSpPr>
            <p:spPr>
              <a:xfrm>
                <a:off x="0" y="4290674"/>
                <a:ext cx="12191997" cy="546863"/>
              </a:xfrm>
              <a:prstGeom prst="rect">
                <a:avLst/>
              </a:prstGeom>
              <a:blipFill>
                <a:blip r:embed="rId3"/>
                <a:stretch>
                  <a:fillRect l="-150"/>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2DED0321-B394-40E7-B836-45F4FADD123B}"/>
              </a:ext>
            </a:extLst>
          </p:cNvPr>
          <p:cNvCxnSpPr>
            <a:cxnSpLocks/>
          </p:cNvCxnSpPr>
          <p:nvPr/>
        </p:nvCxnSpPr>
        <p:spPr>
          <a:xfrm>
            <a:off x="124717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DA55E61-1893-419B-A668-9798868B16D9}"/>
              </a:ext>
            </a:extLst>
          </p:cNvPr>
          <p:cNvCxnSpPr>
            <a:cxnSpLocks/>
          </p:cNvCxnSpPr>
          <p:nvPr/>
        </p:nvCxnSpPr>
        <p:spPr>
          <a:xfrm>
            <a:off x="2230843"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8AEB32F-E22C-45D0-B957-7D958FF0AECE}"/>
              </a:ext>
            </a:extLst>
          </p:cNvPr>
          <p:cNvCxnSpPr>
            <a:cxnSpLocks/>
          </p:cNvCxnSpPr>
          <p:nvPr/>
        </p:nvCxnSpPr>
        <p:spPr>
          <a:xfrm>
            <a:off x="314549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06D743C-0AA9-4BE2-8EFF-512636707E62}"/>
              </a:ext>
            </a:extLst>
          </p:cNvPr>
          <p:cNvCxnSpPr>
            <a:cxnSpLocks/>
          </p:cNvCxnSpPr>
          <p:nvPr/>
        </p:nvCxnSpPr>
        <p:spPr>
          <a:xfrm>
            <a:off x="4516583" y="4777916"/>
            <a:ext cx="0" cy="322800"/>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4571E00-0746-4794-8103-0C9FA0B53159}"/>
              </a:ext>
            </a:extLst>
          </p:cNvPr>
          <p:cNvCxnSpPr>
            <a:cxnSpLocks/>
          </p:cNvCxnSpPr>
          <p:nvPr/>
        </p:nvCxnSpPr>
        <p:spPr>
          <a:xfrm>
            <a:off x="6276370" y="4780387"/>
            <a:ext cx="0" cy="32032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5326758-21C6-453A-93BC-AFFC8B2FFAD3}"/>
              </a:ext>
            </a:extLst>
          </p:cNvPr>
          <p:cNvCxnSpPr>
            <a:cxnSpLocks/>
          </p:cNvCxnSpPr>
          <p:nvPr/>
        </p:nvCxnSpPr>
        <p:spPr>
          <a:xfrm>
            <a:off x="7425803" y="4782101"/>
            <a:ext cx="0" cy="318615"/>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4575068-9D03-4A23-95AB-BD31418E1099}"/>
              </a:ext>
            </a:extLst>
          </p:cNvPr>
          <p:cNvCxnSpPr>
            <a:cxnSpLocks/>
          </p:cNvCxnSpPr>
          <p:nvPr/>
        </p:nvCxnSpPr>
        <p:spPr>
          <a:xfrm>
            <a:off x="842234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7855262-04D4-432D-AA50-19F6C2BC1FFB}"/>
              </a:ext>
            </a:extLst>
          </p:cNvPr>
          <p:cNvCxnSpPr>
            <a:cxnSpLocks/>
          </p:cNvCxnSpPr>
          <p:nvPr/>
        </p:nvCxnSpPr>
        <p:spPr>
          <a:xfrm>
            <a:off x="9202883" y="4792966"/>
            <a:ext cx="0" cy="307750"/>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148087C-CD37-43B6-9092-051F02D9B20F}"/>
              </a:ext>
            </a:extLst>
          </p:cNvPr>
          <p:cNvCxnSpPr>
            <a:cxnSpLocks/>
          </p:cNvCxnSpPr>
          <p:nvPr/>
        </p:nvCxnSpPr>
        <p:spPr>
          <a:xfrm>
            <a:off x="10390840" y="4770531"/>
            <a:ext cx="0" cy="330185"/>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3F5FF83-2253-4293-A194-BA5D9F0D0DB2}"/>
              </a:ext>
            </a:extLst>
          </p:cNvPr>
          <p:cNvCxnSpPr>
            <a:cxnSpLocks/>
          </p:cNvCxnSpPr>
          <p:nvPr/>
        </p:nvCxnSpPr>
        <p:spPr>
          <a:xfrm>
            <a:off x="11831783"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9C101DF-F06D-4AAC-9567-3202B94E778A}"/>
                  </a:ext>
                </a:extLst>
              </p:cNvPr>
              <p:cNvSpPr txBox="1"/>
              <p:nvPr/>
            </p:nvSpPr>
            <p:spPr>
              <a:xfrm>
                <a:off x="-1" y="4987771"/>
                <a:ext cx="12191997"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5</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6</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7</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8</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9</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10</m:t>
                        </m:r>
                      </m:sub>
                    </m:sSub>
                  </m:oMath>
                </a14:m>
                <a:endParaRPr lang="zh-CN" altLang="en-US" sz="2400" dirty="0">
                  <a:solidFill>
                    <a:srgbClr val="00B0F0"/>
                  </a:solidFill>
                </a:endParaRPr>
              </a:p>
            </p:txBody>
          </p:sp>
        </mc:Choice>
        <mc:Fallback xmlns="">
          <p:sp>
            <p:nvSpPr>
              <p:cNvPr id="77" name="文本框 76">
                <a:extLst>
                  <a:ext uri="{FF2B5EF4-FFF2-40B4-BE49-F238E27FC236}">
                    <a16:creationId xmlns:a16="http://schemas.microsoft.com/office/drawing/2014/main" id="{F9C101DF-F06D-4AAC-9567-3202B94E778A}"/>
                  </a:ext>
                </a:extLst>
              </p:cNvPr>
              <p:cNvSpPr txBox="1">
                <a:spLocks noRot="1" noChangeAspect="1" noMove="1" noResize="1" noEditPoints="1" noAdjustHandles="1" noChangeArrowheads="1" noChangeShapeType="1" noTextEdit="1"/>
              </p:cNvSpPr>
              <p:nvPr/>
            </p:nvSpPr>
            <p:spPr>
              <a:xfrm>
                <a:off x="-1" y="4987771"/>
                <a:ext cx="12191997" cy="546863"/>
              </a:xfrm>
              <a:prstGeom prst="rect">
                <a:avLst/>
              </a:prstGeom>
              <a:blipFill>
                <a:blip r:embed="rId4"/>
                <a:stretch>
                  <a:fillRect l="-150"/>
                </a:stretch>
              </a:blipFill>
            </p:spPr>
            <p:txBody>
              <a:bodyPr/>
              <a:lstStyle/>
              <a:p>
                <a:r>
                  <a:rPr lang="zh-CN" altLang="en-US">
                    <a:noFill/>
                  </a:rPr>
                  <a:t> </a:t>
                </a:r>
              </a:p>
            </p:txBody>
          </p:sp>
        </mc:Fallback>
      </mc:AlternateContent>
      <p:sp>
        <p:nvSpPr>
          <p:cNvPr id="52" name="内容占位符 2">
            <a:extLst>
              <a:ext uri="{FF2B5EF4-FFF2-40B4-BE49-F238E27FC236}">
                <a16:creationId xmlns:a16="http://schemas.microsoft.com/office/drawing/2014/main" id="{81F8B4B4-361E-4F23-93A0-D2D5E1533E2B}"/>
              </a:ext>
            </a:extLst>
          </p:cNvPr>
          <p:cNvSpPr>
            <a:spLocks noGrp="1"/>
          </p:cNvSpPr>
          <p:nvPr>
            <p:ph idx="1"/>
          </p:nvPr>
        </p:nvSpPr>
        <p:spPr>
          <a:xfrm>
            <a:off x="541870" y="934211"/>
            <a:ext cx="11120939" cy="459967"/>
          </a:xfrm>
        </p:spPr>
        <p:txBody>
          <a:bodyPr>
            <a:noAutofit/>
          </a:bodyPr>
          <a:lstStyle/>
          <a:p>
            <a:r>
              <a:rPr lang="en-US" altLang="zh-CN" dirty="0"/>
              <a:t>Get a more context for: </a:t>
            </a:r>
            <a:r>
              <a:rPr lang="en-US" altLang="zh-CN" i="1" dirty="0">
                <a:solidFill>
                  <a:schemeClr val="accent1"/>
                </a:solidFill>
              </a:rPr>
              <a:t>Noa can be annoying but she is a great cat</a:t>
            </a:r>
            <a:r>
              <a:rPr lang="en-US" altLang="zh-CN" dirty="0"/>
              <a:t>.</a:t>
            </a:r>
            <a:endParaRPr lang="zh-CN" altLang="en-US" dirty="0"/>
          </a:p>
        </p:txBody>
      </p:sp>
      <p:sp>
        <p:nvSpPr>
          <p:cNvPr id="53" name="任意多边形: 形状 52">
            <a:extLst>
              <a:ext uri="{FF2B5EF4-FFF2-40B4-BE49-F238E27FC236}">
                <a16:creationId xmlns:a16="http://schemas.microsoft.com/office/drawing/2014/main" id="{24BD84A8-4820-4A0B-9EC9-04D536B9E248}"/>
              </a:ext>
            </a:extLst>
          </p:cNvPr>
          <p:cNvSpPr/>
          <p:nvPr/>
        </p:nvSpPr>
        <p:spPr>
          <a:xfrm rot="10800000">
            <a:off x="1265095" y="2222850"/>
            <a:ext cx="6101563" cy="49601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4" name="任意多边形: 形状 53">
            <a:extLst>
              <a:ext uri="{FF2B5EF4-FFF2-40B4-BE49-F238E27FC236}">
                <a16:creationId xmlns:a16="http://schemas.microsoft.com/office/drawing/2014/main" id="{CFB5F9EE-498E-41FE-85DA-FCC4E4B9F5A4}"/>
              </a:ext>
            </a:extLst>
          </p:cNvPr>
          <p:cNvSpPr/>
          <p:nvPr/>
        </p:nvSpPr>
        <p:spPr>
          <a:xfrm rot="10800000">
            <a:off x="7376181" y="2597008"/>
            <a:ext cx="995551" cy="13324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5" name="任意多边形: 形状 54">
            <a:extLst>
              <a:ext uri="{FF2B5EF4-FFF2-40B4-BE49-F238E27FC236}">
                <a16:creationId xmlns:a16="http://schemas.microsoft.com/office/drawing/2014/main" id="{C64D7A16-13F8-42ED-A284-9DFB74D73865}"/>
              </a:ext>
            </a:extLst>
          </p:cNvPr>
          <p:cNvSpPr/>
          <p:nvPr/>
        </p:nvSpPr>
        <p:spPr>
          <a:xfrm rot="10800000">
            <a:off x="7366659" y="2212105"/>
            <a:ext cx="4465124" cy="546864"/>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6" name="文本框 55">
            <a:extLst>
              <a:ext uri="{FF2B5EF4-FFF2-40B4-BE49-F238E27FC236}">
                <a16:creationId xmlns:a16="http://schemas.microsoft.com/office/drawing/2014/main" id="{B42C77BA-AE78-47B6-82BA-CD67E12CFB50}"/>
              </a:ext>
            </a:extLst>
          </p:cNvPr>
          <p:cNvSpPr txBox="1"/>
          <p:nvPr/>
        </p:nvSpPr>
        <p:spPr>
          <a:xfrm>
            <a:off x="830035" y="1334674"/>
            <a:ext cx="10832774" cy="907941"/>
          </a:xfrm>
          <a:prstGeom prst="rect">
            <a:avLst/>
          </a:prstGeom>
          <a:noFill/>
        </p:spPr>
        <p:txBody>
          <a:bodyPr wrap="none" rtlCol="0">
            <a:spAutoFit/>
          </a:bodyPr>
          <a:lstStyle/>
          <a:p>
            <a:pPr>
              <a:spcAft>
                <a:spcPts val="600"/>
              </a:spcAft>
            </a:pPr>
            <a:r>
              <a:rPr lang="en-US" altLang="zh-CN" sz="2400" dirty="0"/>
              <a:t>Words </a:t>
            </a:r>
            <a:r>
              <a:rPr lang="en-US" altLang="zh-CN" sz="2400" dirty="0">
                <a:solidFill>
                  <a:srgbClr val="92D050"/>
                </a:solidFill>
              </a:rPr>
              <a:t>Noa</a:t>
            </a:r>
            <a:r>
              <a:rPr lang="en-US" altLang="zh-CN" sz="2400" dirty="0"/>
              <a:t>, </a:t>
            </a:r>
            <a:r>
              <a:rPr lang="en-US" altLang="zh-CN" sz="2400" dirty="0">
                <a:solidFill>
                  <a:srgbClr val="92D050"/>
                </a:solidFill>
              </a:rPr>
              <a:t>is</a:t>
            </a:r>
            <a:r>
              <a:rPr lang="en-US" altLang="zh-CN" sz="2400" dirty="0"/>
              <a:t> and </a:t>
            </a:r>
            <a:r>
              <a:rPr lang="en-US" altLang="zh-CN" sz="2400" dirty="0">
                <a:solidFill>
                  <a:srgbClr val="92D050"/>
                </a:solidFill>
              </a:rPr>
              <a:t>cat</a:t>
            </a:r>
            <a:r>
              <a:rPr lang="en-US" altLang="zh-CN" sz="2400" dirty="0"/>
              <a:t> are “closer” to </a:t>
            </a:r>
            <a:r>
              <a:rPr lang="en-US" altLang="zh-CN" sz="2400" dirty="0">
                <a:solidFill>
                  <a:srgbClr val="92D050"/>
                </a:solidFill>
              </a:rPr>
              <a:t>she</a:t>
            </a:r>
            <a:r>
              <a:rPr lang="en-US" altLang="zh-CN" sz="2400" dirty="0"/>
              <a:t>. So, we cannot blindly use proximity.</a:t>
            </a:r>
          </a:p>
          <a:p>
            <a:pPr>
              <a:spcAft>
                <a:spcPts val="600"/>
              </a:spcAft>
            </a:pPr>
            <a:r>
              <a:rPr lang="en-US" altLang="zh-CN" sz="2400" dirty="0"/>
              <a:t>Think of a way to do this automatically.</a:t>
            </a:r>
            <a:endParaRPr lang="zh-CN" altLang="en-US" sz="2400" dirty="0"/>
          </a:p>
        </p:txBody>
      </p:sp>
    </p:spTree>
    <p:extLst>
      <p:ext uri="{BB962C8B-B14F-4D97-AF65-F5344CB8AC3E}">
        <p14:creationId xmlns:p14="http://schemas.microsoft.com/office/powerpoint/2010/main" val="196703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35</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46671" y="2642202"/>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cxnSp>
        <p:nvCxnSpPr>
          <p:cNvPr id="14" name="直接连接符 13">
            <a:extLst>
              <a:ext uri="{FF2B5EF4-FFF2-40B4-BE49-F238E27FC236}">
                <a16:creationId xmlns:a16="http://schemas.microsoft.com/office/drawing/2014/main" id="{95784A1D-F363-4FEF-BD7F-53CCA2E1707E}"/>
              </a:ext>
            </a:extLst>
          </p:cNvPr>
          <p:cNvCxnSpPr>
            <a:cxnSpLocks/>
          </p:cNvCxnSpPr>
          <p:nvPr/>
        </p:nvCxnSpPr>
        <p:spPr>
          <a:xfrm>
            <a:off x="124717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4132E97-7E12-4A07-8ED9-FA66D772BB53}"/>
              </a:ext>
            </a:extLst>
          </p:cNvPr>
          <p:cNvCxnSpPr>
            <a:cxnSpLocks/>
          </p:cNvCxnSpPr>
          <p:nvPr/>
        </p:nvCxnSpPr>
        <p:spPr>
          <a:xfrm>
            <a:off x="223084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4B7B8D8-F480-4237-90CF-AF5E1ED28FA0}"/>
              </a:ext>
            </a:extLst>
          </p:cNvPr>
          <p:cNvCxnSpPr>
            <a:cxnSpLocks/>
          </p:cNvCxnSpPr>
          <p:nvPr/>
        </p:nvCxnSpPr>
        <p:spPr>
          <a:xfrm>
            <a:off x="314549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0AD8DCA-0E48-45E6-928F-DB5B7AFEAB54}"/>
              </a:ext>
            </a:extLst>
          </p:cNvPr>
          <p:cNvCxnSpPr>
            <a:cxnSpLocks/>
          </p:cNvCxnSpPr>
          <p:nvPr/>
        </p:nvCxnSpPr>
        <p:spPr>
          <a:xfrm>
            <a:off x="4516583" y="3201765"/>
            <a:ext cx="0" cy="12156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F664CBD-6C3D-4008-B135-81E3B8A359B3}"/>
              </a:ext>
            </a:extLst>
          </p:cNvPr>
          <p:cNvCxnSpPr>
            <a:cxnSpLocks/>
          </p:cNvCxnSpPr>
          <p:nvPr/>
        </p:nvCxnSpPr>
        <p:spPr>
          <a:xfrm>
            <a:off x="6276370" y="3204236"/>
            <a:ext cx="0" cy="121322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31ACF60-AF6D-45CD-B8F6-98517AEB0E00}"/>
              </a:ext>
            </a:extLst>
          </p:cNvPr>
          <p:cNvCxnSpPr>
            <a:cxnSpLocks/>
          </p:cNvCxnSpPr>
          <p:nvPr/>
        </p:nvCxnSpPr>
        <p:spPr>
          <a:xfrm>
            <a:off x="7425803" y="3205950"/>
            <a:ext cx="0" cy="121150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39865B-43D8-4600-A9A5-066A55AC87EE}"/>
              </a:ext>
            </a:extLst>
          </p:cNvPr>
          <p:cNvCxnSpPr>
            <a:cxnSpLocks/>
          </p:cNvCxnSpPr>
          <p:nvPr/>
        </p:nvCxnSpPr>
        <p:spPr>
          <a:xfrm>
            <a:off x="842234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859C8AC-746C-4277-866C-498E01752F20}"/>
              </a:ext>
            </a:extLst>
          </p:cNvPr>
          <p:cNvCxnSpPr>
            <a:cxnSpLocks/>
          </p:cNvCxnSpPr>
          <p:nvPr/>
        </p:nvCxnSpPr>
        <p:spPr>
          <a:xfrm>
            <a:off x="9202883" y="3216815"/>
            <a:ext cx="0" cy="120064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C678CC1-592F-4590-9A4C-FA49E80DE2BF}"/>
              </a:ext>
            </a:extLst>
          </p:cNvPr>
          <p:cNvCxnSpPr>
            <a:cxnSpLocks/>
          </p:cNvCxnSpPr>
          <p:nvPr/>
        </p:nvCxnSpPr>
        <p:spPr>
          <a:xfrm>
            <a:off x="10390840" y="3194380"/>
            <a:ext cx="0" cy="122307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6FAA20C-42D8-4F0E-BBB2-B6E7F10DD1DC}"/>
              </a:ext>
            </a:extLst>
          </p:cNvPr>
          <p:cNvCxnSpPr>
            <a:cxnSpLocks/>
          </p:cNvCxnSpPr>
          <p:nvPr/>
        </p:nvCxnSpPr>
        <p:spPr>
          <a:xfrm>
            <a:off x="1183178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EE973AD-F622-4B00-9A83-600F93DC8E9A}"/>
                  </a:ext>
                </a:extLst>
              </p:cNvPr>
              <p:cNvSpPr txBox="1"/>
              <p:nvPr/>
            </p:nvSpPr>
            <p:spPr>
              <a:xfrm>
                <a:off x="0" y="4290674"/>
                <a:ext cx="12191997" cy="546863"/>
              </a:xfrm>
              <a:prstGeom prst="rect">
                <a:avLst/>
              </a:prstGeom>
              <a:noFill/>
            </p:spPr>
            <p:txBody>
              <a:bodyPr wrap="square">
                <a:noAutofit/>
              </a:bodyPr>
              <a:lstStyle/>
              <a:p>
                <a:r>
                  <a:rPr lang="en-US" altLang="zh-CN" sz="1400" dirty="0">
                    <a:solidFill>
                      <a:schemeClr val="tx1">
                        <a:lumMod val="50000"/>
                        <a:lumOff val="50000"/>
                      </a:schemeClr>
                    </a:solidFill>
                  </a:rPr>
                  <a:t>Tokens      </a:t>
                </a:r>
                <a:r>
                  <a:rPr lang="en-US" altLang="zh-CN"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i="1">
                            <a:solidFill>
                              <a:schemeClr val="tx1">
                                <a:lumMod val="50000"/>
                                <a:lumOff val="50000"/>
                              </a:schemeClr>
                            </a:solidFill>
                            <a:latin typeface="Cambria Math" panose="02040503050406030204" pitchFamily="18" charset="0"/>
                          </a:rPr>
                          <m:t>1</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2</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3</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4</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5</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6</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7</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8</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9</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10</m:t>
                        </m:r>
                      </m:sub>
                    </m:sSub>
                  </m:oMath>
                </a14:m>
                <a:endParaRPr lang="zh-CN" altLang="en-US" sz="2400" dirty="0">
                  <a:solidFill>
                    <a:schemeClr val="tx1">
                      <a:lumMod val="50000"/>
                      <a:lumOff val="50000"/>
                    </a:schemeClr>
                  </a:solidFill>
                </a:endParaRPr>
              </a:p>
            </p:txBody>
          </p:sp>
        </mc:Choice>
        <mc:Fallback xmlns="">
          <p:sp>
            <p:nvSpPr>
              <p:cNvPr id="26" name="文本框 25">
                <a:extLst>
                  <a:ext uri="{FF2B5EF4-FFF2-40B4-BE49-F238E27FC236}">
                    <a16:creationId xmlns:a16="http://schemas.microsoft.com/office/drawing/2014/main" id="{9EE973AD-F622-4B00-9A83-600F93DC8E9A}"/>
                  </a:ext>
                </a:extLst>
              </p:cNvPr>
              <p:cNvSpPr txBox="1">
                <a:spLocks noRot="1" noChangeAspect="1" noMove="1" noResize="1" noEditPoints="1" noAdjustHandles="1" noChangeArrowheads="1" noChangeShapeType="1" noTextEdit="1"/>
              </p:cNvSpPr>
              <p:nvPr/>
            </p:nvSpPr>
            <p:spPr>
              <a:xfrm>
                <a:off x="0" y="4290674"/>
                <a:ext cx="12191997" cy="546863"/>
              </a:xfrm>
              <a:prstGeom prst="rect">
                <a:avLst/>
              </a:prstGeom>
              <a:blipFill>
                <a:blip r:embed="rId3"/>
                <a:stretch>
                  <a:fillRect l="-150"/>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2DED0321-B394-40E7-B836-45F4FADD123B}"/>
              </a:ext>
            </a:extLst>
          </p:cNvPr>
          <p:cNvCxnSpPr>
            <a:cxnSpLocks/>
          </p:cNvCxnSpPr>
          <p:nvPr/>
        </p:nvCxnSpPr>
        <p:spPr>
          <a:xfrm>
            <a:off x="124717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DA55E61-1893-419B-A668-9798868B16D9}"/>
              </a:ext>
            </a:extLst>
          </p:cNvPr>
          <p:cNvCxnSpPr>
            <a:cxnSpLocks/>
          </p:cNvCxnSpPr>
          <p:nvPr/>
        </p:nvCxnSpPr>
        <p:spPr>
          <a:xfrm>
            <a:off x="2230843"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8AEB32F-E22C-45D0-B957-7D958FF0AECE}"/>
              </a:ext>
            </a:extLst>
          </p:cNvPr>
          <p:cNvCxnSpPr>
            <a:cxnSpLocks/>
          </p:cNvCxnSpPr>
          <p:nvPr/>
        </p:nvCxnSpPr>
        <p:spPr>
          <a:xfrm>
            <a:off x="314549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06D743C-0AA9-4BE2-8EFF-512636707E62}"/>
              </a:ext>
            </a:extLst>
          </p:cNvPr>
          <p:cNvCxnSpPr>
            <a:cxnSpLocks/>
          </p:cNvCxnSpPr>
          <p:nvPr/>
        </p:nvCxnSpPr>
        <p:spPr>
          <a:xfrm>
            <a:off x="4516583" y="4777916"/>
            <a:ext cx="0" cy="322800"/>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4571E00-0746-4794-8103-0C9FA0B53159}"/>
              </a:ext>
            </a:extLst>
          </p:cNvPr>
          <p:cNvCxnSpPr>
            <a:cxnSpLocks/>
          </p:cNvCxnSpPr>
          <p:nvPr/>
        </p:nvCxnSpPr>
        <p:spPr>
          <a:xfrm>
            <a:off x="6276370" y="4780387"/>
            <a:ext cx="0" cy="32032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5326758-21C6-453A-93BC-AFFC8B2FFAD3}"/>
              </a:ext>
            </a:extLst>
          </p:cNvPr>
          <p:cNvCxnSpPr>
            <a:cxnSpLocks/>
          </p:cNvCxnSpPr>
          <p:nvPr/>
        </p:nvCxnSpPr>
        <p:spPr>
          <a:xfrm>
            <a:off x="7425803" y="4782101"/>
            <a:ext cx="0" cy="318615"/>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4575068-9D03-4A23-95AB-BD31418E1099}"/>
              </a:ext>
            </a:extLst>
          </p:cNvPr>
          <p:cNvCxnSpPr>
            <a:cxnSpLocks/>
          </p:cNvCxnSpPr>
          <p:nvPr/>
        </p:nvCxnSpPr>
        <p:spPr>
          <a:xfrm>
            <a:off x="842234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7855262-04D4-432D-AA50-19F6C2BC1FFB}"/>
              </a:ext>
            </a:extLst>
          </p:cNvPr>
          <p:cNvCxnSpPr>
            <a:cxnSpLocks/>
          </p:cNvCxnSpPr>
          <p:nvPr/>
        </p:nvCxnSpPr>
        <p:spPr>
          <a:xfrm>
            <a:off x="9202883" y="4792966"/>
            <a:ext cx="0" cy="307750"/>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148087C-CD37-43B6-9092-051F02D9B20F}"/>
              </a:ext>
            </a:extLst>
          </p:cNvPr>
          <p:cNvCxnSpPr>
            <a:cxnSpLocks/>
          </p:cNvCxnSpPr>
          <p:nvPr/>
        </p:nvCxnSpPr>
        <p:spPr>
          <a:xfrm>
            <a:off x="10390840" y="4770531"/>
            <a:ext cx="0" cy="330185"/>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3F5FF83-2253-4293-A194-BA5D9F0D0DB2}"/>
              </a:ext>
            </a:extLst>
          </p:cNvPr>
          <p:cNvCxnSpPr>
            <a:cxnSpLocks/>
          </p:cNvCxnSpPr>
          <p:nvPr/>
        </p:nvCxnSpPr>
        <p:spPr>
          <a:xfrm>
            <a:off x="11831783"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9C101DF-F06D-4AAC-9567-3202B94E778A}"/>
                  </a:ext>
                </a:extLst>
              </p:cNvPr>
              <p:cNvSpPr txBox="1"/>
              <p:nvPr/>
            </p:nvSpPr>
            <p:spPr>
              <a:xfrm>
                <a:off x="-1" y="4987771"/>
                <a:ext cx="12191997"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5</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6</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7</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8</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9</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10</m:t>
                        </m:r>
                      </m:sub>
                    </m:sSub>
                  </m:oMath>
                </a14:m>
                <a:endParaRPr lang="zh-CN" altLang="en-US" sz="2400" dirty="0">
                  <a:solidFill>
                    <a:srgbClr val="00B0F0"/>
                  </a:solidFill>
                </a:endParaRPr>
              </a:p>
            </p:txBody>
          </p:sp>
        </mc:Choice>
        <mc:Fallback xmlns="">
          <p:sp>
            <p:nvSpPr>
              <p:cNvPr id="77" name="文本框 76">
                <a:extLst>
                  <a:ext uri="{FF2B5EF4-FFF2-40B4-BE49-F238E27FC236}">
                    <a16:creationId xmlns:a16="http://schemas.microsoft.com/office/drawing/2014/main" id="{F9C101DF-F06D-4AAC-9567-3202B94E778A}"/>
                  </a:ext>
                </a:extLst>
              </p:cNvPr>
              <p:cNvSpPr txBox="1">
                <a:spLocks noRot="1" noChangeAspect="1" noMove="1" noResize="1" noEditPoints="1" noAdjustHandles="1" noChangeArrowheads="1" noChangeShapeType="1" noTextEdit="1"/>
              </p:cNvSpPr>
              <p:nvPr/>
            </p:nvSpPr>
            <p:spPr>
              <a:xfrm>
                <a:off x="-1" y="4987771"/>
                <a:ext cx="12191997" cy="546863"/>
              </a:xfrm>
              <a:prstGeom prst="rect">
                <a:avLst/>
              </a:prstGeom>
              <a:blipFill>
                <a:blip r:embed="rId4"/>
                <a:stretch>
                  <a:fillRect l="-1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53CC710-CC27-4657-8234-53132ADCD69E}"/>
                  </a:ext>
                </a:extLst>
              </p:cNvPr>
              <p:cNvSpPr txBox="1"/>
              <p:nvPr/>
            </p:nvSpPr>
            <p:spPr>
              <a:xfrm>
                <a:off x="40206" y="5389584"/>
                <a:ext cx="12191997" cy="546863"/>
              </a:xfrm>
              <a:prstGeom prst="rect">
                <a:avLst/>
              </a:prstGeom>
              <a:noFill/>
            </p:spPr>
            <p:txBody>
              <a:bodyPr wrap="square">
                <a:noAutofit/>
              </a:bodyPr>
              <a:lstStyle/>
              <a:p>
                <a:r>
                  <a:rPr lang="en-US" altLang="zh-CN" sz="1400" dirty="0">
                    <a:solidFill>
                      <a:srgbClr val="00B050"/>
                    </a:solidFill>
                  </a:rPr>
                  <a:t>Re-weighing</a:t>
                </a:r>
                <a:r>
                  <a:rPr lang="en-US" altLang="zh-CN"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i="1">
                            <a:solidFill>
                              <a:srgbClr val="00B050"/>
                            </a:solidFill>
                            <a:latin typeface="Cambria Math" panose="02040503050406030204" pitchFamily="18" charset="0"/>
                          </a:rPr>
                          <m:t>1</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2</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3</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4</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5</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6</m:t>
                        </m:r>
                      </m:sub>
                    </m:sSub>
                  </m:oMath>
                </a14:m>
                <a:r>
                  <a:rPr lang="zh-CN" altLang="en-US" sz="2400" dirty="0">
                    <a:solidFill>
                      <a:srgbClr val="00B050"/>
                    </a:solidFill>
                  </a:rPr>
                  <a:t>      </a:t>
                </a:r>
                <a14:m>
                  <m:oMath xmlns:m="http://schemas.openxmlformats.org/officeDocument/2006/math">
                    <m:sSub>
                      <m:sSubPr>
                        <m:ctrlPr>
                          <a:rPr lang="en-US" altLang="zh-CN" sz="240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7</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8</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9</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10</m:t>
                        </m:r>
                      </m:sub>
                    </m:sSub>
                  </m:oMath>
                </a14:m>
                <a:endParaRPr lang="zh-CN" altLang="en-US" sz="2400" dirty="0">
                  <a:solidFill>
                    <a:srgbClr val="00B050"/>
                  </a:solidFill>
                </a:endParaRPr>
              </a:p>
            </p:txBody>
          </p:sp>
        </mc:Choice>
        <mc:Fallback xmlns="">
          <p:sp>
            <p:nvSpPr>
              <p:cNvPr id="90" name="文本框 89">
                <a:extLst>
                  <a:ext uri="{FF2B5EF4-FFF2-40B4-BE49-F238E27FC236}">
                    <a16:creationId xmlns:a16="http://schemas.microsoft.com/office/drawing/2014/main" id="{353CC710-CC27-4657-8234-53132ADCD69E}"/>
                  </a:ext>
                </a:extLst>
              </p:cNvPr>
              <p:cNvSpPr txBox="1">
                <a:spLocks noRot="1" noChangeAspect="1" noMove="1" noResize="1" noEditPoints="1" noAdjustHandles="1" noChangeArrowheads="1" noChangeShapeType="1" noTextEdit="1"/>
              </p:cNvSpPr>
              <p:nvPr/>
            </p:nvSpPr>
            <p:spPr>
              <a:xfrm>
                <a:off x="40206" y="5389584"/>
                <a:ext cx="12191997" cy="546863"/>
              </a:xfrm>
              <a:prstGeom prst="rect">
                <a:avLst/>
              </a:prstGeom>
              <a:blipFill>
                <a:blip r:embed="rId5"/>
                <a:stretch>
                  <a:fillRect l="-150"/>
                </a:stretch>
              </a:blipFill>
            </p:spPr>
            <p:txBody>
              <a:bodyPr/>
              <a:lstStyle/>
              <a:p>
                <a:r>
                  <a:rPr lang="zh-CN" altLang="en-US">
                    <a:noFill/>
                  </a:rPr>
                  <a:t> </a:t>
                </a:r>
              </a:p>
            </p:txBody>
          </p:sp>
        </mc:Fallback>
      </mc:AlternateContent>
      <p:sp>
        <p:nvSpPr>
          <p:cNvPr id="53" name="任意多边形: 形状 52">
            <a:extLst>
              <a:ext uri="{FF2B5EF4-FFF2-40B4-BE49-F238E27FC236}">
                <a16:creationId xmlns:a16="http://schemas.microsoft.com/office/drawing/2014/main" id="{24BD84A8-4820-4A0B-9EC9-04D536B9E248}"/>
              </a:ext>
            </a:extLst>
          </p:cNvPr>
          <p:cNvSpPr/>
          <p:nvPr/>
        </p:nvSpPr>
        <p:spPr>
          <a:xfrm rot="10800000">
            <a:off x="1265095" y="2222850"/>
            <a:ext cx="6101563" cy="49601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4" name="任意多边形: 形状 53">
            <a:extLst>
              <a:ext uri="{FF2B5EF4-FFF2-40B4-BE49-F238E27FC236}">
                <a16:creationId xmlns:a16="http://schemas.microsoft.com/office/drawing/2014/main" id="{CFB5F9EE-498E-41FE-85DA-FCC4E4B9F5A4}"/>
              </a:ext>
            </a:extLst>
          </p:cNvPr>
          <p:cNvSpPr/>
          <p:nvPr/>
        </p:nvSpPr>
        <p:spPr>
          <a:xfrm rot="10800000">
            <a:off x="7376181" y="2597008"/>
            <a:ext cx="995551" cy="13324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5" name="任意多边形: 形状 54">
            <a:extLst>
              <a:ext uri="{FF2B5EF4-FFF2-40B4-BE49-F238E27FC236}">
                <a16:creationId xmlns:a16="http://schemas.microsoft.com/office/drawing/2014/main" id="{C64D7A16-13F8-42ED-A284-9DFB74D73865}"/>
              </a:ext>
            </a:extLst>
          </p:cNvPr>
          <p:cNvSpPr/>
          <p:nvPr/>
        </p:nvSpPr>
        <p:spPr>
          <a:xfrm rot="10800000">
            <a:off x="7366659" y="2212105"/>
            <a:ext cx="4465124" cy="546864"/>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35" name="内容占位符 2">
            <a:extLst>
              <a:ext uri="{FF2B5EF4-FFF2-40B4-BE49-F238E27FC236}">
                <a16:creationId xmlns:a16="http://schemas.microsoft.com/office/drawing/2014/main" id="{57F282CE-CBB2-EA48-BAD7-4784B542528E}"/>
              </a:ext>
            </a:extLst>
          </p:cNvPr>
          <p:cNvSpPr>
            <a:spLocks noGrp="1"/>
          </p:cNvSpPr>
          <p:nvPr>
            <p:ph idx="1"/>
          </p:nvPr>
        </p:nvSpPr>
        <p:spPr>
          <a:xfrm>
            <a:off x="541870" y="934211"/>
            <a:ext cx="11120939" cy="459967"/>
          </a:xfrm>
        </p:spPr>
        <p:txBody>
          <a:bodyPr>
            <a:noAutofit/>
          </a:bodyPr>
          <a:lstStyle/>
          <a:p>
            <a:r>
              <a:rPr lang="en-US" altLang="zh-CN" dirty="0"/>
              <a:t>Get a more context for: </a:t>
            </a:r>
            <a:r>
              <a:rPr lang="en-US" altLang="zh-CN" i="1" dirty="0">
                <a:solidFill>
                  <a:schemeClr val="accent1"/>
                </a:solidFill>
              </a:rPr>
              <a:t>Noa can be annoying but she is a great cat</a:t>
            </a:r>
            <a:r>
              <a:rPr lang="en-US" altLang="zh-CN" dirty="0"/>
              <a:t>.</a:t>
            </a:r>
            <a:endParaRPr lang="zh-CN" altLang="en-US" dirty="0"/>
          </a:p>
        </p:txBody>
      </p:sp>
      <p:sp>
        <p:nvSpPr>
          <p:cNvPr id="36" name="文本框 55">
            <a:extLst>
              <a:ext uri="{FF2B5EF4-FFF2-40B4-BE49-F238E27FC236}">
                <a16:creationId xmlns:a16="http://schemas.microsoft.com/office/drawing/2014/main" id="{5692CBFF-E170-F249-A51F-FED57A01DFF7}"/>
              </a:ext>
            </a:extLst>
          </p:cNvPr>
          <p:cNvSpPr txBox="1"/>
          <p:nvPr/>
        </p:nvSpPr>
        <p:spPr>
          <a:xfrm>
            <a:off x="830035" y="1334674"/>
            <a:ext cx="10832774" cy="907941"/>
          </a:xfrm>
          <a:prstGeom prst="rect">
            <a:avLst/>
          </a:prstGeom>
          <a:noFill/>
        </p:spPr>
        <p:txBody>
          <a:bodyPr wrap="none" rtlCol="0">
            <a:spAutoFit/>
          </a:bodyPr>
          <a:lstStyle/>
          <a:p>
            <a:pPr>
              <a:spcAft>
                <a:spcPts val="600"/>
              </a:spcAft>
            </a:pPr>
            <a:r>
              <a:rPr lang="en-US" altLang="zh-CN" sz="2400" dirty="0"/>
              <a:t>Words </a:t>
            </a:r>
            <a:r>
              <a:rPr lang="en-US" altLang="zh-CN" sz="2400" dirty="0">
                <a:solidFill>
                  <a:srgbClr val="92D050"/>
                </a:solidFill>
              </a:rPr>
              <a:t>Noa</a:t>
            </a:r>
            <a:r>
              <a:rPr lang="en-US" altLang="zh-CN" sz="2400" dirty="0"/>
              <a:t>, </a:t>
            </a:r>
            <a:r>
              <a:rPr lang="en-US" altLang="zh-CN" sz="2400" dirty="0">
                <a:solidFill>
                  <a:srgbClr val="92D050"/>
                </a:solidFill>
              </a:rPr>
              <a:t>is</a:t>
            </a:r>
            <a:r>
              <a:rPr lang="en-US" altLang="zh-CN" sz="2400" dirty="0"/>
              <a:t> and </a:t>
            </a:r>
            <a:r>
              <a:rPr lang="en-US" altLang="zh-CN" sz="2400" dirty="0">
                <a:solidFill>
                  <a:srgbClr val="92D050"/>
                </a:solidFill>
              </a:rPr>
              <a:t>cat</a:t>
            </a:r>
            <a:r>
              <a:rPr lang="en-US" altLang="zh-CN" sz="2400" dirty="0"/>
              <a:t> are “closer” to </a:t>
            </a:r>
            <a:r>
              <a:rPr lang="en-US" altLang="zh-CN" sz="2400" dirty="0">
                <a:solidFill>
                  <a:srgbClr val="92D050"/>
                </a:solidFill>
              </a:rPr>
              <a:t>she</a:t>
            </a:r>
            <a:r>
              <a:rPr lang="en-US" altLang="zh-CN" sz="2400" dirty="0"/>
              <a:t>. So, we cannot blindly use proximity.</a:t>
            </a:r>
          </a:p>
          <a:p>
            <a:pPr>
              <a:spcAft>
                <a:spcPts val="600"/>
              </a:spcAft>
            </a:pPr>
            <a:r>
              <a:rPr lang="en-US" altLang="zh-CN" sz="2400" dirty="0"/>
              <a:t>Think of a way to do this automatically.</a:t>
            </a:r>
            <a:endParaRPr lang="zh-CN" altLang="en-US" sz="2400" dirty="0"/>
          </a:p>
        </p:txBody>
      </p:sp>
    </p:spTree>
    <p:extLst>
      <p:ext uri="{BB962C8B-B14F-4D97-AF65-F5344CB8AC3E}">
        <p14:creationId xmlns:p14="http://schemas.microsoft.com/office/powerpoint/2010/main" val="327068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14BAB-B514-4B7B-916D-9ABA3EBB7CCD}"/>
              </a:ext>
            </a:extLst>
          </p:cNvPr>
          <p:cNvSpPr>
            <a:spLocks noGrp="1"/>
          </p:cNvSpPr>
          <p:nvPr>
            <p:ph type="title"/>
          </p:nvPr>
        </p:nvSpPr>
        <p:spPr/>
        <p:txBody>
          <a:bodyPr>
            <a:noAutofit/>
          </a:bodyPr>
          <a:lstStyle/>
          <a:p>
            <a:r>
              <a:rPr lang="en-US" altLang="zh-CN" dirty="0"/>
              <a:t>Get more context for text</a:t>
            </a:r>
            <a:endParaRPr lang="zh-CN" altLang="en-US" dirty="0"/>
          </a:p>
        </p:txBody>
      </p:sp>
      <p:sp>
        <p:nvSpPr>
          <p:cNvPr id="4" name="灯片编号占位符 3">
            <a:extLst>
              <a:ext uri="{FF2B5EF4-FFF2-40B4-BE49-F238E27FC236}">
                <a16:creationId xmlns:a16="http://schemas.microsoft.com/office/drawing/2014/main" id="{0BA8647A-4812-4DA7-8639-FBA7A290EFAD}"/>
              </a:ext>
            </a:extLst>
          </p:cNvPr>
          <p:cNvSpPr>
            <a:spLocks noGrp="1"/>
          </p:cNvSpPr>
          <p:nvPr>
            <p:ph type="sldNum" sz="quarter" idx="12"/>
          </p:nvPr>
        </p:nvSpPr>
        <p:spPr/>
        <p:txBody>
          <a:bodyPr/>
          <a:lstStyle/>
          <a:p>
            <a:fld id="{DC8BB421-126E-41CB-B73A-69D52E98CAE3}" type="slidenum">
              <a:rPr lang="zh-CN" altLang="en-US" smtClean="0"/>
              <a:t>36</a:t>
            </a:fld>
            <a:endParaRPr lang="zh-CN" altLang="en-US"/>
          </a:p>
        </p:txBody>
      </p:sp>
      <p:sp>
        <p:nvSpPr>
          <p:cNvPr id="6" name="文本框 5">
            <a:extLst>
              <a:ext uri="{FF2B5EF4-FFF2-40B4-BE49-F238E27FC236}">
                <a16:creationId xmlns:a16="http://schemas.microsoft.com/office/drawing/2014/main" id="{D2225851-4B27-4466-9E30-A8D0087D093A}"/>
              </a:ext>
            </a:extLst>
          </p:cNvPr>
          <p:cNvSpPr txBox="1"/>
          <p:nvPr/>
        </p:nvSpPr>
        <p:spPr>
          <a:xfrm>
            <a:off x="846671" y="2642202"/>
            <a:ext cx="11745022" cy="546863"/>
          </a:xfrm>
          <a:prstGeom prst="rect">
            <a:avLst/>
          </a:prstGeom>
          <a:noFill/>
        </p:spPr>
        <p:txBody>
          <a:bodyPr wrap="square">
            <a:noAutofit/>
          </a:bodyPr>
          <a:lstStyle/>
          <a:p>
            <a:r>
              <a:rPr lang="en-US" altLang="zh-CN" sz="2800" dirty="0">
                <a:solidFill>
                  <a:schemeClr val="accent2"/>
                </a:solidFill>
              </a:rPr>
              <a:t>Noa    can    be     annoying      but     she      is     a      great       cat.</a:t>
            </a:r>
            <a:endParaRPr lang="zh-CN" altLang="en-US" sz="2800" dirty="0">
              <a:solidFill>
                <a:schemeClr val="accent2"/>
              </a:solidFill>
            </a:endParaRPr>
          </a:p>
        </p:txBody>
      </p:sp>
      <p:cxnSp>
        <p:nvCxnSpPr>
          <p:cNvPr id="14" name="直接连接符 13">
            <a:extLst>
              <a:ext uri="{FF2B5EF4-FFF2-40B4-BE49-F238E27FC236}">
                <a16:creationId xmlns:a16="http://schemas.microsoft.com/office/drawing/2014/main" id="{95784A1D-F363-4FEF-BD7F-53CCA2E1707E}"/>
              </a:ext>
            </a:extLst>
          </p:cNvPr>
          <p:cNvCxnSpPr>
            <a:cxnSpLocks/>
          </p:cNvCxnSpPr>
          <p:nvPr/>
        </p:nvCxnSpPr>
        <p:spPr>
          <a:xfrm>
            <a:off x="124717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4132E97-7E12-4A07-8ED9-FA66D772BB53}"/>
              </a:ext>
            </a:extLst>
          </p:cNvPr>
          <p:cNvCxnSpPr>
            <a:cxnSpLocks/>
          </p:cNvCxnSpPr>
          <p:nvPr/>
        </p:nvCxnSpPr>
        <p:spPr>
          <a:xfrm>
            <a:off x="223084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4B7B8D8-F480-4237-90CF-AF5E1ED28FA0}"/>
              </a:ext>
            </a:extLst>
          </p:cNvPr>
          <p:cNvCxnSpPr>
            <a:cxnSpLocks/>
          </p:cNvCxnSpPr>
          <p:nvPr/>
        </p:nvCxnSpPr>
        <p:spPr>
          <a:xfrm>
            <a:off x="314549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0AD8DCA-0E48-45E6-928F-DB5B7AFEAB54}"/>
              </a:ext>
            </a:extLst>
          </p:cNvPr>
          <p:cNvCxnSpPr>
            <a:cxnSpLocks/>
          </p:cNvCxnSpPr>
          <p:nvPr/>
        </p:nvCxnSpPr>
        <p:spPr>
          <a:xfrm>
            <a:off x="4516583" y="3201765"/>
            <a:ext cx="0" cy="121569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F664CBD-6C3D-4008-B135-81E3B8A359B3}"/>
              </a:ext>
            </a:extLst>
          </p:cNvPr>
          <p:cNvCxnSpPr>
            <a:cxnSpLocks/>
          </p:cNvCxnSpPr>
          <p:nvPr/>
        </p:nvCxnSpPr>
        <p:spPr>
          <a:xfrm>
            <a:off x="6276370" y="3204236"/>
            <a:ext cx="0" cy="121322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31ACF60-AF6D-45CD-B8F6-98517AEB0E00}"/>
              </a:ext>
            </a:extLst>
          </p:cNvPr>
          <p:cNvCxnSpPr>
            <a:cxnSpLocks/>
          </p:cNvCxnSpPr>
          <p:nvPr/>
        </p:nvCxnSpPr>
        <p:spPr>
          <a:xfrm>
            <a:off x="7425803" y="3205950"/>
            <a:ext cx="0" cy="121150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B739865B-43D8-4600-A9A5-066A55AC87EE}"/>
              </a:ext>
            </a:extLst>
          </p:cNvPr>
          <p:cNvCxnSpPr>
            <a:cxnSpLocks/>
          </p:cNvCxnSpPr>
          <p:nvPr/>
        </p:nvCxnSpPr>
        <p:spPr>
          <a:xfrm>
            <a:off x="8422340"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1859C8AC-746C-4277-866C-498E01752F20}"/>
              </a:ext>
            </a:extLst>
          </p:cNvPr>
          <p:cNvCxnSpPr>
            <a:cxnSpLocks/>
          </p:cNvCxnSpPr>
          <p:nvPr/>
        </p:nvCxnSpPr>
        <p:spPr>
          <a:xfrm>
            <a:off x="9202883" y="3216815"/>
            <a:ext cx="0" cy="1200641"/>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C678CC1-592F-4590-9A4C-FA49E80DE2BF}"/>
              </a:ext>
            </a:extLst>
          </p:cNvPr>
          <p:cNvCxnSpPr>
            <a:cxnSpLocks/>
          </p:cNvCxnSpPr>
          <p:nvPr/>
        </p:nvCxnSpPr>
        <p:spPr>
          <a:xfrm>
            <a:off x="10390840" y="3194380"/>
            <a:ext cx="0" cy="1223076"/>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6FAA20C-42D8-4F0E-BBB2-B6E7F10DD1DC}"/>
              </a:ext>
            </a:extLst>
          </p:cNvPr>
          <p:cNvCxnSpPr>
            <a:cxnSpLocks/>
          </p:cNvCxnSpPr>
          <p:nvPr/>
        </p:nvCxnSpPr>
        <p:spPr>
          <a:xfrm>
            <a:off x="11831783" y="3197886"/>
            <a:ext cx="0" cy="1219570"/>
          </a:xfrm>
          <a:prstGeom prst="line">
            <a:avLst/>
          </a:prstGeom>
          <a:ln w="254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EE973AD-F622-4B00-9A83-600F93DC8E9A}"/>
                  </a:ext>
                </a:extLst>
              </p:cNvPr>
              <p:cNvSpPr txBox="1"/>
              <p:nvPr/>
            </p:nvSpPr>
            <p:spPr>
              <a:xfrm>
                <a:off x="0" y="4290674"/>
                <a:ext cx="12191997" cy="546863"/>
              </a:xfrm>
              <a:prstGeom prst="rect">
                <a:avLst/>
              </a:prstGeom>
              <a:noFill/>
            </p:spPr>
            <p:txBody>
              <a:bodyPr wrap="square">
                <a:noAutofit/>
              </a:bodyPr>
              <a:lstStyle/>
              <a:p>
                <a:r>
                  <a:rPr lang="en-US" altLang="zh-CN" sz="1400" dirty="0">
                    <a:solidFill>
                      <a:schemeClr val="tx1">
                        <a:lumMod val="50000"/>
                        <a:lumOff val="50000"/>
                      </a:schemeClr>
                    </a:solidFill>
                  </a:rPr>
                  <a:t>Tokens      </a:t>
                </a:r>
                <a:r>
                  <a:rPr lang="en-US" altLang="zh-CN"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i="1">
                            <a:solidFill>
                              <a:schemeClr val="tx1">
                                <a:lumMod val="50000"/>
                                <a:lumOff val="50000"/>
                              </a:schemeClr>
                            </a:solidFill>
                            <a:latin typeface="Cambria Math" panose="02040503050406030204" pitchFamily="18" charset="0"/>
                          </a:rPr>
                          <m:t>1</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2</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3</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4</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5</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6</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7</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8</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9</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10</m:t>
                        </m:r>
                      </m:sub>
                    </m:sSub>
                  </m:oMath>
                </a14:m>
                <a:endParaRPr lang="zh-CN" altLang="en-US" sz="2400" dirty="0">
                  <a:solidFill>
                    <a:schemeClr val="tx1">
                      <a:lumMod val="50000"/>
                      <a:lumOff val="50000"/>
                    </a:schemeClr>
                  </a:solidFill>
                </a:endParaRPr>
              </a:p>
            </p:txBody>
          </p:sp>
        </mc:Choice>
        <mc:Fallback xmlns="">
          <p:sp>
            <p:nvSpPr>
              <p:cNvPr id="26" name="文本框 25">
                <a:extLst>
                  <a:ext uri="{FF2B5EF4-FFF2-40B4-BE49-F238E27FC236}">
                    <a16:creationId xmlns:a16="http://schemas.microsoft.com/office/drawing/2014/main" id="{9EE973AD-F622-4B00-9A83-600F93DC8E9A}"/>
                  </a:ext>
                </a:extLst>
              </p:cNvPr>
              <p:cNvSpPr txBox="1">
                <a:spLocks noRot="1" noChangeAspect="1" noMove="1" noResize="1" noEditPoints="1" noAdjustHandles="1" noChangeArrowheads="1" noChangeShapeType="1" noTextEdit="1"/>
              </p:cNvSpPr>
              <p:nvPr/>
            </p:nvSpPr>
            <p:spPr>
              <a:xfrm>
                <a:off x="0" y="4290674"/>
                <a:ext cx="12191997" cy="546863"/>
              </a:xfrm>
              <a:prstGeom prst="rect">
                <a:avLst/>
              </a:prstGeom>
              <a:blipFill>
                <a:blip r:embed="rId3"/>
                <a:stretch>
                  <a:fillRect l="-150"/>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2DED0321-B394-40E7-B836-45F4FADD123B}"/>
              </a:ext>
            </a:extLst>
          </p:cNvPr>
          <p:cNvCxnSpPr>
            <a:cxnSpLocks/>
          </p:cNvCxnSpPr>
          <p:nvPr/>
        </p:nvCxnSpPr>
        <p:spPr>
          <a:xfrm>
            <a:off x="124717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EDA55E61-1893-419B-A668-9798868B16D9}"/>
              </a:ext>
            </a:extLst>
          </p:cNvPr>
          <p:cNvCxnSpPr>
            <a:cxnSpLocks/>
          </p:cNvCxnSpPr>
          <p:nvPr/>
        </p:nvCxnSpPr>
        <p:spPr>
          <a:xfrm>
            <a:off x="2230843"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8AEB32F-E22C-45D0-B957-7D958FF0AECE}"/>
              </a:ext>
            </a:extLst>
          </p:cNvPr>
          <p:cNvCxnSpPr>
            <a:cxnSpLocks/>
          </p:cNvCxnSpPr>
          <p:nvPr/>
        </p:nvCxnSpPr>
        <p:spPr>
          <a:xfrm>
            <a:off x="314549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06D743C-0AA9-4BE2-8EFF-512636707E62}"/>
              </a:ext>
            </a:extLst>
          </p:cNvPr>
          <p:cNvCxnSpPr>
            <a:cxnSpLocks/>
          </p:cNvCxnSpPr>
          <p:nvPr/>
        </p:nvCxnSpPr>
        <p:spPr>
          <a:xfrm>
            <a:off x="4516583" y="4777916"/>
            <a:ext cx="0" cy="322800"/>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4571E00-0746-4794-8103-0C9FA0B53159}"/>
              </a:ext>
            </a:extLst>
          </p:cNvPr>
          <p:cNvCxnSpPr>
            <a:cxnSpLocks/>
          </p:cNvCxnSpPr>
          <p:nvPr/>
        </p:nvCxnSpPr>
        <p:spPr>
          <a:xfrm>
            <a:off x="6276370" y="4780387"/>
            <a:ext cx="0" cy="32032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5326758-21C6-453A-93BC-AFFC8B2FFAD3}"/>
              </a:ext>
            </a:extLst>
          </p:cNvPr>
          <p:cNvCxnSpPr>
            <a:cxnSpLocks/>
          </p:cNvCxnSpPr>
          <p:nvPr/>
        </p:nvCxnSpPr>
        <p:spPr>
          <a:xfrm>
            <a:off x="7425803" y="4782101"/>
            <a:ext cx="0" cy="318615"/>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4575068-9D03-4A23-95AB-BD31418E1099}"/>
              </a:ext>
            </a:extLst>
          </p:cNvPr>
          <p:cNvCxnSpPr>
            <a:cxnSpLocks/>
          </p:cNvCxnSpPr>
          <p:nvPr/>
        </p:nvCxnSpPr>
        <p:spPr>
          <a:xfrm>
            <a:off x="8422340"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7855262-04D4-432D-AA50-19F6C2BC1FFB}"/>
              </a:ext>
            </a:extLst>
          </p:cNvPr>
          <p:cNvCxnSpPr>
            <a:cxnSpLocks/>
          </p:cNvCxnSpPr>
          <p:nvPr/>
        </p:nvCxnSpPr>
        <p:spPr>
          <a:xfrm>
            <a:off x="9202883" y="4792966"/>
            <a:ext cx="0" cy="307750"/>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148087C-CD37-43B6-9092-051F02D9B20F}"/>
              </a:ext>
            </a:extLst>
          </p:cNvPr>
          <p:cNvCxnSpPr>
            <a:cxnSpLocks/>
          </p:cNvCxnSpPr>
          <p:nvPr/>
        </p:nvCxnSpPr>
        <p:spPr>
          <a:xfrm>
            <a:off x="10390840" y="4770531"/>
            <a:ext cx="0" cy="330185"/>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3F5FF83-2253-4293-A194-BA5D9F0D0DB2}"/>
              </a:ext>
            </a:extLst>
          </p:cNvPr>
          <p:cNvCxnSpPr>
            <a:cxnSpLocks/>
          </p:cNvCxnSpPr>
          <p:nvPr/>
        </p:nvCxnSpPr>
        <p:spPr>
          <a:xfrm>
            <a:off x="11831783" y="4774037"/>
            <a:ext cx="0" cy="326679"/>
          </a:xfrm>
          <a:prstGeom prst="line">
            <a:avLst/>
          </a:prstGeom>
          <a:ln w="25400">
            <a:solidFill>
              <a:schemeClr val="bg1">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9C101DF-F06D-4AAC-9567-3202B94E778A}"/>
                  </a:ext>
                </a:extLst>
              </p:cNvPr>
              <p:cNvSpPr txBox="1"/>
              <p:nvPr/>
            </p:nvSpPr>
            <p:spPr>
              <a:xfrm>
                <a:off x="-1" y="4987771"/>
                <a:ext cx="12191997"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5</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6</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7</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8</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9</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10</m:t>
                        </m:r>
                      </m:sub>
                    </m:sSub>
                  </m:oMath>
                </a14:m>
                <a:endParaRPr lang="zh-CN" altLang="en-US" sz="2400" dirty="0">
                  <a:solidFill>
                    <a:srgbClr val="00B0F0"/>
                  </a:solidFill>
                </a:endParaRPr>
              </a:p>
            </p:txBody>
          </p:sp>
        </mc:Choice>
        <mc:Fallback xmlns="">
          <p:sp>
            <p:nvSpPr>
              <p:cNvPr id="77" name="文本框 76">
                <a:extLst>
                  <a:ext uri="{FF2B5EF4-FFF2-40B4-BE49-F238E27FC236}">
                    <a16:creationId xmlns:a16="http://schemas.microsoft.com/office/drawing/2014/main" id="{F9C101DF-F06D-4AAC-9567-3202B94E778A}"/>
                  </a:ext>
                </a:extLst>
              </p:cNvPr>
              <p:cNvSpPr txBox="1">
                <a:spLocks noRot="1" noChangeAspect="1" noMove="1" noResize="1" noEditPoints="1" noAdjustHandles="1" noChangeArrowheads="1" noChangeShapeType="1" noTextEdit="1"/>
              </p:cNvSpPr>
              <p:nvPr/>
            </p:nvSpPr>
            <p:spPr>
              <a:xfrm>
                <a:off x="-1" y="4987771"/>
                <a:ext cx="12191997" cy="546863"/>
              </a:xfrm>
              <a:prstGeom prst="rect">
                <a:avLst/>
              </a:prstGeom>
              <a:blipFill>
                <a:blip r:embed="rId4"/>
                <a:stretch>
                  <a:fillRect l="-1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53CC710-CC27-4657-8234-53132ADCD69E}"/>
                  </a:ext>
                </a:extLst>
              </p:cNvPr>
              <p:cNvSpPr txBox="1"/>
              <p:nvPr/>
            </p:nvSpPr>
            <p:spPr>
              <a:xfrm>
                <a:off x="40206" y="5389584"/>
                <a:ext cx="12191997" cy="546863"/>
              </a:xfrm>
              <a:prstGeom prst="rect">
                <a:avLst/>
              </a:prstGeom>
              <a:noFill/>
            </p:spPr>
            <p:txBody>
              <a:bodyPr wrap="square">
                <a:noAutofit/>
              </a:bodyPr>
              <a:lstStyle/>
              <a:p>
                <a:r>
                  <a:rPr lang="en-US" altLang="zh-CN" sz="1400" dirty="0">
                    <a:solidFill>
                      <a:srgbClr val="00B050"/>
                    </a:solidFill>
                  </a:rPr>
                  <a:t>Re-weighing</a:t>
                </a:r>
                <a:r>
                  <a:rPr lang="en-US" altLang="zh-CN"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i="1">
                            <a:solidFill>
                              <a:srgbClr val="00B050"/>
                            </a:solidFill>
                            <a:latin typeface="Cambria Math" panose="02040503050406030204" pitchFamily="18" charset="0"/>
                          </a:rPr>
                          <m:t>1</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2</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3</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4</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5</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6</m:t>
                        </m:r>
                      </m:sub>
                    </m:sSub>
                  </m:oMath>
                </a14:m>
                <a:r>
                  <a:rPr lang="zh-CN" altLang="en-US" sz="2400" dirty="0">
                    <a:solidFill>
                      <a:srgbClr val="00B050"/>
                    </a:solidFill>
                  </a:rPr>
                  <a:t>      </a:t>
                </a:r>
                <a14:m>
                  <m:oMath xmlns:m="http://schemas.openxmlformats.org/officeDocument/2006/math">
                    <m:sSub>
                      <m:sSubPr>
                        <m:ctrlPr>
                          <a:rPr lang="en-US" altLang="zh-CN" sz="2400" i="1" smtClean="0">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7</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8</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9</m:t>
                        </m:r>
                      </m:sub>
                    </m:sSub>
                  </m:oMath>
                </a14:m>
                <a:r>
                  <a:rPr lang="zh-CN" altLang="en-US" sz="2400" dirty="0">
                    <a:solidFill>
                      <a:srgbClr val="00B050"/>
                    </a:solidFill>
                  </a:rPr>
                  <a:t>          </a:t>
                </a:r>
                <a14:m>
                  <m:oMath xmlns:m="http://schemas.openxmlformats.org/officeDocument/2006/math">
                    <m:sSub>
                      <m:sSubPr>
                        <m:ctrlPr>
                          <a:rPr lang="en-US" altLang="zh-CN" sz="2400" i="1">
                            <a:solidFill>
                              <a:srgbClr val="00B050"/>
                            </a:solidFill>
                            <a:latin typeface="Cambria Math" panose="02040503050406030204" pitchFamily="18" charset="0"/>
                          </a:rPr>
                        </m:ctrlPr>
                      </m:sSubPr>
                      <m:e>
                        <m:r>
                          <a:rPr lang="en-US" altLang="zh-CN" sz="2400" b="1" i="1" smtClean="0">
                            <a:solidFill>
                              <a:srgbClr val="00B050"/>
                            </a:solidFill>
                            <a:latin typeface="Cambria Math" panose="02040503050406030204" pitchFamily="18" charset="0"/>
                          </a:rPr>
                          <m:t>𝒘</m:t>
                        </m:r>
                      </m:e>
                      <m:sub>
                        <m:r>
                          <a:rPr lang="en-US" altLang="zh-CN" sz="2400" b="0" i="1" smtClean="0">
                            <a:solidFill>
                              <a:srgbClr val="00B050"/>
                            </a:solidFill>
                            <a:latin typeface="Cambria Math" panose="02040503050406030204" pitchFamily="18" charset="0"/>
                          </a:rPr>
                          <m:t>10</m:t>
                        </m:r>
                      </m:sub>
                    </m:sSub>
                  </m:oMath>
                </a14:m>
                <a:endParaRPr lang="zh-CN" altLang="en-US" sz="2400" dirty="0">
                  <a:solidFill>
                    <a:srgbClr val="00B050"/>
                  </a:solidFill>
                </a:endParaRPr>
              </a:p>
            </p:txBody>
          </p:sp>
        </mc:Choice>
        <mc:Fallback xmlns="">
          <p:sp>
            <p:nvSpPr>
              <p:cNvPr id="90" name="文本框 89">
                <a:extLst>
                  <a:ext uri="{FF2B5EF4-FFF2-40B4-BE49-F238E27FC236}">
                    <a16:creationId xmlns:a16="http://schemas.microsoft.com/office/drawing/2014/main" id="{353CC710-CC27-4657-8234-53132ADCD69E}"/>
                  </a:ext>
                </a:extLst>
              </p:cNvPr>
              <p:cNvSpPr txBox="1">
                <a:spLocks noRot="1" noChangeAspect="1" noMove="1" noResize="1" noEditPoints="1" noAdjustHandles="1" noChangeArrowheads="1" noChangeShapeType="1" noTextEdit="1"/>
              </p:cNvSpPr>
              <p:nvPr/>
            </p:nvSpPr>
            <p:spPr>
              <a:xfrm>
                <a:off x="40206" y="5389584"/>
                <a:ext cx="12191997" cy="546863"/>
              </a:xfrm>
              <a:prstGeom prst="rect">
                <a:avLst/>
              </a:prstGeom>
              <a:blipFill>
                <a:blip r:embed="rId5"/>
                <a:stretch>
                  <a:fillRect l="-150"/>
                </a:stretch>
              </a:blipFill>
            </p:spPr>
            <p:txBody>
              <a:bodyPr/>
              <a:lstStyle/>
              <a:p>
                <a:r>
                  <a:rPr lang="zh-CN" altLang="en-US">
                    <a:noFill/>
                  </a:rPr>
                  <a:t> </a:t>
                </a:r>
              </a:p>
            </p:txBody>
          </p:sp>
        </mc:Fallback>
      </mc:AlternateContent>
      <p:cxnSp>
        <p:nvCxnSpPr>
          <p:cNvPr id="91" name="直接连接符 90">
            <a:extLst>
              <a:ext uri="{FF2B5EF4-FFF2-40B4-BE49-F238E27FC236}">
                <a16:creationId xmlns:a16="http://schemas.microsoft.com/office/drawing/2014/main" id="{53DB26CB-F030-407F-8051-DCEC2544BA06}"/>
              </a:ext>
            </a:extLst>
          </p:cNvPr>
          <p:cNvCxnSpPr>
            <a:cxnSpLocks/>
          </p:cNvCxnSpPr>
          <p:nvPr/>
        </p:nvCxnSpPr>
        <p:spPr>
          <a:xfrm>
            <a:off x="1247170" y="585988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1B38C8F-7481-4A56-8E41-C2F179567439}"/>
              </a:ext>
            </a:extLst>
          </p:cNvPr>
          <p:cNvCxnSpPr>
            <a:cxnSpLocks/>
          </p:cNvCxnSpPr>
          <p:nvPr/>
        </p:nvCxnSpPr>
        <p:spPr>
          <a:xfrm>
            <a:off x="2230843" y="585988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4217A164-32C3-47E6-9F17-CAB9517F2819}"/>
              </a:ext>
            </a:extLst>
          </p:cNvPr>
          <p:cNvCxnSpPr>
            <a:cxnSpLocks/>
          </p:cNvCxnSpPr>
          <p:nvPr/>
        </p:nvCxnSpPr>
        <p:spPr>
          <a:xfrm>
            <a:off x="3145490" y="585988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4354331-40E1-4180-B70D-51C42916701F}"/>
              </a:ext>
            </a:extLst>
          </p:cNvPr>
          <p:cNvCxnSpPr>
            <a:cxnSpLocks/>
          </p:cNvCxnSpPr>
          <p:nvPr/>
        </p:nvCxnSpPr>
        <p:spPr>
          <a:xfrm>
            <a:off x="4516583" y="5863766"/>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3C38E2E-DC94-4D55-B541-2711349D256B}"/>
              </a:ext>
            </a:extLst>
          </p:cNvPr>
          <p:cNvCxnSpPr>
            <a:cxnSpLocks/>
          </p:cNvCxnSpPr>
          <p:nvPr/>
        </p:nvCxnSpPr>
        <p:spPr>
          <a:xfrm>
            <a:off x="6276370" y="5866237"/>
            <a:ext cx="0" cy="32032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C23359EB-F53A-48B3-84CE-40E9EAF5A0D4}"/>
              </a:ext>
            </a:extLst>
          </p:cNvPr>
          <p:cNvCxnSpPr>
            <a:cxnSpLocks/>
          </p:cNvCxnSpPr>
          <p:nvPr/>
        </p:nvCxnSpPr>
        <p:spPr>
          <a:xfrm>
            <a:off x="7425803" y="5867951"/>
            <a:ext cx="0" cy="3186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52338A7-6E19-410D-95BE-EA97E878D77B}"/>
              </a:ext>
            </a:extLst>
          </p:cNvPr>
          <p:cNvCxnSpPr>
            <a:cxnSpLocks/>
          </p:cNvCxnSpPr>
          <p:nvPr/>
        </p:nvCxnSpPr>
        <p:spPr>
          <a:xfrm>
            <a:off x="8422340" y="585988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BC1CC68A-F7B6-4EC7-8B03-11D27C48CAEA}"/>
              </a:ext>
            </a:extLst>
          </p:cNvPr>
          <p:cNvCxnSpPr>
            <a:cxnSpLocks/>
          </p:cNvCxnSpPr>
          <p:nvPr/>
        </p:nvCxnSpPr>
        <p:spPr>
          <a:xfrm>
            <a:off x="9202883" y="5878816"/>
            <a:ext cx="0" cy="30775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1548DE5C-D708-483E-8B39-018050AA6BFC}"/>
              </a:ext>
            </a:extLst>
          </p:cNvPr>
          <p:cNvCxnSpPr>
            <a:cxnSpLocks/>
          </p:cNvCxnSpPr>
          <p:nvPr/>
        </p:nvCxnSpPr>
        <p:spPr>
          <a:xfrm>
            <a:off x="10390840" y="5856381"/>
            <a:ext cx="0" cy="33018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D69FDEA-1E76-43EC-9DA6-96ADC208DB0D}"/>
              </a:ext>
            </a:extLst>
          </p:cNvPr>
          <p:cNvCxnSpPr>
            <a:cxnSpLocks/>
          </p:cNvCxnSpPr>
          <p:nvPr/>
        </p:nvCxnSpPr>
        <p:spPr>
          <a:xfrm>
            <a:off x="11831783" y="585988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A84DD9EB-8384-4EBF-B35F-FF9C6C8ED058}"/>
                  </a:ext>
                </a:extLst>
              </p:cNvPr>
              <p:cNvSpPr txBox="1"/>
              <p:nvPr/>
            </p:nvSpPr>
            <p:spPr>
              <a:xfrm>
                <a:off x="-2" y="6126427"/>
                <a:ext cx="12191997" cy="423665"/>
              </a:xfrm>
              <a:prstGeom prst="rect">
                <a:avLst/>
              </a:prstGeom>
              <a:noFill/>
            </p:spPr>
            <p:txBody>
              <a:bodyPr wrap="square">
                <a:noAutofit/>
              </a:bodyPr>
              <a:lstStyle/>
              <a:p>
                <a:r>
                  <a:rPr lang="en-US" altLang="zh-CN" sz="1400" dirty="0">
                    <a:solidFill>
                      <a:schemeClr val="accent2"/>
                    </a:solidFill>
                  </a:rPr>
                  <a:t>More context</a:t>
                </a:r>
                <a:r>
                  <a:rPr lang="en-US" altLang="zh-CN"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i="1">
                            <a:solidFill>
                              <a:schemeClr val="accent2"/>
                            </a:solidFill>
                            <a:latin typeface="Cambria Math" panose="02040503050406030204" pitchFamily="18" charset="0"/>
                          </a:rPr>
                          <m:t>1</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2</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3</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4</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5</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6</m:t>
                        </m:r>
                      </m:sub>
                    </m:sSub>
                  </m:oMath>
                </a14:m>
                <a:r>
                  <a:rPr lang="zh-CN" altLang="en-US" sz="2400" dirty="0">
                    <a:solidFill>
                      <a:schemeClr val="accent2"/>
                    </a:solidFill>
                  </a:rPr>
                  <a:t>       </a:t>
                </a:r>
                <a14:m>
                  <m:oMath xmlns:m="http://schemas.openxmlformats.org/officeDocument/2006/math">
                    <m:sSub>
                      <m:sSubPr>
                        <m:ctrlPr>
                          <a:rPr lang="en-US" altLang="zh-CN" sz="2400" i="1" smtClean="0">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7</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8</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9</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10</m:t>
                        </m:r>
                      </m:sub>
                    </m:sSub>
                  </m:oMath>
                </a14:m>
                <a:endParaRPr lang="zh-CN" altLang="en-US" sz="2400" dirty="0">
                  <a:solidFill>
                    <a:schemeClr val="accent2"/>
                  </a:solidFill>
                </a:endParaRPr>
              </a:p>
            </p:txBody>
          </p:sp>
        </mc:Choice>
        <mc:Fallback xmlns="">
          <p:sp>
            <p:nvSpPr>
              <p:cNvPr id="101" name="文本框 100">
                <a:extLst>
                  <a:ext uri="{FF2B5EF4-FFF2-40B4-BE49-F238E27FC236}">
                    <a16:creationId xmlns:a16="http://schemas.microsoft.com/office/drawing/2014/main" id="{A84DD9EB-8384-4EBF-B35F-FF9C6C8ED058}"/>
                  </a:ext>
                </a:extLst>
              </p:cNvPr>
              <p:cNvSpPr txBox="1">
                <a:spLocks noRot="1" noChangeAspect="1" noMove="1" noResize="1" noEditPoints="1" noAdjustHandles="1" noChangeArrowheads="1" noChangeShapeType="1" noTextEdit="1"/>
              </p:cNvSpPr>
              <p:nvPr/>
            </p:nvSpPr>
            <p:spPr>
              <a:xfrm>
                <a:off x="-2" y="6126427"/>
                <a:ext cx="12191997" cy="423665"/>
              </a:xfrm>
              <a:prstGeom prst="rect">
                <a:avLst/>
              </a:prstGeom>
              <a:blipFill>
                <a:blip r:embed="rId6"/>
                <a:stretch>
                  <a:fillRect l="-150" b="-24638"/>
                </a:stretch>
              </a:blipFill>
            </p:spPr>
            <p:txBody>
              <a:bodyPr/>
              <a:lstStyle/>
              <a:p>
                <a:r>
                  <a:rPr lang="zh-CN" altLang="en-US">
                    <a:noFill/>
                  </a:rPr>
                  <a:t> </a:t>
                </a:r>
              </a:p>
            </p:txBody>
          </p:sp>
        </mc:Fallback>
      </mc:AlternateContent>
      <p:sp>
        <p:nvSpPr>
          <p:cNvPr id="53" name="任意多边形: 形状 52">
            <a:extLst>
              <a:ext uri="{FF2B5EF4-FFF2-40B4-BE49-F238E27FC236}">
                <a16:creationId xmlns:a16="http://schemas.microsoft.com/office/drawing/2014/main" id="{24BD84A8-4820-4A0B-9EC9-04D536B9E248}"/>
              </a:ext>
            </a:extLst>
          </p:cNvPr>
          <p:cNvSpPr/>
          <p:nvPr/>
        </p:nvSpPr>
        <p:spPr>
          <a:xfrm rot="10800000">
            <a:off x="1265095" y="2222850"/>
            <a:ext cx="6101563" cy="49601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4" name="任意多边形: 形状 53">
            <a:extLst>
              <a:ext uri="{FF2B5EF4-FFF2-40B4-BE49-F238E27FC236}">
                <a16:creationId xmlns:a16="http://schemas.microsoft.com/office/drawing/2014/main" id="{CFB5F9EE-498E-41FE-85DA-FCC4E4B9F5A4}"/>
              </a:ext>
            </a:extLst>
          </p:cNvPr>
          <p:cNvSpPr/>
          <p:nvPr/>
        </p:nvSpPr>
        <p:spPr>
          <a:xfrm rot="10800000">
            <a:off x="7376181" y="2597008"/>
            <a:ext cx="995551" cy="133241"/>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55" name="任意多边形: 形状 54">
            <a:extLst>
              <a:ext uri="{FF2B5EF4-FFF2-40B4-BE49-F238E27FC236}">
                <a16:creationId xmlns:a16="http://schemas.microsoft.com/office/drawing/2014/main" id="{C64D7A16-13F8-42ED-A284-9DFB74D73865}"/>
              </a:ext>
            </a:extLst>
          </p:cNvPr>
          <p:cNvSpPr/>
          <p:nvPr/>
        </p:nvSpPr>
        <p:spPr>
          <a:xfrm rot="10800000">
            <a:off x="7366659" y="2212105"/>
            <a:ext cx="4465124" cy="546864"/>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48" name="内容占位符 2">
            <a:extLst>
              <a:ext uri="{FF2B5EF4-FFF2-40B4-BE49-F238E27FC236}">
                <a16:creationId xmlns:a16="http://schemas.microsoft.com/office/drawing/2014/main" id="{7FEDB5D2-E887-9E41-B2D1-8FAF9664AD22}"/>
              </a:ext>
            </a:extLst>
          </p:cNvPr>
          <p:cNvSpPr>
            <a:spLocks noGrp="1"/>
          </p:cNvSpPr>
          <p:nvPr>
            <p:ph idx="1"/>
          </p:nvPr>
        </p:nvSpPr>
        <p:spPr>
          <a:xfrm>
            <a:off x="541870" y="934211"/>
            <a:ext cx="11120939" cy="459967"/>
          </a:xfrm>
        </p:spPr>
        <p:txBody>
          <a:bodyPr>
            <a:noAutofit/>
          </a:bodyPr>
          <a:lstStyle/>
          <a:p>
            <a:r>
              <a:rPr lang="en-US" altLang="zh-CN" dirty="0"/>
              <a:t>Get a more context for: </a:t>
            </a:r>
            <a:r>
              <a:rPr lang="en-US" altLang="zh-CN" i="1" dirty="0">
                <a:solidFill>
                  <a:schemeClr val="accent1"/>
                </a:solidFill>
              </a:rPr>
              <a:t>Noa can be annoying but she is a great cat</a:t>
            </a:r>
            <a:r>
              <a:rPr lang="en-US" altLang="zh-CN" dirty="0"/>
              <a:t>.</a:t>
            </a:r>
            <a:endParaRPr lang="zh-CN" altLang="en-US" dirty="0"/>
          </a:p>
        </p:txBody>
      </p:sp>
      <p:sp>
        <p:nvSpPr>
          <p:cNvPr id="49" name="文本框 55">
            <a:extLst>
              <a:ext uri="{FF2B5EF4-FFF2-40B4-BE49-F238E27FC236}">
                <a16:creationId xmlns:a16="http://schemas.microsoft.com/office/drawing/2014/main" id="{5D149E55-FE9F-2545-8A2C-E1BFB5D71C8B}"/>
              </a:ext>
            </a:extLst>
          </p:cNvPr>
          <p:cNvSpPr txBox="1"/>
          <p:nvPr/>
        </p:nvSpPr>
        <p:spPr>
          <a:xfrm>
            <a:off x="830035" y="1334674"/>
            <a:ext cx="10832774" cy="907941"/>
          </a:xfrm>
          <a:prstGeom prst="rect">
            <a:avLst/>
          </a:prstGeom>
          <a:noFill/>
        </p:spPr>
        <p:txBody>
          <a:bodyPr wrap="none" rtlCol="0">
            <a:spAutoFit/>
          </a:bodyPr>
          <a:lstStyle/>
          <a:p>
            <a:pPr>
              <a:spcAft>
                <a:spcPts val="600"/>
              </a:spcAft>
            </a:pPr>
            <a:r>
              <a:rPr lang="en-US" altLang="zh-CN" sz="2400" dirty="0"/>
              <a:t>Words </a:t>
            </a:r>
            <a:r>
              <a:rPr lang="en-US" altLang="zh-CN" sz="2400" dirty="0">
                <a:solidFill>
                  <a:srgbClr val="92D050"/>
                </a:solidFill>
              </a:rPr>
              <a:t>Noa</a:t>
            </a:r>
            <a:r>
              <a:rPr lang="en-US" altLang="zh-CN" sz="2400" dirty="0"/>
              <a:t>, </a:t>
            </a:r>
            <a:r>
              <a:rPr lang="en-US" altLang="zh-CN" sz="2400" dirty="0">
                <a:solidFill>
                  <a:srgbClr val="92D050"/>
                </a:solidFill>
              </a:rPr>
              <a:t>is</a:t>
            </a:r>
            <a:r>
              <a:rPr lang="en-US" altLang="zh-CN" sz="2400" dirty="0"/>
              <a:t> and </a:t>
            </a:r>
            <a:r>
              <a:rPr lang="en-US" altLang="zh-CN" sz="2400" dirty="0">
                <a:solidFill>
                  <a:srgbClr val="92D050"/>
                </a:solidFill>
              </a:rPr>
              <a:t>cat</a:t>
            </a:r>
            <a:r>
              <a:rPr lang="en-US" altLang="zh-CN" sz="2400" dirty="0"/>
              <a:t> are “closer” to </a:t>
            </a:r>
            <a:r>
              <a:rPr lang="en-US" altLang="zh-CN" sz="2400" dirty="0">
                <a:solidFill>
                  <a:srgbClr val="92D050"/>
                </a:solidFill>
              </a:rPr>
              <a:t>she</a:t>
            </a:r>
            <a:r>
              <a:rPr lang="en-US" altLang="zh-CN" sz="2400" dirty="0"/>
              <a:t>. So, we cannot blindly use proximity.</a:t>
            </a:r>
          </a:p>
          <a:p>
            <a:pPr>
              <a:spcAft>
                <a:spcPts val="600"/>
              </a:spcAft>
            </a:pPr>
            <a:r>
              <a:rPr lang="en-US" altLang="zh-CN" sz="2400" dirty="0"/>
              <a:t>Think of a way to do this automatically.</a:t>
            </a:r>
            <a:endParaRPr lang="zh-CN" altLang="en-US" sz="2400" dirty="0"/>
          </a:p>
        </p:txBody>
      </p:sp>
    </p:spTree>
    <p:extLst>
      <p:ext uri="{BB962C8B-B14F-4D97-AF65-F5344CB8AC3E}">
        <p14:creationId xmlns:p14="http://schemas.microsoft.com/office/powerpoint/2010/main" val="74169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BD662D-DC58-4AAC-BFB8-E3EFB77A38BE}"/>
                  </a:ext>
                </a:extLst>
              </p:cNvPr>
              <p:cNvSpPr>
                <a:spLocks noGrp="1"/>
              </p:cNvSpPr>
              <p:nvPr>
                <p:ph idx="1"/>
              </p:nvPr>
            </p:nvSpPr>
            <p:spPr>
              <a:xfrm>
                <a:off x="553040" y="977730"/>
                <a:ext cx="7398764" cy="1872076"/>
              </a:xfrm>
            </p:spPr>
            <p:txBody>
              <a:bodyPr>
                <a:noAutofit/>
              </a:bodyPr>
              <a:lstStyle/>
              <a:p>
                <a:pPr>
                  <a:spcBef>
                    <a:spcPts val="60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b="0"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60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b="0"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600"/>
                  </a:spcBef>
                  <a:spcAft>
                    <a:spcPts val="0"/>
                  </a:spcAft>
                </a:pPr>
                <a:r>
                  <a:rPr lang="en-US" altLang="zh-CN" dirty="0"/>
                  <a:t>Embeddings encode different  “meanings”.</a:t>
                </a:r>
                <a:endParaRPr lang="zh-CN" altLang="en-US" dirty="0"/>
              </a:p>
            </p:txBody>
          </p:sp>
        </mc:Choice>
        <mc:Fallback xmlns="">
          <p:sp>
            <p:nvSpPr>
              <p:cNvPr id="3" name="内容占位符 2">
                <a:extLst>
                  <a:ext uri="{FF2B5EF4-FFF2-40B4-BE49-F238E27FC236}">
                    <a16:creationId xmlns:a16="http://schemas.microsoft.com/office/drawing/2014/main" id="{3DBD662D-DC58-4AAC-BFB8-E3EFB77A38BE}"/>
                  </a:ext>
                </a:extLst>
              </p:cNvPr>
              <p:cNvSpPr>
                <a:spLocks noGrp="1" noRot="1" noChangeAspect="1" noMove="1" noResize="1" noEditPoints="1" noAdjustHandles="1" noChangeArrowheads="1" noChangeShapeType="1" noTextEdit="1"/>
              </p:cNvSpPr>
              <p:nvPr>
                <p:ph idx="1"/>
              </p:nvPr>
            </p:nvSpPr>
            <p:spPr>
              <a:xfrm>
                <a:off x="553040" y="977730"/>
                <a:ext cx="7398764" cy="1872076"/>
              </a:xfrm>
              <a:blipFill>
                <a:blip r:embed="rId3"/>
                <a:stretch>
                  <a:fillRect l="-1372" t="-335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37</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extLst>
              <p:ext uri="{D42A27DB-BD31-4B8C-83A1-F6EECF244321}">
                <p14:modId xmlns:p14="http://schemas.microsoft.com/office/powerpoint/2010/main" val="2620743301"/>
              </p:ext>
            </p:extLst>
          </p:nvPr>
        </p:nvGraphicFramePr>
        <p:xfrm>
          <a:off x="2370183" y="306801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extLst>
              <p:ext uri="{D42A27DB-BD31-4B8C-83A1-F6EECF244321}">
                <p14:modId xmlns:p14="http://schemas.microsoft.com/office/powerpoint/2010/main" val="4219529005"/>
              </p:ext>
            </p:extLst>
          </p:nvPr>
        </p:nvGraphicFramePr>
        <p:xfrm>
          <a:off x="2370183" y="3895185"/>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932830" y="2949674"/>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932830" y="2949674"/>
                <a:ext cx="1413600" cy="631263"/>
              </a:xfrm>
              <a:prstGeom prst="rect">
                <a:avLst/>
              </a:prstGeom>
              <a:blipFill>
                <a:blip r:embed="rId4"/>
                <a:stretch>
                  <a:fillRect l="-893" t="-14000" r="-7143" b="-24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695325" y="3766288"/>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695325" y="3766288"/>
                <a:ext cx="1793611" cy="628634"/>
              </a:xfrm>
              <a:prstGeom prst="rect">
                <a:avLst/>
              </a:prstGeom>
              <a:blipFill>
                <a:blip r:embed="rId5"/>
                <a:stretch>
                  <a:fillRect l="-704" t="-13725" b="-215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6129386" y="2974601"/>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6129386" y="2974601"/>
                <a:ext cx="1101648" cy="501291"/>
              </a:xfrm>
              <a:prstGeom prst="rect">
                <a:avLst/>
              </a:prstGeom>
              <a:blipFill>
                <a:blip r:embed="rId6"/>
                <a:stretch>
                  <a:fillRect l="-4545" t="-2500" r="-12500" b="-4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6129386" y="3814393"/>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6129386" y="3814393"/>
                <a:ext cx="1101648" cy="501291"/>
              </a:xfrm>
              <a:prstGeom prst="rect">
                <a:avLst/>
              </a:prstGeom>
              <a:blipFill>
                <a:blip r:embed="rId6"/>
                <a:stretch>
                  <a:fillRect l="-4545" t="-2500" r="-12500" b="-40000"/>
                </a:stretch>
              </a:blipFill>
            </p:spPr>
            <p:txBody>
              <a:bodyPr/>
              <a:lstStyle/>
              <a:p>
                <a:r>
                  <a:rPr lang="en-CN">
                    <a:noFill/>
                  </a:rPr>
                  <a:t> </a:t>
                </a:r>
              </a:p>
            </p:txBody>
          </p:sp>
        </mc:Fallback>
      </mc:AlternateContent>
    </p:spTree>
    <p:extLst>
      <p:ext uri="{BB962C8B-B14F-4D97-AF65-F5344CB8AC3E}">
        <p14:creationId xmlns:p14="http://schemas.microsoft.com/office/powerpoint/2010/main" val="2982339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38</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nvGraphicFramePr>
        <p:xfrm>
          <a:off x="1776193" y="2387417"/>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nvGraphicFramePr>
        <p:xfrm>
          <a:off x="1776193" y="321459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338840" y="2269080"/>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338840" y="2269080"/>
                <a:ext cx="1413600" cy="631263"/>
              </a:xfrm>
              <a:prstGeom prst="rect">
                <a:avLst/>
              </a:prstGeom>
              <a:blipFill>
                <a:blip r:embed="rId4"/>
                <a:stretch>
                  <a:fillRect t="-14423" r="-7792"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101335" y="3085694"/>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101335" y="3085694"/>
                <a:ext cx="1793611" cy="628634"/>
              </a:xfrm>
              <a:prstGeom prst="rect">
                <a:avLst/>
              </a:prstGeom>
              <a:blipFill>
                <a:blip r:embed="rId5"/>
                <a:stretch>
                  <a:fillRect t="-14563" b="-22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5535396" y="2294007"/>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5535396" y="2294007"/>
                <a:ext cx="1101648" cy="5012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5535396" y="3133799"/>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5535396" y="3133799"/>
                <a:ext cx="1101648" cy="501291"/>
              </a:xfrm>
              <a:prstGeom prst="rect">
                <a:avLst/>
              </a:prstGeom>
              <a:blipFill>
                <a:blip r:embed="rId7"/>
                <a:stretch>
                  <a:fillRect/>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478E1207-85FD-420A-90AA-CB4AF8475CBC}"/>
              </a:ext>
            </a:extLst>
          </p:cNvPr>
          <p:cNvCxnSpPr>
            <a:cxnSpLocks/>
          </p:cNvCxnSpPr>
          <p:nvPr/>
        </p:nvCxnSpPr>
        <p:spPr>
          <a:xfrm>
            <a:off x="2333344" y="2776240"/>
            <a:ext cx="0" cy="41929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ABD8F7-4C8C-42D8-9A11-8004C51D5A3F}"/>
              </a:ext>
            </a:extLst>
          </p:cNvPr>
          <p:cNvSpPr/>
          <p:nvPr/>
        </p:nvSpPr>
        <p:spPr>
          <a:xfrm flipH="1">
            <a:off x="1572174" y="3620401"/>
            <a:ext cx="761170" cy="40268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1DF6C9-0E69-4E5E-8F00-5B23BF2F3E8B}"/>
              </a:ext>
            </a:extLst>
          </p:cNvPr>
          <p:cNvSpPr txBox="1"/>
          <p:nvPr/>
        </p:nvSpPr>
        <p:spPr>
          <a:xfrm>
            <a:off x="532935" y="3740408"/>
            <a:ext cx="1046120" cy="461665"/>
          </a:xfrm>
          <a:prstGeom prst="rect">
            <a:avLst/>
          </a:prstGeom>
          <a:noFill/>
        </p:spPr>
        <p:txBody>
          <a:bodyPr wrap="square" rtlCol="0">
            <a:spAutoFit/>
          </a:bodyPr>
          <a:lstStyle/>
          <a:p>
            <a:r>
              <a:rPr lang="en-US" altLang="zh-CN" sz="2400" dirty="0">
                <a:solidFill>
                  <a:srgbClr val="7030A0"/>
                </a:solidFill>
              </a:rPr>
              <a:t>Family</a:t>
            </a:r>
            <a:endParaRPr lang="zh-CN" altLang="en-US" sz="2400" dirty="0">
              <a:solidFill>
                <a:srgbClr val="7030A0"/>
              </a:solidFill>
            </a:endParaRPr>
          </a:p>
        </p:txBody>
      </p:sp>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84A98EC1-FE9C-824F-80DF-9E6013CE6D89}"/>
                  </a:ext>
                </a:extLst>
              </p:cNvPr>
              <p:cNvSpPr txBox="1">
                <a:spLocks/>
              </p:cNvSpPr>
              <p:nvPr/>
            </p:nvSpPr>
            <p:spPr>
              <a:xfrm>
                <a:off x="553040" y="919674"/>
                <a:ext cx="7398764" cy="18720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0"/>
                  </a:spcBef>
                  <a:spcAft>
                    <a:spcPts val="0"/>
                  </a:spcAft>
                </a:pPr>
                <a:r>
                  <a:rPr lang="en-US" altLang="zh-CN" dirty="0"/>
                  <a:t>Embeddings encode different  “meanings”.</a:t>
                </a:r>
                <a:endParaRPr lang="zh-CN" altLang="en-US" dirty="0"/>
              </a:p>
            </p:txBody>
          </p:sp>
        </mc:Choice>
        <mc:Fallback xmlns="">
          <p:sp>
            <p:nvSpPr>
              <p:cNvPr id="16" name="内容占位符 2">
                <a:extLst>
                  <a:ext uri="{FF2B5EF4-FFF2-40B4-BE49-F238E27FC236}">
                    <a16:creationId xmlns:a16="http://schemas.microsoft.com/office/drawing/2014/main" id="{84A98EC1-FE9C-824F-80DF-9E6013CE6D89}"/>
                  </a:ext>
                </a:extLst>
              </p:cNvPr>
              <p:cNvSpPr txBox="1">
                <a:spLocks noRot="1" noChangeAspect="1" noMove="1" noResize="1" noEditPoints="1" noAdjustHandles="1" noChangeArrowheads="1" noChangeShapeType="1" noTextEdit="1"/>
              </p:cNvSpPr>
              <p:nvPr/>
            </p:nvSpPr>
            <p:spPr>
              <a:xfrm>
                <a:off x="553040" y="919674"/>
                <a:ext cx="7398764" cy="1872076"/>
              </a:xfrm>
              <a:prstGeom prst="rect">
                <a:avLst/>
              </a:prstGeom>
              <a:blipFill>
                <a:blip r:embed="rId8"/>
                <a:stretch>
                  <a:fillRect l="-1372" t="-4054"/>
                </a:stretch>
              </a:blipFill>
            </p:spPr>
            <p:txBody>
              <a:bodyPr/>
              <a:lstStyle/>
              <a:p>
                <a:r>
                  <a:rPr lang="en-CN">
                    <a:noFill/>
                  </a:rPr>
                  <a:t> </a:t>
                </a:r>
              </a:p>
            </p:txBody>
          </p:sp>
        </mc:Fallback>
      </mc:AlternateContent>
    </p:spTree>
    <p:extLst>
      <p:ext uri="{BB962C8B-B14F-4D97-AF65-F5344CB8AC3E}">
        <p14:creationId xmlns:p14="http://schemas.microsoft.com/office/powerpoint/2010/main" val="1323360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39</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nvGraphicFramePr>
        <p:xfrm>
          <a:off x="1776193" y="2387417"/>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nvGraphicFramePr>
        <p:xfrm>
          <a:off x="1776193" y="321459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tc>
                  <a:txBody>
                    <a:bodyPr/>
                    <a:lstStyle/>
                    <a:p>
                      <a:endParaRPr lang="zh-CN" altLang="en-US" dirty="0"/>
                    </a:p>
                  </a:txBody>
                  <a:tcPr>
                    <a:no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338840" y="2269080"/>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338840" y="2269080"/>
                <a:ext cx="1413600" cy="631263"/>
              </a:xfrm>
              <a:prstGeom prst="rect">
                <a:avLst/>
              </a:prstGeom>
              <a:blipFill>
                <a:blip r:embed="rId4"/>
                <a:stretch>
                  <a:fillRect t="-14423" r="-7792"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101335" y="3085694"/>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101335" y="3085694"/>
                <a:ext cx="1793611" cy="628634"/>
              </a:xfrm>
              <a:prstGeom prst="rect">
                <a:avLst/>
              </a:prstGeom>
              <a:blipFill>
                <a:blip r:embed="rId5"/>
                <a:stretch>
                  <a:fillRect t="-14563" b="-22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5535396" y="2294007"/>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5535396" y="2294007"/>
                <a:ext cx="1101648" cy="5012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5535396" y="3133799"/>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5535396" y="3133799"/>
                <a:ext cx="1101648" cy="501291"/>
              </a:xfrm>
              <a:prstGeom prst="rect">
                <a:avLst/>
              </a:prstGeom>
              <a:blipFill>
                <a:blip r:embed="rId7"/>
                <a:stretch>
                  <a:fillRect/>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478E1207-85FD-420A-90AA-CB4AF8475CBC}"/>
              </a:ext>
            </a:extLst>
          </p:cNvPr>
          <p:cNvCxnSpPr>
            <a:cxnSpLocks/>
          </p:cNvCxnSpPr>
          <p:nvPr/>
        </p:nvCxnSpPr>
        <p:spPr>
          <a:xfrm>
            <a:off x="2333344" y="2776240"/>
            <a:ext cx="0" cy="41929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ABD8F7-4C8C-42D8-9A11-8004C51D5A3F}"/>
              </a:ext>
            </a:extLst>
          </p:cNvPr>
          <p:cNvSpPr/>
          <p:nvPr/>
        </p:nvSpPr>
        <p:spPr>
          <a:xfrm flipH="1">
            <a:off x="1572174" y="3620401"/>
            <a:ext cx="761170" cy="40268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1DF6C9-0E69-4E5E-8F00-5B23BF2F3E8B}"/>
              </a:ext>
            </a:extLst>
          </p:cNvPr>
          <p:cNvSpPr txBox="1"/>
          <p:nvPr/>
        </p:nvSpPr>
        <p:spPr>
          <a:xfrm>
            <a:off x="532935" y="3740408"/>
            <a:ext cx="1046120" cy="461665"/>
          </a:xfrm>
          <a:prstGeom prst="rect">
            <a:avLst/>
          </a:prstGeom>
          <a:noFill/>
        </p:spPr>
        <p:txBody>
          <a:bodyPr wrap="square" rtlCol="0">
            <a:spAutoFit/>
          </a:bodyPr>
          <a:lstStyle/>
          <a:p>
            <a:r>
              <a:rPr lang="en-US" altLang="zh-CN" sz="2400" dirty="0">
                <a:solidFill>
                  <a:srgbClr val="7030A0"/>
                </a:solidFill>
              </a:rPr>
              <a:t>Family</a:t>
            </a:r>
            <a:endParaRPr lang="zh-CN" altLang="en-US" sz="2400" dirty="0">
              <a:solidFill>
                <a:srgbClr val="7030A0"/>
              </a:solidFill>
            </a:endParaRPr>
          </a:p>
        </p:txBody>
      </p:sp>
      <p:sp>
        <p:nvSpPr>
          <p:cNvPr id="23" name="文本框 22">
            <a:extLst>
              <a:ext uri="{FF2B5EF4-FFF2-40B4-BE49-F238E27FC236}">
                <a16:creationId xmlns:a16="http://schemas.microsoft.com/office/drawing/2014/main" id="{4B6BDC26-B356-4536-86BD-8FD7DECC3E52}"/>
              </a:ext>
            </a:extLst>
          </p:cNvPr>
          <p:cNvSpPr txBox="1"/>
          <p:nvPr/>
        </p:nvSpPr>
        <p:spPr>
          <a:xfrm>
            <a:off x="1382850" y="4113942"/>
            <a:ext cx="1169294" cy="461665"/>
          </a:xfrm>
          <a:prstGeom prst="rect">
            <a:avLst/>
          </a:prstGeom>
          <a:noFill/>
        </p:spPr>
        <p:txBody>
          <a:bodyPr wrap="none" rtlCol="0">
            <a:spAutoFit/>
          </a:bodyPr>
          <a:lstStyle/>
          <a:p>
            <a:r>
              <a:rPr lang="en-US" altLang="zh-CN" sz="2400" dirty="0">
                <a:solidFill>
                  <a:srgbClr val="002060"/>
                </a:solidFill>
              </a:rPr>
              <a:t>Royalty</a:t>
            </a:r>
            <a:endParaRPr lang="zh-CN" altLang="en-US" sz="2400" dirty="0">
              <a:solidFill>
                <a:srgbClr val="002060"/>
              </a:solidFill>
            </a:endParaRPr>
          </a:p>
        </p:txBody>
      </p:sp>
      <p:cxnSp>
        <p:nvCxnSpPr>
          <p:cNvPr id="24" name="直接连接符 23">
            <a:extLst>
              <a:ext uri="{FF2B5EF4-FFF2-40B4-BE49-F238E27FC236}">
                <a16:creationId xmlns:a16="http://schemas.microsoft.com/office/drawing/2014/main" id="{502F2733-25DC-4A52-9402-AD33348A4288}"/>
              </a:ext>
            </a:extLst>
          </p:cNvPr>
          <p:cNvCxnSpPr>
            <a:cxnSpLocks/>
          </p:cNvCxnSpPr>
          <p:nvPr/>
        </p:nvCxnSpPr>
        <p:spPr>
          <a:xfrm>
            <a:off x="3079493" y="2779386"/>
            <a:ext cx="0" cy="41929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BE61122E-66BE-4DCF-A818-3B4EC173E71E}"/>
              </a:ext>
            </a:extLst>
          </p:cNvPr>
          <p:cNvSpPr/>
          <p:nvPr/>
        </p:nvSpPr>
        <p:spPr>
          <a:xfrm flipH="1">
            <a:off x="2552144" y="3614014"/>
            <a:ext cx="525822" cy="731562"/>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683212D0-20C8-4A7B-B54A-F2343DEA96DF}"/>
              </a:ext>
            </a:extLst>
          </p:cNvPr>
          <p:cNvCxnSpPr>
            <a:cxnSpLocks/>
          </p:cNvCxnSpPr>
          <p:nvPr/>
        </p:nvCxnSpPr>
        <p:spPr>
          <a:xfrm>
            <a:off x="3825642" y="2779386"/>
            <a:ext cx="0" cy="4192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D0B796C0-5CD5-47BD-877E-29BCFF022A9F}"/>
              </a:ext>
            </a:extLst>
          </p:cNvPr>
          <p:cNvSpPr/>
          <p:nvPr/>
        </p:nvSpPr>
        <p:spPr>
          <a:xfrm flipH="1">
            <a:off x="3439674" y="3614013"/>
            <a:ext cx="384435" cy="969244"/>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9C767C5-7975-4AC8-9420-CDD0804FE3D5}"/>
              </a:ext>
            </a:extLst>
          </p:cNvPr>
          <p:cNvSpPr txBox="1"/>
          <p:nvPr/>
        </p:nvSpPr>
        <p:spPr>
          <a:xfrm>
            <a:off x="2488834" y="4344774"/>
            <a:ext cx="1015984" cy="461665"/>
          </a:xfrm>
          <a:prstGeom prst="rect">
            <a:avLst/>
          </a:prstGeom>
          <a:noFill/>
        </p:spPr>
        <p:txBody>
          <a:bodyPr wrap="none" rtlCol="0">
            <a:spAutoFit/>
          </a:bodyPr>
          <a:lstStyle/>
          <a:p>
            <a:r>
              <a:rPr lang="en-US" altLang="zh-CN" sz="2400" dirty="0">
                <a:solidFill>
                  <a:srgbClr val="0070C0"/>
                </a:solidFill>
              </a:rPr>
              <a:t>Power</a:t>
            </a:r>
            <a:endParaRPr lang="zh-CN" altLang="en-US" sz="2400" dirty="0">
              <a:solidFill>
                <a:srgbClr val="0070C0"/>
              </a:solidFill>
            </a:endParaRPr>
          </a:p>
        </p:txBody>
      </p:sp>
      <mc:AlternateContent xmlns:mc="http://schemas.openxmlformats.org/markup-compatibility/2006" xmlns:a14="http://schemas.microsoft.com/office/drawing/2010/main">
        <mc:Choice Requires="a14">
          <p:sp>
            <p:nvSpPr>
              <p:cNvPr id="29" name="内容占位符 2">
                <a:extLst>
                  <a:ext uri="{FF2B5EF4-FFF2-40B4-BE49-F238E27FC236}">
                    <a16:creationId xmlns:a16="http://schemas.microsoft.com/office/drawing/2014/main" id="{3DEFA9C7-A611-6F43-A034-BEA1186E6DBC}"/>
                  </a:ext>
                </a:extLst>
              </p:cNvPr>
              <p:cNvSpPr txBox="1">
                <a:spLocks/>
              </p:cNvSpPr>
              <p:nvPr/>
            </p:nvSpPr>
            <p:spPr>
              <a:xfrm>
                <a:off x="553040" y="919674"/>
                <a:ext cx="7398764" cy="18720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0"/>
                  </a:spcBef>
                  <a:spcAft>
                    <a:spcPts val="0"/>
                  </a:spcAft>
                </a:pPr>
                <a:r>
                  <a:rPr lang="en-US" altLang="zh-CN" dirty="0"/>
                  <a:t>Embeddings encode different  “meanings”.</a:t>
                </a:r>
                <a:endParaRPr lang="zh-CN" altLang="en-US" dirty="0"/>
              </a:p>
            </p:txBody>
          </p:sp>
        </mc:Choice>
        <mc:Fallback xmlns="">
          <p:sp>
            <p:nvSpPr>
              <p:cNvPr id="29" name="内容占位符 2">
                <a:extLst>
                  <a:ext uri="{FF2B5EF4-FFF2-40B4-BE49-F238E27FC236}">
                    <a16:creationId xmlns:a16="http://schemas.microsoft.com/office/drawing/2014/main" id="{3DEFA9C7-A611-6F43-A034-BEA1186E6DBC}"/>
                  </a:ext>
                </a:extLst>
              </p:cNvPr>
              <p:cNvSpPr txBox="1">
                <a:spLocks noRot="1" noChangeAspect="1" noMove="1" noResize="1" noEditPoints="1" noAdjustHandles="1" noChangeArrowheads="1" noChangeShapeType="1" noTextEdit="1"/>
              </p:cNvSpPr>
              <p:nvPr/>
            </p:nvSpPr>
            <p:spPr>
              <a:xfrm>
                <a:off x="553040" y="919674"/>
                <a:ext cx="7398764" cy="1872076"/>
              </a:xfrm>
              <a:prstGeom prst="rect">
                <a:avLst/>
              </a:prstGeom>
              <a:blipFill>
                <a:blip r:embed="rId8"/>
                <a:stretch>
                  <a:fillRect l="-1372" t="-4054"/>
                </a:stretch>
              </a:blipFill>
            </p:spPr>
            <p:txBody>
              <a:bodyPr/>
              <a:lstStyle/>
              <a:p>
                <a:r>
                  <a:rPr lang="en-CN">
                    <a:noFill/>
                  </a:rPr>
                  <a:t> </a:t>
                </a:r>
              </a:p>
            </p:txBody>
          </p:sp>
        </mc:Fallback>
      </mc:AlternateContent>
    </p:spTree>
    <p:extLst>
      <p:ext uri="{BB962C8B-B14F-4D97-AF65-F5344CB8AC3E}">
        <p14:creationId xmlns:p14="http://schemas.microsoft.com/office/powerpoint/2010/main" val="1485045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1BEC5-2FBD-49FF-A3BF-F137A574F74B}"/>
              </a:ext>
            </a:extLst>
          </p:cNvPr>
          <p:cNvSpPr>
            <a:spLocks noGrp="1"/>
          </p:cNvSpPr>
          <p:nvPr>
            <p:ph type="title"/>
          </p:nvPr>
        </p:nvSpPr>
        <p:spPr/>
        <p:txBody>
          <a:bodyPr/>
          <a:lstStyle/>
          <a:p>
            <a:r>
              <a:rPr lang="en-US" altLang="zh-CN" dirty="0"/>
              <a:t>Three components of encoder-decoder nets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0012911-C885-4B58-A5C4-A61E0C994B2E}"/>
                  </a:ext>
                </a:extLst>
              </p:cNvPr>
              <p:cNvSpPr>
                <a:spLocks noGrp="1"/>
              </p:cNvSpPr>
              <p:nvPr>
                <p:ph idx="1"/>
              </p:nvPr>
            </p:nvSpPr>
            <p:spPr/>
            <p:txBody>
              <a:bodyPr>
                <a:noAutofit/>
              </a:bodyPr>
              <a:lstStyle/>
              <a:p>
                <a:pPr>
                  <a:spcBef>
                    <a:spcPts val="600"/>
                  </a:spcBef>
                  <a:spcAft>
                    <a:spcPts val="0"/>
                  </a:spcAft>
                </a:pPr>
                <a:r>
                  <a:rPr lang="en-US" altLang="zh-CN" b="1" dirty="0"/>
                  <a:t>Encoder</a:t>
                </a:r>
              </a:p>
              <a:p>
                <a:pPr lvl="1">
                  <a:spcBef>
                    <a:spcPts val="600"/>
                  </a:spcBef>
                  <a:spcAft>
                    <a:spcPts val="0"/>
                  </a:spcAft>
                </a:pPr>
                <a:r>
                  <a:rPr lang="en-US" altLang="zh-CN" dirty="0"/>
                  <a:t>Accepts an input sequence,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m:t>
                        </m:r>
                      </m:sub>
                    </m:sSub>
                  </m:oMath>
                </a14:m>
                <a:endParaRPr lang="en-US" altLang="zh-CN" dirty="0"/>
              </a:p>
              <a:p>
                <a:pPr lvl="1">
                  <a:spcBef>
                    <a:spcPts val="600"/>
                  </a:spcBef>
                  <a:spcAft>
                    <a:spcPts val="0"/>
                  </a:spcAft>
                </a:pPr>
                <a:r>
                  <a:rPr lang="en-US" altLang="zh-CN" dirty="0"/>
                  <a:t>Generates a sequence of contextualized representations, </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i="1">
                            <a:latin typeface="Cambria Math" panose="02040503050406030204" pitchFamily="18" charset="0"/>
                          </a:rPr>
                          <m:t>1:</m:t>
                        </m:r>
                        <m:r>
                          <a:rPr lang="en-US" altLang="zh-CN" i="1">
                            <a:latin typeface="Cambria Math" panose="02040503050406030204" pitchFamily="18" charset="0"/>
                          </a:rPr>
                          <m:t>𝑛</m:t>
                        </m:r>
                      </m:sub>
                    </m:sSub>
                  </m:oMath>
                </a14:m>
                <a:r>
                  <a:rPr lang="en-US" altLang="zh-CN" dirty="0"/>
                  <a:t>. </a:t>
                </a:r>
              </a:p>
              <a:p>
                <a:pPr lvl="1">
                  <a:spcBef>
                    <a:spcPts val="600"/>
                  </a:spcBef>
                  <a:spcAft>
                    <a:spcPts val="0"/>
                  </a:spcAft>
                </a:pPr>
                <a:r>
                  <a:rPr lang="en-US" altLang="zh-CN" dirty="0"/>
                  <a:t>LSTMs, CNNs, and Transformers can all be employed as encoders.</a:t>
                </a:r>
              </a:p>
              <a:p>
                <a:pPr>
                  <a:spcBef>
                    <a:spcPts val="600"/>
                  </a:spcBef>
                  <a:spcAft>
                    <a:spcPts val="0"/>
                  </a:spcAft>
                </a:pPr>
                <a:r>
                  <a:rPr lang="en-US" altLang="zh-CN" b="1" dirty="0"/>
                  <a:t>Context</a:t>
                </a:r>
              </a:p>
              <a:p>
                <a:pPr lvl="1">
                  <a:spcBef>
                    <a:spcPts val="600"/>
                  </a:spcBef>
                  <a:spcAft>
                    <a:spcPts val="0"/>
                  </a:spcAft>
                </a:pPr>
                <a:r>
                  <a:rPr lang="en-US" altLang="zh-CN" dirty="0"/>
                  <a:t>A function of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i="1">
                            <a:latin typeface="Cambria Math" panose="02040503050406030204" pitchFamily="18" charset="0"/>
                          </a:rPr>
                          <m:t>1:</m:t>
                        </m:r>
                        <m:r>
                          <a:rPr lang="en-US" altLang="zh-CN" i="1">
                            <a:latin typeface="Cambria Math" panose="02040503050406030204" pitchFamily="18" charset="0"/>
                          </a:rPr>
                          <m:t>𝑛</m:t>
                        </m:r>
                      </m:sub>
                    </m:sSub>
                  </m:oMath>
                </a14:m>
                <a:r>
                  <a:rPr lang="en-US" altLang="zh-CN" dirty="0"/>
                  <a:t>, and conveys the essence of the input to the decoder</a:t>
                </a:r>
              </a:p>
              <a:p>
                <a:pPr lvl="1">
                  <a:spcBef>
                    <a:spcPts val="600"/>
                  </a:spcBef>
                  <a:spcAft>
                    <a:spcPts val="0"/>
                  </a:spcAft>
                </a:pPr>
                <a:r>
                  <a:rPr lang="en-US" altLang="zh-CN" dirty="0"/>
                  <a:t>Generates a context vector </a:t>
                </a:r>
                <a14:m>
                  <m:oMath xmlns:m="http://schemas.openxmlformats.org/officeDocument/2006/math">
                    <m:r>
                      <a:rPr lang="en-US" altLang="zh-CN" b="1" i="1" smtClean="0">
                        <a:latin typeface="Cambria Math" panose="02040503050406030204" pitchFamily="18" charset="0"/>
                      </a:rPr>
                      <m:t>𝒄</m:t>
                    </m:r>
                  </m:oMath>
                </a14:m>
                <a:endParaRPr lang="en-US" altLang="zh-CN" b="1" dirty="0"/>
              </a:p>
              <a:p>
                <a:pPr>
                  <a:spcBef>
                    <a:spcPts val="600"/>
                  </a:spcBef>
                  <a:spcAft>
                    <a:spcPts val="0"/>
                  </a:spcAft>
                </a:pPr>
                <a:r>
                  <a:rPr lang="en-US" altLang="zh-CN" b="1" dirty="0"/>
                  <a:t>Decoder</a:t>
                </a:r>
              </a:p>
              <a:p>
                <a:pPr lvl="1">
                  <a:spcBef>
                    <a:spcPts val="600"/>
                  </a:spcBef>
                  <a:spcAft>
                    <a:spcPts val="0"/>
                  </a:spcAft>
                </a:pPr>
                <a:r>
                  <a:rPr lang="en-US" altLang="zh-CN" dirty="0"/>
                  <a:t>Accepts </a:t>
                </a:r>
                <a14:m>
                  <m:oMath xmlns:m="http://schemas.openxmlformats.org/officeDocument/2006/math">
                    <m:r>
                      <a:rPr lang="en-US" altLang="zh-CN" b="1" i="1" dirty="0" smtClean="0">
                        <a:latin typeface="Cambria Math" panose="02040503050406030204" pitchFamily="18" charset="0"/>
                      </a:rPr>
                      <m:t>𝒄</m:t>
                    </m:r>
                  </m:oMath>
                </a14:m>
                <a:r>
                  <a:rPr lang="en-US" altLang="zh-CN" dirty="0"/>
                  <a:t> as input and generates an arbitrary length sequence of hidden states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𝒉</m:t>
                        </m:r>
                      </m:e>
                      <m:sub>
                        <m:r>
                          <a:rPr lang="en-US" altLang="zh-CN" i="1">
                            <a:latin typeface="Cambria Math" panose="02040503050406030204" pitchFamily="18" charset="0"/>
                          </a:rPr>
                          <m:t>1:</m:t>
                        </m:r>
                        <m:r>
                          <a:rPr lang="en-US" altLang="zh-CN" b="0" i="1" smtClean="0">
                            <a:latin typeface="Cambria Math" panose="02040503050406030204" pitchFamily="18" charset="0"/>
                          </a:rPr>
                          <m:t>𝑚</m:t>
                        </m:r>
                      </m:sub>
                    </m:sSub>
                  </m:oMath>
                </a14:m>
                <a:r>
                  <a:rPr lang="en-US" altLang="zh-CN" dirty="0"/>
                  <a:t> from which a corresponding sequence of output states </a:t>
                </a:r>
                <a14:m>
                  <m:oMath xmlns:m="http://schemas.openxmlformats.org/officeDocument/2006/math">
                    <m:sSub>
                      <m:sSubPr>
                        <m:ctrlPr>
                          <a:rPr lang="en-US" altLang="zh-CN" i="1">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i="1">
                            <a:latin typeface="Cambria Math" panose="02040503050406030204" pitchFamily="18" charset="0"/>
                          </a:rPr>
                          <m:t>1:</m:t>
                        </m:r>
                        <m:r>
                          <a:rPr lang="en-US" altLang="zh-CN" b="0" i="1" smtClean="0">
                            <a:latin typeface="Cambria Math" panose="02040503050406030204" pitchFamily="18" charset="0"/>
                          </a:rPr>
                          <m:t>𝑚</m:t>
                        </m:r>
                      </m:sub>
                    </m:sSub>
                  </m:oMath>
                </a14:m>
                <a:endParaRPr lang="en-US" altLang="zh-CN" dirty="0"/>
              </a:p>
              <a:p>
                <a:pPr lvl="1">
                  <a:spcBef>
                    <a:spcPts val="600"/>
                  </a:spcBef>
                  <a:spcAft>
                    <a:spcPts val="0"/>
                  </a:spcAft>
                </a:pPr>
                <a:r>
                  <a:rPr lang="en-US" altLang="zh-CN" dirty="0"/>
                  <a:t>Decoders can be realized by any kind of sequence architecture.</a:t>
                </a:r>
                <a:endParaRPr lang="zh-CN" altLang="en-US" dirty="0"/>
              </a:p>
            </p:txBody>
          </p:sp>
        </mc:Choice>
        <mc:Fallback xmlns="">
          <p:sp>
            <p:nvSpPr>
              <p:cNvPr id="3" name="内容占位符 2">
                <a:extLst>
                  <a:ext uri="{FF2B5EF4-FFF2-40B4-BE49-F238E27FC236}">
                    <a16:creationId xmlns:a16="http://schemas.microsoft.com/office/drawing/2014/main" id="{C0012911-C885-4B58-A5C4-A61E0C994B2E}"/>
                  </a:ext>
                </a:extLst>
              </p:cNvPr>
              <p:cNvSpPr>
                <a:spLocks noGrp="1" noRot="1" noChangeAspect="1" noMove="1" noResize="1" noEditPoints="1" noAdjustHandles="1" noChangeArrowheads="1" noChangeShapeType="1" noTextEdit="1"/>
              </p:cNvSpPr>
              <p:nvPr>
                <p:ph idx="1"/>
              </p:nvPr>
            </p:nvSpPr>
            <p:spPr>
              <a:blipFill>
                <a:blip r:embed="rId2"/>
                <a:stretch>
                  <a:fillRect l="-916" t="-1152"/>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3833FA69-6EB8-47F0-9CCD-92390C0D91D6}"/>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Tree>
    <p:extLst>
      <p:ext uri="{BB962C8B-B14F-4D97-AF65-F5344CB8AC3E}">
        <p14:creationId xmlns:p14="http://schemas.microsoft.com/office/powerpoint/2010/main" val="317274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40</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nvGraphicFramePr>
        <p:xfrm>
          <a:off x="1776193" y="2387417"/>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nvGraphicFramePr>
        <p:xfrm>
          <a:off x="1776193" y="321459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338840" y="2269080"/>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338840" y="2269080"/>
                <a:ext cx="1413600" cy="631263"/>
              </a:xfrm>
              <a:prstGeom prst="rect">
                <a:avLst/>
              </a:prstGeom>
              <a:blipFill>
                <a:blip r:embed="rId4"/>
                <a:stretch>
                  <a:fillRect t="-14423" r="-7792"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101335" y="3085694"/>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101335" y="3085694"/>
                <a:ext cx="1793611" cy="628634"/>
              </a:xfrm>
              <a:prstGeom prst="rect">
                <a:avLst/>
              </a:prstGeom>
              <a:blipFill>
                <a:blip r:embed="rId5"/>
                <a:stretch>
                  <a:fillRect t="-14563" b="-22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5535396" y="2294007"/>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5535396" y="2294007"/>
                <a:ext cx="1101648" cy="5012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5535396" y="3133799"/>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5535396" y="3133799"/>
                <a:ext cx="1101648" cy="501291"/>
              </a:xfrm>
              <a:prstGeom prst="rect">
                <a:avLst/>
              </a:prstGeom>
              <a:blipFill>
                <a:blip r:embed="rId7"/>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44D94E25-D425-4C78-8D52-299B5000B537}"/>
              </a:ext>
            </a:extLst>
          </p:cNvPr>
          <p:cNvCxnSpPr/>
          <p:nvPr/>
        </p:nvCxnSpPr>
        <p:spPr>
          <a:xfrm>
            <a:off x="5314669" y="2785773"/>
            <a:ext cx="0" cy="41929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4953DE94-A0DB-4F62-BE73-4A65C182A5A3}"/>
              </a:ext>
            </a:extLst>
          </p:cNvPr>
          <p:cNvSpPr/>
          <p:nvPr/>
        </p:nvSpPr>
        <p:spPr>
          <a:xfrm>
            <a:off x="5313142" y="3620401"/>
            <a:ext cx="499645" cy="288723"/>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C0A4195-47E5-4555-BB7D-5A86641A1CC3}"/>
              </a:ext>
            </a:extLst>
          </p:cNvPr>
          <p:cNvSpPr txBox="1"/>
          <p:nvPr/>
        </p:nvSpPr>
        <p:spPr>
          <a:xfrm>
            <a:off x="5839218" y="3652277"/>
            <a:ext cx="1557414" cy="461665"/>
          </a:xfrm>
          <a:prstGeom prst="rect">
            <a:avLst/>
          </a:prstGeom>
          <a:noFill/>
        </p:spPr>
        <p:txBody>
          <a:bodyPr wrap="none" rtlCol="0">
            <a:spAutoFit/>
          </a:bodyPr>
          <a:lstStyle/>
          <a:p>
            <a:r>
              <a:rPr lang="en-US" altLang="zh-CN" sz="2400" dirty="0">
                <a:solidFill>
                  <a:schemeClr val="accent6"/>
                </a:solidFill>
              </a:rPr>
              <a:t>Sentiment</a:t>
            </a:r>
            <a:endParaRPr lang="zh-CN" altLang="en-US" sz="2400" dirty="0">
              <a:solidFill>
                <a:schemeClr val="accent6"/>
              </a:solidFill>
            </a:endParaRPr>
          </a:p>
        </p:txBody>
      </p:sp>
      <p:cxnSp>
        <p:nvCxnSpPr>
          <p:cNvPr id="19" name="直接连接符 18">
            <a:extLst>
              <a:ext uri="{FF2B5EF4-FFF2-40B4-BE49-F238E27FC236}">
                <a16:creationId xmlns:a16="http://schemas.microsoft.com/office/drawing/2014/main" id="{478E1207-85FD-420A-90AA-CB4AF8475CBC}"/>
              </a:ext>
            </a:extLst>
          </p:cNvPr>
          <p:cNvCxnSpPr>
            <a:cxnSpLocks/>
          </p:cNvCxnSpPr>
          <p:nvPr/>
        </p:nvCxnSpPr>
        <p:spPr>
          <a:xfrm>
            <a:off x="2333344" y="2776240"/>
            <a:ext cx="0" cy="41929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ABD8F7-4C8C-42D8-9A11-8004C51D5A3F}"/>
              </a:ext>
            </a:extLst>
          </p:cNvPr>
          <p:cNvSpPr/>
          <p:nvPr/>
        </p:nvSpPr>
        <p:spPr>
          <a:xfrm flipH="1">
            <a:off x="1572174" y="3620401"/>
            <a:ext cx="761170" cy="40268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1DF6C9-0E69-4E5E-8F00-5B23BF2F3E8B}"/>
              </a:ext>
            </a:extLst>
          </p:cNvPr>
          <p:cNvSpPr txBox="1"/>
          <p:nvPr/>
        </p:nvSpPr>
        <p:spPr>
          <a:xfrm>
            <a:off x="532935" y="3740408"/>
            <a:ext cx="1046120" cy="461665"/>
          </a:xfrm>
          <a:prstGeom prst="rect">
            <a:avLst/>
          </a:prstGeom>
          <a:noFill/>
        </p:spPr>
        <p:txBody>
          <a:bodyPr wrap="square" rtlCol="0">
            <a:spAutoFit/>
          </a:bodyPr>
          <a:lstStyle/>
          <a:p>
            <a:r>
              <a:rPr lang="en-US" altLang="zh-CN" sz="2400" dirty="0">
                <a:solidFill>
                  <a:srgbClr val="7030A0"/>
                </a:solidFill>
              </a:rPr>
              <a:t>Family</a:t>
            </a:r>
            <a:endParaRPr lang="zh-CN" altLang="en-US" sz="2400" dirty="0">
              <a:solidFill>
                <a:srgbClr val="7030A0"/>
              </a:solidFill>
            </a:endParaRPr>
          </a:p>
        </p:txBody>
      </p:sp>
      <p:sp>
        <p:nvSpPr>
          <p:cNvPr id="23" name="文本框 22">
            <a:extLst>
              <a:ext uri="{FF2B5EF4-FFF2-40B4-BE49-F238E27FC236}">
                <a16:creationId xmlns:a16="http://schemas.microsoft.com/office/drawing/2014/main" id="{4B6BDC26-B356-4536-86BD-8FD7DECC3E52}"/>
              </a:ext>
            </a:extLst>
          </p:cNvPr>
          <p:cNvSpPr txBox="1"/>
          <p:nvPr/>
        </p:nvSpPr>
        <p:spPr>
          <a:xfrm>
            <a:off x="1382850" y="4113942"/>
            <a:ext cx="1169294" cy="461665"/>
          </a:xfrm>
          <a:prstGeom prst="rect">
            <a:avLst/>
          </a:prstGeom>
          <a:noFill/>
        </p:spPr>
        <p:txBody>
          <a:bodyPr wrap="none" rtlCol="0">
            <a:spAutoFit/>
          </a:bodyPr>
          <a:lstStyle/>
          <a:p>
            <a:r>
              <a:rPr lang="en-US" altLang="zh-CN" sz="2400" dirty="0">
                <a:solidFill>
                  <a:srgbClr val="002060"/>
                </a:solidFill>
              </a:rPr>
              <a:t>Royalty</a:t>
            </a:r>
            <a:endParaRPr lang="zh-CN" altLang="en-US" sz="2400" dirty="0">
              <a:solidFill>
                <a:srgbClr val="002060"/>
              </a:solidFill>
            </a:endParaRPr>
          </a:p>
        </p:txBody>
      </p:sp>
      <p:cxnSp>
        <p:nvCxnSpPr>
          <p:cNvPr id="24" name="直接连接符 23">
            <a:extLst>
              <a:ext uri="{FF2B5EF4-FFF2-40B4-BE49-F238E27FC236}">
                <a16:creationId xmlns:a16="http://schemas.microsoft.com/office/drawing/2014/main" id="{502F2733-25DC-4A52-9402-AD33348A4288}"/>
              </a:ext>
            </a:extLst>
          </p:cNvPr>
          <p:cNvCxnSpPr>
            <a:cxnSpLocks/>
          </p:cNvCxnSpPr>
          <p:nvPr/>
        </p:nvCxnSpPr>
        <p:spPr>
          <a:xfrm>
            <a:off x="3079493" y="2779386"/>
            <a:ext cx="0" cy="41929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BE61122E-66BE-4DCF-A818-3B4EC173E71E}"/>
              </a:ext>
            </a:extLst>
          </p:cNvPr>
          <p:cNvSpPr/>
          <p:nvPr/>
        </p:nvSpPr>
        <p:spPr>
          <a:xfrm flipH="1">
            <a:off x="2552144" y="3614014"/>
            <a:ext cx="525822" cy="731562"/>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683212D0-20C8-4A7B-B54A-F2343DEA96DF}"/>
              </a:ext>
            </a:extLst>
          </p:cNvPr>
          <p:cNvCxnSpPr>
            <a:cxnSpLocks/>
          </p:cNvCxnSpPr>
          <p:nvPr/>
        </p:nvCxnSpPr>
        <p:spPr>
          <a:xfrm>
            <a:off x="3825642" y="2779386"/>
            <a:ext cx="0" cy="4192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D0B796C0-5CD5-47BD-877E-29BCFF022A9F}"/>
              </a:ext>
            </a:extLst>
          </p:cNvPr>
          <p:cNvSpPr/>
          <p:nvPr/>
        </p:nvSpPr>
        <p:spPr>
          <a:xfrm flipH="1">
            <a:off x="3439674" y="3614013"/>
            <a:ext cx="384435" cy="969244"/>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9C767C5-7975-4AC8-9420-CDD0804FE3D5}"/>
              </a:ext>
            </a:extLst>
          </p:cNvPr>
          <p:cNvSpPr txBox="1"/>
          <p:nvPr/>
        </p:nvSpPr>
        <p:spPr>
          <a:xfrm>
            <a:off x="2488834" y="4344774"/>
            <a:ext cx="1015984" cy="461665"/>
          </a:xfrm>
          <a:prstGeom prst="rect">
            <a:avLst/>
          </a:prstGeom>
          <a:noFill/>
        </p:spPr>
        <p:txBody>
          <a:bodyPr wrap="none" rtlCol="0">
            <a:spAutoFit/>
          </a:bodyPr>
          <a:lstStyle/>
          <a:p>
            <a:r>
              <a:rPr lang="en-US" altLang="zh-CN" sz="2400" dirty="0">
                <a:solidFill>
                  <a:srgbClr val="0070C0"/>
                </a:solidFill>
              </a:rPr>
              <a:t>Power</a:t>
            </a:r>
            <a:endParaRPr lang="zh-CN" altLang="en-US" sz="2400" dirty="0">
              <a:solidFill>
                <a:srgbClr val="0070C0"/>
              </a:solidFill>
            </a:endParaRPr>
          </a:p>
        </p:txBody>
      </p:sp>
      <p:cxnSp>
        <p:nvCxnSpPr>
          <p:cNvPr id="29" name="直接连接符 28">
            <a:extLst>
              <a:ext uri="{FF2B5EF4-FFF2-40B4-BE49-F238E27FC236}">
                <a16:creationId xmlns:a16="http://schemas.microsoft.com/office/drawing/2014/main" id="{D7282B99-003D-4746-90EE-9CE6D3554A38}"/>
              </a:ext>
            </a:extLst>
          </p:cNvPr>
          <p:cNvCxnSpPr>
            <a:cxnSpLocks/>
          </p:cNvCxnSpPr>
          <p:nvPr/>
        </p:nvCxnSpPr>
        <p:spPr>
          <a:xfrm>
            <a:off x="4559763" y="2769218"/>
            <a:ext cx="0" cy="41929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38791DF3-1048-467A-BF98-E3FA63BD1194}"/>
              </a:ext>
            </a:extLst>
          </p:cNvPr>
          <p:cNvSpPr/>
          <p:nvPr/>
        </p:nvSpPr>
        <p:spPr>
          <a:xfrm>
            <a:off x="4558232" y="3603844"/>
            <a:ext cx="409431" cy="628635"/>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6822CB8-73F7-4376-8EB0-AA5B76B2266C}"/>
              </a:ext>
            </a:extLst>
          </p:cNvPr>
          <p:cNvSpPr txBox="1"/>
          <p:nvPr/>
        </p:nvSpPr>
        <p:spPr>
          <a:xfrm>
            <a:off x="4920516" y="4006709"/>
            <a:ext cx="1165704" cy="461665"/>
          </a:xfrm>
          <a:prstGeom prst="rect">
            <a:avLst/>
          </a:prstGeom>
          <a:noFill/>
        </p:spPr>
        <p:txBody>
          <a:bodyPr wrap="none" rtlCol="0">
            <a:spAutoFit/>
          </a:bodyPr>
          <a:lstStyle/>
          <a:p>
            <a:r>
              <a:rPr lang="en-US" altLang="zh-CN" sz="2400" dirty="0">
                <a:solidFill>
                  <a:srgbClr val="00B0F0"/>
                </a:solidFill>
              </a:rPr>
              <a:t>Gender</a:t>
            </a:r>
            <a:endParaRPr lang="zh-CN" altLang="en-US" sz="2400" dirty="0">
              <a:solidFill>
                <a:srgbClr val="00B0F0"/>
              </a:solidFill>
            </a:endParaRPr>
          </a:p>
        </p:txBody>
      </p:sp>
      <mc:AlternateContent xmlns:mc="http://schemas.openxmlformats.org/markup-compatibility/2006" xmlns:a14="http://schemas.microsoft.com/office/drawing/2010/main">
        <mc:Choice Requires="a14">
          <p:sp>
            <p:nvSpPr>
              <p:cNvPr id="32" name="内容占位符 2">
                <a:extLst>
                  <a:ext uri="{FF2B5EF4-FFF2-40B4-BE49-F238E27FC236}">
                    <a16:creationId xmlns:a16="http://schemas.microsoft.com/office/drawing/2014/main" id="{6DBB6162-A0FE-3543-99BA-20C3C6D440BB}"/>
                  </a:ext>
                </a:extLst>
              </p:cNvPr>
              <p:cNvSpPr txBox="1">
                <a:spLocks/>
              </p:cNvSpPr>
              <p:nvPr/>
            </p:nvSpPr>
            <p:spPr>
              <a:xfrm>
                <a:off x="553040" y="919674"/>
                <a:ext cx="7398764" cy="18720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0"/>
                  </a:spcBef>
                  <a:spcAft>
                    <a:spcPts val="0"/>
                  </a:spcAft>
                </a:pPr>
                <a:r>
                  <a:rPr lang="en-US" altLang="zh-CN" dirty="0"/>
                  <a:t>Embeddings encode different  “meanings”.</a:t>
                </a:r>
                <a:endParaRPr lang="zh-CN" altLang="en-US" dirty="0"/>
              </a:p>
            </p:txBody>
          </p:sp>
        </mc:Choice>
        <mc:Fallback xmlns="">
          <p:sp>
            <p:nvSpPr>
              <p:cNvPr id="32" name="内容占位符 2">
                <a:extLst>
                  <a:ext uri="{FF2B5EF4-FFF2-40B4-BE49-F238E27FC236}">
                    <a16:creationId xmlns:a16="http://schemas.microsoft.com/office/drawing/2014/main" id="{6DBB6162-A0FE-3543-99BA-20C3C6D440BB}"/>
                  </a:ext>
                </a:extLst>
              </p:cNvPr>
              <p:cNvSpPr txBox="1">
                <a:spLocks noRot="1" noChangeAspect="1" noMove="1" noResize="1" noEditPoints="1" noAdjustHandles="1" noChangeArrowheads="1" noChangeShapeType="1" noTextEdit="1"/>
              </p:cNvSpPr>
              <p:nvPr/>
            </p:nvSpPr>
            <p:spPr>
              <a:xfrm>
                <a:off x="553040" y="919674"/>
                <a:ext cx="7398764" cy="1872076"/>
              </a:xfrm>
              <a:prstGeom prst="rect">
                <a:avLst/>
              </a:prstGeom>
              <a:blipFill>
                <a:blip r:embed="rId8"/>
                <a:stretch>
                  <a:fillRect l="-1372" t="-4054"/>
                </a:stretch>
              </a:blipFill>
            </p:spPr>
            <p:txBody>
              <a:bodyPr/>
              <a:lstStyle/>
              <a:p>
                <a:r>
                  <a:rPr lang="en-CN">
                    <a:noFill/>
                  </a:rPr>
                  <a:t> </a:t>
                </a:r>
              </a:p>
            </p:txBody>
          </p:sp>
        </mc:Fallback>
      </mc:AlternateContent>
    </p:spTree>
    <p:extLst>
      <p:ext uri="{BB962C8B-B14F-4D97-AF65-F5344CB8AC3E}">
        <p14:creationId xmlns:p14="http://schemas.microsoft.com/office/powerpoint/2010/main" val="3567752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41</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nvGraphicFramePr>
        <p:xfrm>
          <a:off x="1776193" y="2387417"/>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nvGraphicFramePr>
        <p:xfrm>
          <a:off x="1776193" y="321459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338840" y="2269080"/>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338840" y="2269080"/>
                <a:ext cx="1413600" cy="631263"/>
              </a:xfrm>
              <a:prstGeom prst="rect">
                <a:avLst/>
              </a:prstGeom>
              <a:blipFill>
                <a:blip r:embed="rId4"/>
                <a:stretch>
                  <a:fillRect t="-14423" r="-7792"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101335" y="3085694"/>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101335" y="3085694"/>
                <a:ext cx="1793611" cy="628634"/>
              </a:xfrm>
              <a:prstGeom prst="rect">
                <a:avLst/>
              </a:prstGeom>
              <a:blipFill>
                <a:blip r:embed="rId5"/>
                <a:stretch>
                  <a:fillRect t="-14563" b="-22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5535396" y="2294007"/>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5535396" y="2294007"/>
                <a:ext cx="1101648" cy="5012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5535396" y="3133799"/>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5535396" y="3133799"/>
                <a:ext cx="1101648" cy="501291"/>
              </a:xfrm>
              <a:prstGeom prst="rect">
                <a:avLst/>
              </a:prstGeom>
              <a:blipFill>
                <a:blip r:embed="rId7"/>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44D94E25-D425-4C78-8D52-299B5000B537}"/>
              </a:ext>
            </a:extLst>
          </p:cNvPr>
          <p:cNvCxnSpPr/>
          <p:nvPr/>
        </p:nvCxnSpPr>
        <p:spPr>
          <a:xfrm>
            <a:off x="5314669" y="2785773"/>
            <a:ext cx="0" cy="41929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4953DE94-A0DB-4F62-BE73-4A65C182A5A3}"/>
              </a:ext>
            </a:extLst>
          </p:cNvPr>
          <p:cNvSpPr/>
          <p:nvPr/>
        </p:nvSpPr>
        <p:spPr>
          <a:xfrm>
            <a:off x="5313142" y="3620401"/>
            <a:ext cx="499645" cy="288723"/>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C0A4195-47E5-4555-BB7D-5A86641A1CC3}"/>
              </a:ext>
            </a:extLst>
          </p:cNvPr>
          <p:cNvSpPr txBox="1"/>
          <p:nvPr/>
        </p:nvSpPr>
        <p:spPr>
          <a:xfrm>
            <a:off x="5839218" y="3652277"/>
            <a:ext cx="1557414" cy="461665"/>
          </a:xfrm>
          <a:prstGeom prst="rect">
            <a:avLst/>
          </a:prstGeom>
          <a:noFill/>
        </p:spPr>
        <p:txBody>
          <a:bodyPr wrap="none" rtlCol="0">
            <a:spAutoFit/>
          </a:bodyPr>
          <a:lstStyle/>
          <a:p>
            <a:r>
              <a:rPr lang="en-US" altLang="zh-CN" sz="2400" dirty="0">
                <a:solidFill>
                  <a:schemeClr val="accent6"/>
                </a:solidFill>
              </a:rPr>
              <a:t>Sentiment</a:t>
            </a:r>
            <a:endParaRPr lang="zh-CN" altLang="en-US" sz="2400" dirty="0">
              <a:solidFill>
                <a:schemeClr val="accent6"/>
              </a:solidFill>
            </a:endParaRPr>
          </a:p>
        </p:txBody>
      </p:sp>
      <p:cxnSp>
        <p:nvCxnSpPr>
          <p:cNvPr id="19" name="直接连接符 18">
            <a:extLst>
              <a:ext uri="{FF2B5EF4-FFF2-40B4-BE49-F238E27FC236}">
                <a16:creationId xmlns:a16="http://schemas.microsoft.com/office/drawing/2014/main" id="{478E1207-85FD-420A-90AA-CB4AF8475CBC}"/>
              </a:ext>
            </a:extLst>
          </p:cNvPr>
          <p:cNvCxnSpPr>
            <a:cxnSpLocks/>
          </p:cNvCxnSpPr>
          <p:nvPr/>
        </p:nvCxnSpPr>
        <p:spPr>
          <a:xfrm>
            <a:off x="2333344" y="2776240"/>
            <a:ext cx="0" cy="41929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ABD8F7-4C8C-42D8-9A11-8004C51D5A3F}"/>
              </a:ext>
            </a:extLst>
          </p:cNvPr>
          <p:cNvSpPr/>
          <p:nvPr/>
        </p:nvSpPr>
        <p:spPr>
          <a:xfrm flipH="1">
            <a:off x="1572174" y="3620401"/>
            <a:ext cx="761170" cy="40268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1DF6C9-0E69-4E5E-8F00-5B23BF2F3E8B}"/>
              </a:ext>
            </a:extLst>
          </p:cNvPr>
          <p:cNvSpPr txBox="1"/>
          <p:nvPr/>
        </p:nvSpPr>
        <p:spPr>
          <a:xfrm>
            <a:off x="532935" y="3740408"/>
            <a:ext cx="1046120" cy="461665"/>
          </a:xfrm>
          <a:prstGeom prst="rect">
            <a:avLst/>
          </a:prstGeom>
          <a:noFill/>
        </p:spPr>
        <p:txBody>
          <a:bodyPr wrap="square" rtlCol="0">
            <a:spAutoFit/>
          </a:bodyPr>
          <a:lstStyle/>
          <a:p>
            <a:r>
              <a:rPr lang="en-US" altLang="zh-CN" sz="2400" dirty="0">
                <a:solidFill>
                  <a:srgbClr val="7030A0"/>
                </a:solidFill>
              </a:rPr>
              <a:t>Family</a:t>
            </a:r>
            <a:endParaRPr lang="zh-CN" altLang="en-US" sz="2400" dirty="0">
              <a:solidFill>
                <a:srgbClr val="7030A0"/>
              </a:solidFill>
            </a:endParaRPr>
          </a:p>
        </p:txBody>
      </p:sp>
      <p:sp>
        <p:nvSpPr>
          <p:cNvPr id="23" name="文本框 22">
            <a:extLst>
              <a:ext uri="{FF2B5EF4-FFF2-40B4-BE49-F238E27FC236}">
                <a16:creationId xmlns:a16="http://schemas.microsoft.com/office/drawing/2014/main" id="{4B6BDC26-B356-4536-86BD-8FD7DECC3E52}"/>
              </a:ext>
            </a:extLst>
          </p:cNvPr>
          <p:cNvSpPr txBox="1"/>
          <p:nvPr/>
        </p:nvSpPr>
        <p:spPr>
          <a:xfrm>
            <a:off x="1382850" y="4113942"/>
            <a:ext cx="1169294" cy="461665"/>
          </a:xfrm>
          <a:prstGeom prst="rect">
            <a:avLst/>
          </a:prstGeom>
          <a:noFill/>
        </p:spPr>
        <p:txBody>
          <a:bodyPr wrap="none" rtlCol="0">
            <a:spAutoFit/>
          </a:bodyPr>
          <a:lstStyle/>
          <a:p>
            <a:r>
              <a:rPr lang="en-US" altLang="zh-CN" sz="2400" dirty="0">
                <a:solidFill>
                  <a:srgbClr val="002060"/>
                </a:solidFill>
              </a:rPr>
              <a:t>Royalty</a:t>
            </a:r>
            <a:endParaRPr lang="zh-CN" altLang="en-US" sz="2400" dirty="0">
              <a:solidFill>
                <a:srgbClr val="002060"/>
              </a:solidFill>
            </a:endParaRPr>
          </a:p>
        </p:txBody>
      </p:sp>
      <p:cxnSp>
        <p:nvCxnSpPr>
          <p:cNvPr id="24" name="直接连接符 23">
            <a:extLst>
              <a:ext uri="{FF2B5EF4-FFF2-40B4-BE49-F238E27FC236}">
                <a16:creationId xmlns:a16="http://schemas.microsoft.com/office/drawing/2014/main" id="{502F2733-25DC-4A52-9402-AD33348A4288}"/>
              </a:ext>
            </a:extLst>
          </p:cNvPr>
          <p:cNvCxnSpPr>
            <a:cxnSpLocks/>
          </p:cNvCxnSpPr>
          <p:nvPr/>
        </p:nvCxnSpPr>
        <p:spPr>
          <a:xfrm>
            <a:off x="3079493" y="2779386"/>
            <a:ext cx="0" cy="41929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BE61122E-66BE-4DCF-A818-3B4EC173E71E}"/>
              </a:ext>
            </a:extLst>
          </p:cNvPr>
          <p:cNvSpPr/>
          <p:nvPr/>
        </p:nvSpPr>
        <p:spPr>
          <a:xfrm flipH="1">
            <a:off x="2552144" y="3614014"/>
            <a:ext cx="525822" cy="731562"/>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683212D0-20C8-4A7B-B54A-F2343DEA96DF}"/>
              </a:ext>
            </a:extLst>
          </p:cNvPr>
          <p:cNvCxnSpPr>
            <a:cxnSpLocks/>
          </p:cNvCxnSpPr>
          <p:nvPr/>
        </p:nvCxnSpPr>
        <p:spPr>
          <a:xfrm>
            <a:off x="3825642" y="2779386"/>
            <a:ext cx="0" cy="4192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D0B796C0-5CD5-47BD-877E-29BCFF022A9F}"/>
              </a:ext>
            </a:extLst>
          </p:cNvPr>
          <p:cNvSpPr/>
          <p:nvPr/>
        </p:nvSpPr>
        <p:spPr>
          <a:xfrm flipH="1">
            <a:off x="3439674" y="3614013"/>
            <a:ext cx="384435" cy="969244"/>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9C767C5-7975-4AC8-9420-CDD0804FE3D5}"/>
              </a:ext>
            </a:extLst>
          </p:cNvPr>
          <p:cNvSpPr txBox="1"/>
          <p:nvPr/>
        </p:nvSpPr>
        <p:spPr>
          <a:xfrm>
            <a:off x="2488834" y="4344774"/>
            <a:ext cx="1015984" cy="461665"/>
          </a:xfrm>
          <a:prstGeom prst="rect">
            <a:avLst/>
          </a:prstGeom>
          <a:noFill/>
        </p:spPr>
        <p:txBody>
          <a:bodyPr wrap="none" rtlCol="0">
            <a:spAutoFit/>
          </a:bodyPr>
          <a:lstStyle/>
          <a:p>
            <a:r>
              <a:rPr lang="en-US" altLang="zh-CN" sz="2400" dirty="0">
                <a:solidFill>
                  <a:srgbClr val="0070C0"/>
                </a:solidFill>
              </a:rPr>
              <a:t>Power</a:t>
            </a:r>
            <a:endParaRPr lang="zh-CN" altLang="en-US" sz="2400" dirty="0">
              <a:solidFill>
                <a:srgbClr val="0070C0"/>
              </a:solidFill>
            </a:endParaRPr>
          </a:p>
        </p:txBody>
      </p:sp>
      <p:cxnSp>
        <p:nvCxnSpPr>
          <p:cNvPr id="29" name="直接连接符 28">
            <a:extLst>
              <a:ext uri="{FF2B5EF4-FFF2-40B4-BE49-F238E27FC236}">
                <a16:creationId xmlns:a16="http://schemas.microsoft.com/office/drawing/2014/main" id="{D7282B99-003D-4746-90EE-9CE6D3554A38}"/>
              </a:ext>
            </a:extLst>
          </p:cNvPr>
          <p:cNvCxnSpPr>
            <a:cxnSpLocks/>
          </p:cNvCxnSpPr>
          <p:nvPr/>
        </p:nvCxnSpPr>
        <p:spPr>
          <a:xfrm>
            <a:off x="4559763" y="2769218"/>
            <a:ext cx="0" cy="41929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38791DF3-1048-467A-BF98-E3FA63BD1194}"/>
              </a:ext>
            </a:extLst>
          </p:cNvPr>
          <p:cNvSpPr/>
          <p:nvPr/>
        </p:nvSpPr>
        <p:spPr>
          <a:xfrm>
            <a:off x="4558232" y="3603844"/>
            <a:ext cx="409431" cy="628635"/>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6822CB8-73F7-4376-8EB0-AA5B76B2266C}"/>
              </a:ext>
            </a:extLst>
          </p:cNvPr>
          <p:cNvSpPr txBox="1"/>
          <p:nvPr/>
        </p:nvSpPr>
        <p:spPr>
          <a:xfrm>
            <a:off x="4920516" y="4006709"/>
            <a:ext cx="1165704" cy="461665"/>
          </a:xfrm>
          <a:prstGeom prst="rect">
            <a:avLst/>
          </a:prstGeom>
          <a:noFill/>
        </p:spPr>
        <p:txBody>
          <a:bodyPr wrap="none" rtlCol="0">
            <a:spAutoFit/>
          </a:bodyPr>
          <a:lstStyle/>
          <a:p>
            <a:r>
              <a:rPr lang="en-US" altLang="zh-CN" sz="2400" dirty="0">
                <a:solidFill>
                  <a:srgbClr val="00B0F0"/>
                </a:solidFill>
              </a:rPr>
              <a:t>Gender</a:t>
            </a:r>
            <a:endParaRPr lang="zh-CN" altLang="en-US" sz="2400" dirty="0">
              <a:solidFill>
                <a:srgbClr val="00B0F0"/>
              </a:solidFill>
            </a:endParaRPr>
          </a:p>
        </p:txBody>
      </p:sp>
      <p:sp>
        <p:nvSpPr>
          <p:cNvPr id="32" name="文本框 31">
            <a:extLst>
              <a:ext uri="{FF2B5EF4-FFF2-40B4-BE49-F238E27FC236}">
                <a16:creationId xmlns:a16="http://schemas.microsoft.com/office/drawing/2014/main" id="{686AB267-CECC-4A81-99F3-C70F2D36B33A}"/>
              </a:ext>
            </a:extLst>
          </p:cNvPr>
          <p:cNvSpPr txBox="1"/>
          <p:nvPr/>
        </p:nvSpPr>
        <p:spPr>
          <a:xfrm>
            <a:off x="7948989" y="984422"/>
            <a:ext cx="1443024" cy="3600986"/>
          </a:xfrm>
          <a:prstGeom prst="rect">
            <a:avLst/>
          </a:prstGeom>
          <a:noFill/>
        </p:spPr>
        <p:txBody>
          <a:bodyPr wrap="none" rtlCol="0">
            <a:spAutoFit/>
          </a:bodyPr>
          <a:lstStyle/>
          <a:p>
            <a:pPr>
              <a:spcAft>
                <a:spcPts val="1200"/>
              </a:spcAft>
            </a:pPr>
            <a:r>
              <a:rPr lang="en-US" altLang="zh-CN" sz="2400" dirty="0">
                <a:solidFill>
                  <a:schemeClr val="accent2"/>
                </a:solidFill>
              </a:rPr>
              <a:t>Son</a:t>
            </a:r>
          </a:p>
          <a:p>
            <a:pPr>
              <a:spcAft>
                <a:spcPts val="1200"/>
              </a:spcAft>
            </a:pPr>
            <a:r>
              <a:rPr lang="en-US" altLang="zh-CN" sz="2400" dirty="0">
                <a:solidFill>
                  <a:schemeClr val="accent2"/>
                </a:solidFill>
              </a:rPr>
              <a:t>Daughter</a:t>
            </a:r>
          </a:p>
          <a:p>
            <a:pPr>
              <a:spcAft>
                <a:spcPts val="1200"/>
              </a:spcAft>
            </a:pPr>
            <a:r>
              <a:rPr lang="en-US" altLang="zh-CN" sz="2400" dirty="0">
                <a:solidFill>
                  <a:schemeClr val="accent2"/>
                </a:solidFill>
              </a:rPr>
              <a:t>Cousin</a:t>
            </a:r>
          </a:p>
          <a:p>
            <a:pPr>
              <a:spcAft>
                <a:spcPts val="1200"/>
              </a:spcAft>
            </a:pPr>
            <a:r>
              <a:rPr lang="en-US" altLang="zh-CN" sz="2400" dirty="0">
                <a:solidFill>
                  <a:schemeClr val="accent2"/>
                </a:solidFill>
              </a:rPr>
              <a:t>Land</a:t>
            </a:r>
          </a:p>
          <a:p>
            <a:pPr>
              <a:spcAft>
                <a:spcPts val="1200"/>
              </a:spcAft>
            </a:pPr>
            <a:r>
              <a:rPr lang="en-US" altLang="zh-CN" sz="2400" dirty="0">
                <a:solidFill>
                  <a:schemeClr val="accent2"/>
                </a:solidFill>
              </a:rPr>
              <a:t>Country</a:t>
            </a:r>
          </a:p>
          <a:p>
            <a:pPr>
              <a:spcAft>
                <a:spcPts val="1200"/>
              </a:spcAft>
            </a:pPr>
            <a:r>
              <a:rPr lang="en-US" altLang="zh-CN" sz="2400" dirty="0">
                <a:solidFill>
                  <a:schemeClr val="accent2"/>
                </a:solidFill>
              </a:rPr>
              <a:t>Army</a:t>
            </a:r>
          </a:p>
          <a:p>
            <a:pPr>
              <a:spcAft>
                <a:spcPts val="1200"/>
              </a:spcAft>
            </a:pPr>
            <a:r>
              <a:rPr lang="en-US" altLang="zh-CN" sz="2400" dirty="0">
                <a:solidFill>
                  <a:schemeClr val="accent2"/>
                </a:solidFill>
              </a:rPr>
              <a:t>Own</a:t>
            </a:r>
            <a:endParaRPr lang="zh-CN" altLang="en-US" sz="2400" dirty="0">
              <a:solidFill>
                <a:schemeClr val="accent2"/>
              </a:solidFill>
            </a:endParaRPr>
          </a:p>
        </p:txBody>
      </p:sp>
      <p:sp>
        <p:nvSpPr>
          <p:cNvPr id="33" name="文本框 32">
            <a:extLst>
              <a:ext uri="{FF2B5EF4-FFF2-40B4-BE49-F238E27FC236}">
                <a16:creationId xmlns:a16="http://schemas.microsoft.com/office/drawing/2014/main" id="{9EFEEB80-A3F7-4A9F-99EB-035686F48C3E}"/>
              </a:ext>
            </a:extLst>
          </p:cNvPr>
          <p:cNvSpPr txBox="1"/>
          <p:nvPr/>
        </p:nvSpPr>
        <p:spPr>
          <a:xfrm>
            <a:off x="10121863" y="982271"/>
            <a:ext cx="1581395" cy="3600986"/>
          </a:xfrm>
          <a:prstGeom prst="rect">
            <a:avLst/>
          </a:prstGeom>
          <a:noFill/>
        </p:spPr>
        <p:txBody>
          <a:bodyPr wrap="none" rtlCol="0">
            <a:spAutoFit/>
          </a:bodyPr>
          <a:lstStyle/>
          <a:p>
            <a:pPr>
              <a:spcAft>
                <a:spcPts val="1200"/>
              </a:spcAft>
            </a:pPr>
            <a:r>
              <a:rPr lang="en-US" altLang="zh-CN" sz="2400" dirty="0">
                <a:solidFill>
                  <a:schemeClr val="tx1">
                    <a:lumMod val="50000"/>
                    <a:lumOff val="50000"/>
                  </a:schemeClr>
                </a:solidFill>
              </a:rPr>
              <a:t>Dog</a:t>
            </a:r>
          </a:p>
          <a:p>
            <a:pPr>
              <a:spcAft>
                <a:spcPts val="1200"/>
              </a:spcAft>
            </a:pPr>
            <a:r>
              <a:rPr lang="en-US" altLang="zh-CN" sz="2400" dirty="0">
                <a:solidFill>
                  <a:schemeClr val="tx1">
                    <a:lumMod val="50000"/>
                    <a:lumOff val="50000"/>
                  </a:schemeClr>
                </a:solidFill>
              </a:rPr>
              <a:t>Cat</a:t>
            </a:r>
          </a:p>
          <a:p>
            <a:pPr>
              <a:spcAft>
                <a:spcPts val="1200"/>
              </a:spcAft>
            </a:pPr>
            <a:r>
              <a:rPr lang="en-US" altLang="zh-CN" sz="2400" dirty="0">
                <a:solidFill>
                  <a:schemeClr val="tx1">
                    <a:lumMod val="50000"/>
                    <a:lumOff val="50000"/>
                  </a:schemeClr>
                </a:solidFill>
              </a:rPr>
              <a:t>Running</a:t>
            </a:r>
          </a:p>
          <a:p>
            <a:pPr>
              <a:spcAft>
                <a:spcPts val="1200"/>
              </a:spcAft>
            </a:pPr>
            <a:r>
              <a:rPr lang="en-US" altLang="zh-CN" sz="2400" dirty="0">
                <a:solidFill>
                  <a:schemeClr val="tx1">
                    <a:lumMod val="50000"/>
                    <a:lumOff val="50000"/>
                  </a:schemeClr>
                </a:solidFill>
              </a:rPr>
              <a:t>Swimming</a:t>
            </a:r>
          </a:p>
          <a:p>
            <a:pPr>
              <a:spcAft>
                <a:spcPts val="1200"/>
              </a:spcAft>
            </a:pPr>
            <a:r>
              <a:rPr lang="en-US" altLang="zh-CN" sz="2400" dirty="0">
                <a:solidFill>
                  <a:schemeClr val="tx1">
                    <a:lumMod val="50000"/>
                    <a:lumOff val="50000"/>
                  </a:schemeClr>
                </a:solidFill>
              </a:rPr>
              <a:t>Help</a:t>
            </a:r>
          </a:p>
          <a:p>
            <a:pPr>
              <a:spcAft>
                <a:spcPts val="1200"/>
              </a:spcAft>
            </a:pPr>
            <a:r>
              <a:rPr lang="en-US" altLang="zh-CN" sz="2400" dirty="0">
                <a:solidFill>
                  <a:schemeClr val="tx1">
                    <a:lumMod val="50000"/>
                    <a:lumOff val="50000"/>
                  </a:schemeClr>
                </a:solidFill>
              </a:rPr>
              <a:t>Nurse</a:t>
            </a:r>
          </a:p>
          <a:p>
            <a:pPr>
              <a:spcAft>
                <a:spcPts val="1200"/>
              </a:spcAft>
            </a:pPr>
            <a:r>
              <a:rPr lang="en-US" altLang="zh-CN" sz="2400" dirty="0">
                <a:solidFill>
                  <a:schemeClr val="tx1">
                    <a:lumMod val="50000"/>
                    <a:lumOff val="50000"/>
                  </a:schemeClr>
                </a:solidFill>
              </a:rPr>
              <a:t>Computer</a:t>
            </a:r>
            <a:endParaRPr lang="zh-CN" altLang="en-US" sz="2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34" name="内容占位符 2">
                <a:extLst>
                  <a:ext uri="{FF2B5EF4-FFF2-40B4-BE49-F238E27FC236}">
                    <a16:creationId xmlns:a16="http://schemas.microsoft.com/office/drawing/2014/main" id="{6CDDB20B-FFF8-D444-B2E4-FA7D00E0C3E7}"/>
                  </a:ext>
                </a:extLst>
              </p:cNvPr>
              <p:cNvSpPr txBox="1">
                <a:spLocks/>
              </p:cNvSpPr>
              <p:nvPr/>
            </p:nvSpPr>
            <p:spPr>
              <a:xfrm>
                <a:off x="553040" y="919674"/>
                <a:ext cx="7398764" cy="18720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0"/>
                  </a:spcBef>
                  <a:spcAft>
                    <a:spcPts val="0"/>
                  </a:spcAft>
                </a:pPr>
                <a:r>
                  <a:rPr lang="en-US" altLang="zh-CN" dirty="0"/>
                  <a:t>Embeddings encode different  “meanings”.</a:t>
                </a:r>
                <a:endParaRPr lang="zh-CN" altLang="en-US" dirty="0"/>
              </a:p>
            </p:txBody>
          </p:sp>
        </mc:Choice>
        <mc:Fallback xmlns="">
          <p:sp>
            <p:nvSpPr>
              <p:cNvPr id="34" name="内容占位符 2">
                <a:extLst>
                  <a:ext uri="{FF2B5EF4-FFF2-40B4-BE49-F238E27FC236}">
                    <a16:creationId xmlns:a16="http://schemas.microsoft.com/office/drawing/2014/main" id="{6CDDB20B-FFF8-D444-B2E4-FA7D00E0C3E7}"/>
                  </a:ext>
                </a:extLst>
              </p:cNvPr>
              <p:cNvSpPr txBox="1">
                <a:spLocks noRot="1" noChangeAspect="1" noMove="1" noResize="1" noEditPoints="1" noAdjustHandles="1" noChangeArrowheads="1" noChangeShapeType="1" noTextEdit="1"/>
              </p:cNvSpPr>
              <p:nvPr/>
            </p:nvSpPr>
            <p:spPr>
              <a:xfrm>
                <a:off x="553040" y="919674"/>
                <a:ext cx="7398764" cy="1872076"/>
              </a:xfrm>
              <a:prstGeom prst="rect">
                <a:avLst/>
              </a:prstGeom>
              <a:blipFill>
                <a:blip r:embed="rId8"/>
                <a:stretch>
                  <a:fillRect l="-1372" t="-4054"/>
                </a:stretch>
              </a:blipFill>
            </p:spPr>
            <p:txBody>
              <a:bodyPr/>
              <a:lstStyle/>
              <a:p>
                <a:r>
                  <a:rPr lang="en-CN">
                    <a:noFill/>
                  </a:rPr>
                  <a:t> </a:t>
                </a:r>
              </a:p>
            </p:txBody>
          </p:sp>
        </mc:Fallback>
      </mc:AlternateContent>
    </p:spTree>
    <p:extLst>
      <p:ext uri="{BB962C8B-B14F-4D97-AF65-F5344CB8AC3E}">
        <p14:creationId xmlns:p14="http://schemas.microsoft.com/office/powerpoint/2010/main" val="3063902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42</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nvGraphicFramePr>
        <p:xfrm>
          <a:off x="1776193" y="2387417"/>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nvGraphicFramePr>
        <p:xfrm>
          <a:off x="1776193" y="321459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338840" y="2269080"/>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338840" y="2269080"/>
                <a:ext cx="1413600" cy="631263"/>
              </a:xfrm>
              <a:prstGeom prst="rect">
                <a:avLst/>
              </a:prstGeom>
              <a:blipFill>
                <a:blip r:embed="rId4"/>
                <a:stretch>
                  <a:fillRect t="-14423" r="-7792"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101335" y="3085694"/>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101335" y="3085694"/>
                <a:ext cx="1793611" cy="628634"/>
              </a:xfrm>
              <a:prstGeom prst="rect">
                <a:avLst/>
              </a:prstGeom>
              <a:blipFill>
                <a:blip r:embed="rId5"/>
                <a:stretch>
                  <a:fillRect t="-14563" b="-22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5535396" y="2294007"/>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5535396" y="2294007"/>
                <a:ext cx="1101648" cy="5012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5535396" y="3133799"/>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5535396" y="3133799"/>
                <a:ext cx="1101648" cy="501291"/>
              </a:xfrm>
              <a:prstGeom prst="rect">
                <a:avLst/>
              </a:prstGeom>
              <a:blipFill>
                <a:blip r:embed="rId7"/>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44D94E25-D425-4C78-8D52-299B5000B537}"/>
              </a:ext>
            </a:extLst>
          </p:cNvPr>
          <p:cNvCxnSpPr/>
          <p:nvPr/>
        </p:nvCxnSpPr>
        <p:spPr>
          <a:xfrm>
            <a:off x="5314669" y="2785773"/>
            <a:ext cx="0" cy="41929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4953DE94-A0DB-4F62-BE73-4A65C182A5A3}"/>
              </a:ext>
            </a:extLst>
          </p:cNvPr>
          <p:cNvSpPr/>
          <p:nvPr/>
        </p:nvSpPr>
        <p:spPr>
          <a:xfrm>
            <a:off x="5313142" y="3620401"/>
            <a:ext cx="499645" cy="288723"/>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C0A4195-47E5-4555-BB7D-5A86641A1CC3}"/>
              </a:ext>
            </a:extLst>
          </p:cNvPr>
          <p:cNvSpPr txBox="1"/>
          <p:nvPr/>
        </p:nvSpPr>
        <p:spPr>
          <a:xfrm>
            <a:off x="5839218" y="3652277"/>
            <a:ext cx="1557414" cy="461665"/>
          </a:xfrm>
          <a:prstGeom prst="rect">
            <a:avLst/>
          </a:prstGeom>
          <a:noFill/>
        </p:spPr>
        <p:txBody>
          <a:bodyPr wrap="none" rtlCol="0">
            <a:spAutoFit/>
          </a:bodyPr>
          <a:lstStyle/>
          <a:p>
            <a:r>
              <a:rPr lang="en-US" altLang="zh-CN" sz="2400" dirty="0">
                <a:solidFill>
                  <a:schemeClr val="accent6"/>
                </a:solidFill>
              </a:rPr>
              <a:t>Sentiment</a:t>
            </a:r>
            <a:endParaRPr lang="zh-CN" altLang="en-US" sz="2400" dirty="0">
              <a:solidFill>
                <a:schemeClr val="accent6"/>
              </a:solidFill>
            </a:endParaRPr>
          </a:p>
        </p:txBody>
      </p:sp>
      <p:cxnSp>
        <p:nvCxnSpPr>
          <p:cNvPr id="19" name="直接连接符 18">
            <a:extLst>
              <a:ext uri="{FF2B5EF4-FFF2-40B4-BE49-F238E27FC236}">
                <a16:creationId xmlns:a16="http://schemas.microsoft.com/office/drawing/2014/main" id="{478E1207-85FD-420A-90AA-CB4AF8475CBC}"/>
              </a:ext>
            </a:extLst>
          </p:cNvPr>
          <p:cNvCxnSpPr>
            <a:cxnSpLocks/>
          </p:cNvCxnSpPr>
          <p:nvPr/>
        </p:nvCxnSpPr>
        <p:spPr>
          <a:xfrm>
            <a:off x="2333344" y="2776240"/>
            <a:ext cx="0" cy="41929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ABD8F7-4C8C-42D8-9A11-8004C51D5A3F}"/>
              </a:ext>
            </a:extLst>
          </p:cNvPr>
          <p:cNvSpPr/>
          <p:nvPr/>
        </p:nvSpPr>
        <p:spPr>
          <a:xfrm flipH="1">
            <a:off x="1572174" y="3620401"/>
            <a:ext cx="761170" cy="40268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1DF6C9-0E69-4E5E-8F00-5B23BF2F3E8B}"/>
              </a:ext>
            </a:extLst>
          </p:cNvPr>
          <p:cNvSpPr txBox="1"/>
          <p:nvPr/>
        </p:nvSpPr>
        <p:spPr>
          <a:xfrm>
            <a:off x="532935" y="3740408"/>
            <a:ext cx="1046120" cy="461665"/>
          </a:xfrm>
          <a:prstGeom prst="rect">
            <a:avLst/>
          </a:prstGeom>
          <a:noFill/>
        </p:spPr>
        <p:txBody>
          <a:bodyPr wrap="square" rtlCol="0">
            <a:spAutoFit/>
          </a:bodyPr>
          <a:lstStyle/>
          <a:p>
            <a:r>
              <a:rPr lang="en-US" altLang="zh-CN" sz="2400" dirty="0">
                <a:solidFill>
                  <a:srgbClr val="7030A0"/>
                </a:solidFill>
              </a:rPr>
              <a:t>Family</a:t>
            </a:r>
            <a:endParaRPr lang="zh-CN" altLang="en-US" sz="2400" dirty="0">
              <a:solidFill>
                <a:srgbClr val="7030A0"/>
              </a:solidFill>
            </a:endParaRPr>
          </a:p>
        </p:txBody>
      </p:sp>
      <p:sp>
        <p:nvSpPr>
          <p:cNvPr id="23" name="文本框 22">
            <a:extLst>
              <a:ext uri="{FF2B5EF4-FFF2-40B4-BE49-F238E27FC236}">
                <a16:creationId xmlns:a16="http://schemas.microsoft.com/office/drawing/2014/main" id="{4B6BDC26-B356-4536-86BD-8FD7DECC3E52}"/>
              </a:ext>
            </a:extLst>
          </p:cNvPr>
          <p:cNvSpPr txBox="1"/>
          <p:nvPr/>
        </p:nvSpPr>
        <p:spPr>
          <a:xfrm>
            <a:off x="1382850" y="4113942"/>
            <a:ext cx="1169294" cy="461665"/>
          </a:xfrm>
          <a:prstGeom prst="rect">
            <a:avLst/>
          </a:prstGeom>
          <a:noFill/>
        </p:spPr>
        <p:txBody>
          <a:bodyPr wrap="none" rtlCol="0">
            <a:spAutoFit/>
          </a:bodyPr>
          <a:lstStyle/>
          <a:p>
            <a:r>
              <a:rPr lang="en-US" altLang="zh-CN" sz="2400" dirty="0">
                <a:solidFill>
                  <a:srgbClr val="002060"/>
                </a:solidFill>
              </a:rPr>
              <a:t>Royalty</a:t>
            </a:r>
            <a:endParaRPr lang="zh-CN" altLang="en-US" sz="2400" dirty="0">
              <a:solidFill>
                <a:srgbClr val="002060"/>
              </a:solidFill>
            </a:endParaRPr>
          </a:p>
        </p:txBody>
      </p:sp>
      <p:cxnSp>
        <p:nvCxnSpPr>
          <p:cNvPr id="24" name="直接连接符 23">
            <a:extLst>
              <a:ext uri="{FF2B5EF4-FFF2-40B4-BE49-F238E27FC236}">
                <a16:creationId xmlns:a16="http://schemas.microsoft.com/office/drawing/2014/main" id="{502F2733-25DC-4A52-9402-AD33348A4288}"/>
              </a:ext>
            </a:extLst>
          </p:cNvPr>
          <p:cNvCxnSpPr>
            <a:cxnSpLocks/>
          </p:cNvCxnSpPr>
          <p:nvPr/>
        </p:nvCxnSpPr>
        <p:spPr>
          <a:xfrm>
            <a:off x="3079493" y="2779386"/>
            <a:ext cx="0" cy="41929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BE61122E-66BE-4DCF-A818-3B4EC173E71E}"/>
              </a:ext>
            </a:extLst>
          </p:cNvPr>
          <p:cNvSpPr/>
          <p:nvPr/>
        </p:nvSpPr>
        <p:spPr>
          <a:xfrm flipH="1">
            <a:off x="2552144" y="3614014"/>
            <a:ext cx="525822" cy="731562"/>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683212D0-20C8-4A7B-B54A-F2343DEA96DF}"/>
              </a:ext>
            </a:extLst>
          </p:cNvPr>
          <p:cNvCxnSpPr>
            <a:cxnSpLocks/>
          </p:cNvCxnSpPr>
          <p:nvPr/>
        </p:nvCxnSpPr>
        <p:spPr>
          <a:xfrm>
            <a:off x="3825642" y="2779386"/>
            <a:ext cx="0" cy="4192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D0B796C0-5CD5-47BD-877E-29BCFF022A9F}"/>
              </a:ext>
            </a:extLst>
          </p:cNvPr>
          <p:cNvSpPr/>
          <p:nvPr/>
        </p:nvSpPr>
        <p:spPr>
          <a:xfrm flipH="1">
            <a:off x="3439674" y="3614013"/>
            <a:ext cx="384435" cy="969244"/>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9C767C5-7975-4AC8-9420-CDD0804FE3D5}"/>
              </a:ext>
            </a:extLst>
          </p:cNvPr>
          <p:cNvSpPr txBox="1"/>
          <p:nvPr/>
        </p:nvSpPr>
        <p:spPr>
          <a:xfrm>
            <a:off x="2488834" y="4344774"/>
            <a:ext cx="1015984" cy="461665"/>
          </a:xfrm>
          <a:prstGeom prst="rect">
            <a:avLst/>
          </a:prstGeom>
          <a:noFill/>
        </p:spPr>
        <p:txBody>
          <a:bodyPr wrap="none" rtlCol="0">
            <a:spAutoFit/>
          </a:bodyPr>
          <a:lstStyle/>
          <a:p>
            <a:r>
              <a:rPr lang="en-US" altLang="zh-CN" sz="2400" dirty="0">
                <a:solidFill>
                  <a:srgbClr val="0070C0"/>
                </a:solidFill>
              </a:rPr>
              <a:t>Power</a:t>
            </a:r>
            <a:endParaRPr lang="zh-CN" altLang="en-US" sz="2400" dirty="0">
              <a:solidFill>
                <a:srgbClr val="0070C0"/>
              </a:solidFill>
            </a:endParaRPr>
          </a:p>
        </p:txBody>
      </p:sp>
      <p:cxnSp>
        <p:nvCxnSpPr>
          <p:cNvPr id="29" name="直接连接符 28">
            <a:extLst>
              <a:ext uri="{FF2B5EF4-FFF2-40B4-BE49-F238E27FC236}">
                <a16:creationId xmlns:a16="http://schemas.microsoft.com/office/drawing/2014/main" id="{D7282B99-003D-4746-90EE-9CE6D3554A38}"/>
              </a:ext>
            </a:extLst>
          </p:cNvPr>
          <p:cNvCxnSpPr>
            <a:cxnSpLocks/>
          </p:cNvCxnSpPr>
          <p:nvPr/>
        </p:nvCxnSpPr>
        <p:spPr>
          <a:xfrm>
            <a:off x="4559763" y="2769218"/>
            <a:ext cx="0" cy="41929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38791DF3-1048-467A-BF98-E3FA63BD1194}"/>
              </a:ext>
            </a:extLst>
          </p:cNvPr>
          <p:cNvSpPr/>
          <p:nvPr/>
        </p:nvSpPr>
        <p:spPr>
          <a:xfrm>
            <a:off x="4558232" y="3603844"/>
            <a:ext cx="409431" cy="628635"/>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6822CB8-73F7-4376-8EB0-AA5B76B2266C}"/>
              </a:ext>
            </a:extLst>
          </p:cNvPr>
          <p:cNvSpPr txBox="1"/>
          <p:nvPr/>
        </p:nvSpPr>
        <p:spPr>
          <a:xfrm>
            <a:off x="4920516" y="4006709"/>
            <a:ext cx="1165704" cy="461665"/>
          </a:xfrm>
          <a:prstGeom prst="rect">
            <a:avLst/>
          </a:prstGeom>
          <a:noFill/>
        </p:spPr>
        <p:txBody>
          <a:bodyPr wrap="none" rtlCol="0">
            <a:spAutoFit/>
          </a:bodyPr>
          <a:lstStyle/>
          <a:p>
            <a:r>
              <a:rPr lang="en-US" altLang="zh-CN" sz="2400" dirty="0">
                <a:solidFill>
                  <a:srgbClr val="00B0F0"/>
                </a:solidFill>
              </a:rPr>
              <a:t>Gender</a:t>
            </a:r>
            <a:endParaRPr lang="zh-CN" altLang="en-US" sz="2400" dirty="0">
              <a:solidFill>
                <a:srgbClr val="00B0F0"/>
              </a:solidFill>
            </a:endParaRPr>
          </a:p>
        </p:txBody>
      </p:sp>
      <p:sp>
        <p:nvSpPr>
          <p:cNvPr id="32" name="文本框 31">
            <a:extLst>
              <a:ext uri="{FF2B5EF4-FFF2-40B4-BE49-F238E27FC236}">
                <a16:creationId xmlns:a16="http://schemas.microsoft.com/office/drawing/2014/main" id="{686AB267-CECC-4A81-99F3-C70F2D36B33A}"/>
              </a:ext>
            </a:extLst>
          </p:cNvPr>
          <p:cNvSpPr txBox="1"/>
          <p:nvPr/>
        </p:nvSpPr>
        <p:spPr>
          <a:xfrm>
            <a:off x="7948989" y="984422"/>
            <a:ext cx="1443024" cy="3600986"/>
          </a:xfrm>
          <a:prstGeom prst="rect">
            <a:avLst/>
          </a:prstGeom>
          <a:noFill/>
        </p:spPr>
        <p:txBody>
          <a:bodyPr wrap="none" rtlCol="0">
            <a:spAutoFit/>
          </a:bodyPr>
          <a:lstStyle/>
          <a:p>
            <a:pPr>
              <a:spcAft>
                <a:spcPts val="1200"/>
              </a:spcAft>
            </a:pPr>
            <a:r>
              <a:rPr lang="en-US" altLang="zh-CN" sz="2400" dirty="0">
                <a:solidFill>
                  <a:schemeClr val="accent2"/>
                </a:solidFill>
              </a:rPr>
              <a:t>Son</a:t>
            </a:r>
          </a:p>
          <a:p>
            <a:pPr>
              <a:spcAft>
                <a:spcPts val="1200"/>
              </a:spcAft>
            </a:pPr>
            <a:r>
              <a:rPr lang="en-US" altLang="zh-CN" sz="2400" dirty="0">
                <a:solidFill>
                  <a:schemeClr val="accent2"/>
                </a:solidFill>
              </a:rPr>
              <a:t>Daughter</a:t>
            </a:r>
          </a:p>
          <a:p>
            <a:pPr>
              <a:spcAft>
                <a:spcPts val="1200"/>
              </a:spcAft>
            </a:pPr>
            <a:r>
              <a:rPr lang="en-US" altLang="zh-CN" sz="2400" dirty="0">
                <a:solidFill>
                  <a:schemeClr val="accent2"/>
                </a:solidFill>
              </a:rPr>
              <a:t>Cousin</a:t>
            </a:r>
          </a:p>
          <a:p>
            <a:pPr>
              <a:spcAft>
                <a:spcPts val="1200"/>
              </a:spcAft>
            </a:pPr>
            <a:r>
              <a:rPr lang="en-US" altLang="zh-CN" sz="2400" dirty="0">
                <a:solidFill>
                  <a:schemeClr val="accent2"/>
                </a:solidFill>
              </a:rPr>
              <a:t>Land</a:t>
            </a:r>
          </a:p>
          <a:p>
            <a:pPr>
              <a:spcAft>
                <a:spcPts val="1200"/>
              </a:spcAft>
            </a:pPr>
            <a:r>
              <a:rPr lang="en-US" altLang="zh-CN" sz="2400" dirty="0">
                <a:solidFill>
                  <a:schemeClr val="accent2"/>
                </a:solidFill>
              </a:rPr>
              <a:t>Country</a:t>
            </a:r>
          </a:p>
          <a:p>
            <a:pPr>
              <a:spcAft>
                <a:spcPts val="1200"/>
              </a:spcAft>
            </a:pPr>
            <a:r>
              <a:rPr lang="en-US" altLang="zh-CN" sz="2400" dirty="0">
                <a:solidFill>
                  <a:schemeClr val="accent2"/>
                </a:solidFill>
              </a:rPr>
              <a:t>Army</a:t>
            </a:r>
          </a:p>
          <a:p>
            <a:pPr>
              <a:spcAft>
                <a:spcPts val="1200"/>
              </a:spcAft>
            </a:pPr>
            <a:r>
              <a:rPr lang="en-US" altLang="zh-CN" sz="2400" dirty="0">
                <a:solidFill>
                  <a:schemeClr val="accent2"/>
                </a:solidFill>
              </a:rPr>
              <a:t>Own</a:t>
            </a:r>
            <a:endParaRPr lang="zh-CN" altLang="en-US" sz="2400" dirty="0">
              <a:solidFill>
                <a:schemeClr val="accent2"/>
              </a:solidFill>
            </a:endParaRPr>
          </a:p>
        </p:txBody>
      </p:sp>
      <p:sp>
        <p:nvSpPr>
          <p:cNvPr id="33" name="文本框 32">
            <a:extLst>
              <a:ext uri="{FF2B5EF4-FFF2-40B4-BE49-F238E27FC236}">
                <a16:creationId xmlns:a16="http://schemas.microsoft.com/office/drawing/2014/main" id="{9EFEEB80-A3F7-4A9F-99EB-035686F48C3E}"/>
              </a:ext>
            </a:extLst>
          </p:cNvPr>
          <p:cNvSpPr txBox="1"/>
          <p:nvPr/>
        </p:nvSpPr>
        <p:spPr>
          <a:xfrm>
            <a:off x="10121863" y="982271"/>
            <a:ext cx="1581395" cy="3600986"/>
          </a:xfrm>
          <a:prstGeom prst="rect">
            <a:avLst/>
          </a:prstGeom>
          <a:noFill/>
        </p:spPr>
        <p:txBody>
          <a:bodyPr wrap="none" rtlCol="0">
            <a:spAutoFit/>
          </a:bodyPr>
          <a:lstStyle/>
          <a:p>
            <a:pPr>
              <a:spcAft>
                <a:spcPts val="1200"/>
              </a:spcAft>
            </a:pPr>
            <a:r>
              <a:rPr lang="en-US" altLang="zh-CN" sz="2400" dirty="0">
                <a:solidFill>
                  <a:schemeClr val="tx1">
                    <a:lumMod val="50000"/>
                    <a:lumOff val="50000"/>
                  </a:schemeClr>
                </a:solidFill>
              </a:rPr>
              <a:t>Dog</a:t>
            </a:r>
          </a:p>
          <a:p>
            <a:pPr>
              <a:spcAft>
                <a:spcPts val="1200"/>
              </a:spcAft>
            </a:pPr>
            <a:r>
              <a:rPr lang="en-US" altLang="zh-CN" sz="2400" dirty="0">
                <a:solidFill>
                  <a:schemeClr val="tx1">
                    <a:lumMod val="50000"/>
                    <a:lumOff val="50000"/>
                  </a:schemeClr>
                </a:solidFill>
              </a:rPr>
              <a:t>Cat</a:t>
            </a:r>
          </a:p>
          <a:p>
            <a:pPr>
              <a:spcAft>
                <a:spcPts val="1200"/>
              </a:spcAft>
            </a:pPr>
            <a:r>
              <a:rPr lang="en-US" altLang="zh-CN" sz="2400" dirty="0">
                <a:solidFill>
                  <a:schemeClr val="tx1">
                    <a:lumMod val="50000"/>
                    <a:lumOff val="50000"/>
                  </a:schemeClr>
                </a:solidFill>
              </a:rPr>
              <a:t>Running</a:t>
            </a:r>
          </a:p>
          <a:p>
            <a:pPr>
              <a:spcAft>
                <a:spcPts val="1200"/>
              </a:spcAft>
            </a:pPr>
            <a:r>
              <a:rPr lang="en-US" altLang="zh-CN" sz="2400" dirty="0">
                <a:solidFill>
                  <a:schemeClr val="tx1">
                    <a:lumMod val="50000"/>
                    <a:lumOff val="50000"/>
                  </a:schemeClr>
                </a:solidFill>
              </a:rPr>
              <a:t>Swimming</a:t>
            </a:r>
          </a:p>
          <a:p>
            <a:pPr>
              <a:spcAft>
                <a:spcPts val="1200"/>
              </a:spcAft>
            </a:pPr>
            <a:r>
              <a:rPr lang="en-US" altLang="zh-CN" sz="2400" dirty="0">
                <a:solidFill>
                  <a:schemeClr val="tx1">
                    <a:lumMod val="50000"/>
                    <a:lumOff val="50000"/>
                  </a:schemeClr>
                </a:solidFill>
              </a:rPr>
              <a:t>Help</a:t>
            </a:r>
          </a:p>
          <a:p>
            <a:pPr>
              <a:spcAft>
                <a:spcPts val="1200"/>
              </a:spcAft>
            </a:pPr>
            <a:r>
              <a:rPr lang="en-US" altLang="zh-CN" sz="2400" dirty="0">
                <a:solidFill>
                  <a:schemeClr val="tx1">
                    <a:lumMod val="50000"/>
                    <a:lumOff val="50000"/>
                  </a:schemeClr>
                </a:solidFill>
              </a:rPr>
              <a:t>Nurse</a:t>
            </a:r>
          </a:p>
          <a:p>
            <a:pPr>
              <a:spcAft>
                <a:spcPts val="1200"/>
              </a:spcAft>
            </a:pPr>
            <a:r>
              <a:rPr lang="en-US" altLang="zh-CN" sz="2400" dirty="0">
                <a:solidFill>
                  <a:schemeClr val="tx1">
                    <a:lumMod val="50000"/>
                    <a:lumOff val="50000"/>
                  </a:schemeClr>
                </a:solidFill>
              </a:rPr>
              <a:t>Computer</a:t>
            </a:r>
            <a:endParaRPr lang="zh-CN" altLang="en-US" sz="2400" dirty="0">
              <a:solidFill>
                <a:schemeClr val="tx1">
                  <a:lumMod val="50000"/>
                  <a:lumOff val="50000"/>
                </a:schemeClr>
              </a:solidFill>
            </a:endParaRPr>
          </a:p>
        </p:txBody>
      </p:sp>
      <p:sp>
        <p:nvSpPr>
          <p:cNvPr id="35" name="文本框 34">
            <a:extLst>
              <a:ext uri="{FF2B5EF4-FFF2-40B4-BE49-F238E27FC236}">
                <a16:creationId xmlns:a16="http://schemas.microsoft.com/office/drawing/2014/main" id="{B7B4D8B8-121C-44F6-99D2-3AFC2697EB93}"/>
              </a:ext>
            </a:extLst>
          </p:cNvPr>
          <p:cNvSpPr txBox="1"/>
          <p:nvPr/>
        </p:nvSpPr>
        <p:spPr>
          <a:xfrm>
            <a:off x="6207650" y="5218172"/>
            <a:ext cx="3083742" cy="1200329"/>
          </a:xfrm>
          <a:prstGeom prst="rect">
            <a:avLst/>
          </a:prstGeom>
          <a:noFill/>
        </p:spPr>
        <p:txBody>
          <a:bodyPr wrap="square" rtlCol="0">
            <a:spAutoFit/>
          </a:bodyPr>
          <a:lstStyle/>
          <a:p>
            <a:r>
              <a:rPr lang="en-US" altLang="zh-CN" sz="2400" dirty="0">
                <a:solidFill>
                  <a:schemeClr val="accent2"/>
                </a:solidFill>
              </a:rPr>
              <a:t>These words share meaning even if they are not in proximity!</a:t>
            </a:r>
            <a:endParaRPr lang="zh-CN" altLang="en-US" sz="2400" dirty="0">
              <a:solidFill>
                <a:schemeClr val="accent2"/>
              </a:solidFill>
            </a:endParaRPr>
          </a:p>
        </p:txBody>
      </p:sp>
      <p:cxnSp>
        <p:nvCxnSpPr>
          <p:cNvPr id="37" name="直接箭头连接符 36">
            <a:extLst>
              <a:ext uri="{FF2B5EF4-FFF2-40B4-BE49-F238E27FC236}">
                <a16:creationId xmlns:a16="http://schemas.microsoft.com/office/drawing/2014/main" id="{12A21AE5-441B-421E-84AA-34D93FF39119}"/>
              </a:ext>
            </a:extLst>
          </p:cNvPr>
          <p:cNvCxnSpPr>
            <a:cxnSpLocks/>
            <a:stCxn id="32" idx="2"/>
            <a:endCxn id="35" idx="0"/>
          </p:cNvCxnSpPr>
          <p:nvPr/>
        </p:nvCxnSpPr>
        <p:spPr>
          <a:xfrm flipH="1">
            <a:off x="7749521" y="4585408"/>
            <a:ext cx="920980" cy="63276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9A6D764-AF58-4EAF-9CEB-54BD7D387C29}"/>
              </a:ext>
            </a:extLst>
          </p:cNvPr>
          <p:cNvSpPr txBox="1"/>
          <p:nvPr/>
        </p:nvSpPr>
        <p:spPr>
          <a:xfrm>
            <a:off x="9724912" y="5468834"/>
            <a:ext cx="2375296" cy="830997"/>
          </a:xfrm>
          <a:prstGeom prst="rect">
            <a:avLst/>
          </a:prstGeom>
          <a:noFill/>
        </p:spPr>
        <p:txBody>
          <a:bodyPr wrap="square" rtlCol="0">
            <a:spAutoFit/>
          </a:bodyPr>
          <a:lstStyle/>
          <a:p>
            <a:r>
              <a:rPr lang="en-US" altLang="zh-CN" sz="2400" dirty="0">
                <a:solidFill>
                  <a:schemeClr val="tx1">
                    <a:lumMod val="50000"/>
                    <a:lumOff val="50000"/>
                  </a:schemeClr>
                </a:solidFill>
              </a:rPr>
              <a:t>These words are less similar.</a:t>
            </a:r>
            <a:endParaRPr lang="zh-CN" altLang="en-US" sz="2400" dirty="0">
              <a:solidFill>
                <a:schemeClr val="tx1">
                  <a:lumMod val="50000"/>
                  <a:lumOff val="50000"/>
                </a:schemeClr>
              </a:solidFill>
            </a:endParaRPr>
          </a:p>
        </p:txBody>
      </p:sp>
      <p:cxnSp>
        <p:nvCxnSpPr>
          <p:cNvPr id="41" name="直接箭头连接符 40">
            <a:extLst>
              <a:ext uri="{FF2B5EF4-FFF2-40B4-BE49-F238E27FC236}">
                <a16:creationId xmlns:a16="http://schemas.microsoft.com/office/drawing/2014/main" id="{0311064C-FBC4-4FE6-9BC1-9CC61516525C}"/>
              </a:ext>
            </a:extLst>
          </p:cNvPr>
          <p:cNvCxnSpPr>
            <a:cxnSpLocks/>
            <a:stCxn id="33" idx="2"/>
            <a:endCxn id="40" idx="0"/>
          </p:cNvCxnSpPr>
          <p:nvPr/>
        </p:nvCxnSpPr>
        <p:spPr>
          <a:xfrm flipH="1">
            <a:off x="10912560" y="4583257"/>
            <a:ext cx="1" cy="88557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内容占位符 2">
                <a:extLst>
                  <a:ext uri="{FF2B5EF4-FFF2-40B4-BE49-F238E27FC236}">
                    <a16:creationId xmlns:a16="http://schemas.microsoft.com/office/drawing/2014/main" id="{95EB10DD-235D-D14A-B3A3-67CE48E8DC1D}"/>
                  </a:ext>
                </a:extLst>
              </p:cNvPr>
              <p:cNvSpPr txBox="1">
                <a:spLocks/>
              </p:cNvSpPr>
              <p:nvPr/>
            </p:nvSpPr>
            <p:spPr>
              <a:xfrm>
                <a:off x="553040" y="919674"/>
                <a:ext cx="7398764" cy="18720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0"/>
                  </a:spcBef>
                  <a:spcAft>
                    <a:spcPts val="0"/>
                  </a:spcAft>
                </a:pPr>
                <a:r>
                  <a:rPr lang="en-US" altLang="zh-CN" dirty="0"/>
                  <a:t>Embeddings encode different  “meanings”.</a:t>
                </a:r>
                <a:endParaRPr lang="zh-CN" altLang="en-US" dirty="0"/>
              </a:p>
            </p:txBody>
          </p:sp>
        </mc:Choice>
        <mc:Fallback xmlns="">
          <p:sp>
            <p:nvSpPr>
              <p:cNvPr id="34" name="内容占位符 2">
                <a:extLst>
                  <a:ext uri="{FF2B5EF4-FFF2-40B4-BE49-F238E27FC236}">
                    <a16:creationId xmlns:a16="http://schemas.microsoft.com/office/drawing/2014/main" id="{95EB10DD-235D-D14A-B3A3-67CE48E8DC1D}"/>
                  </a:ext>
                </a:extLst>
              </p:cNvPr>
              <p:cNvSpPr txBox="1">
                <a:spLocks noRot="1" noChangeAspect="1" noMove="1" noResize="1" noEditPoints="1" noAdjustHandles="1" noChangeArrowheads="1" noChangeShapeType="1" noTextEdit="1"/>
              </p:cNvSpPr>
              <p:nvPr/>
            </p:nvSpPr>
            <p:spPr>
              <a:xfrm>
                <a:off x="553040" y="919674"/>
                <a:ext cx="7398764" cy="1872076"/>
              </a:xfrm>
              <a:prstGeom prst="rect">
                <a:avLst/>
              </a:prstGeom>
              <a:blipFill>
                <a:blip r:embed="rId8"/>
                <a:stretch>
                  <a:fillRect l="-1372" t="-4054"/>
                </a:stretch>
              </a:blipFill>
            </p:spPr>
            <p:txBody>
              <a:bodyPr/>
              <a:lstStyle/>
              <a:p>
                <a:r>
                  <a:rPr lang="en-CN">
                    <a:noFill/>
                  </a:rPr>
                  <a:t> </a:t>
                </a:r>
              </a:p>
            </p:txBody>
          </p:sp>
        </mc:Fallback>
      </mc:AlternateContent>
    </p:spTree>
    <p:extLst>
      <p:ext uri="{BB962C8B-B14F-4D97-AF65-F5344CB8AC3E}">
        <p14:creationId xmlns:p14="http://schemas.microsoft.com/office/powerpoint/2010/main" val="2792218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B79DA-2F2D-46C9-9687-0D9F6079D876}"/>
              </a:ext>
            </a:extLst>
          </p:cNvPr>
          <p:cNvSpPr>
            <a:spLocks noGrp="1"/>
          </p:cNvSpPr>
          <p:nvPr>
            <p:ph type="title"/>
          </p:nvPr>
        </p:nvSpPr>
        <p:spPr/>
        <p:txBody>
          <a:bodyPr>
            <a:normAutofit fontScale="90000"/>
          </a:bodyPr>
          <a:lstStyle/>
          <a:p>
            <a:r>
              <a:rPr lang="en-US" altLang="zh-CN" dirty="0"/>
              <a:t>Review</a:t>
            </a:r>
            <a:r>
              <a:rPr lang="zh-CN" altLang="en-US" dirty="0"/>
              <a:t> </a:t>
            </a:r>
            <a:r>
              <a:rPr lang="en-US" altLang="zh-CN" dirty="0"/>
              <a:t>of</a:t>
            </a:r>
            <a:r>
              <a:rPr lang="zh-CN" altLang="en-US" dirty="0"/>
              <a:t> </a:t>
            </a:r>
            <a:r>
              <a:rPr lang="en-US" altLang="zh-CN" dirty="0"/>
              <a:t>embedding</a:t>
            </a:r>
            <a:r>
              <a:rPr lang="zh-CN" altLang="en-US" dirty="0"/>
              <a:t> </a:t>
            </a:r>
            <a:r>
              <a:rPr lang="en-US" altLang="zh-CN" dirty="0"/>
              <a:t>vectors</a:t>
            </a:r>
            <a:endParaRPr lang="zh-CN" altLang="en-US" dirty="0"/>
          </a:p>
        </p:txBody>
      </p:sp>
      <p:sp>
        <p:nvSpPr>
          <p:cNvPr id="4" name="灯片编号占位符 3">
            <a:extLst>
              <a:ext uri="{FF2B5EF4-FFF2-40B4-BE49-F238E27FC236}">
                <a16:creationId xmlns:a16="http://schemas.microsoft.com/office/drawing/2014/main" id="{A1B9309C-10CC-4FBD-AC15-B1A08E5FC318}"/>
              </a:ext>
            </a:extLst>
          </p:cNvPr>
          <p:cNvSpPr>
            <a:spLocks noGrp="1"/>
          </p:cNvSpPr>
          <p:nvPr>
            <p:ph type="sldNum" sz="quarter" idx="12"/>
          </p:nvPr>
        </p:nvSpPr>
        <p:spPr/>
        <p:txBody>
          <a:bodyPr/>
          <a:lstStyle/>
          <a:p>
            <a:fld id="{DC8BB421-126E-41CB-B73A-69D52E98CAE3}" type="slidenum">
              <a:rPr lang="zh-CN" altLang="en-US" smtClean="0"/>
              <a:t>43</a:t>
            </a:fld>
            <a:endParaRPr lang="zh-CN" altLang="en-US"/>
          </a:p>
        </p:txBody>
      </p:sp>
      <p:graphicFrame>
        <p:nvGraphicFramePr>
          <p:cNvPr id="5" name="表格 5">
            <a:extLst>
              <a:ext uri="{FF2B5EF4-FFF2-40B4-BE49-F238E27FC236}">
                <a16:creationId xmlns:a16="http://schemas.microsoft.com/office/drawing/2014/main" id="{23E7A544-AC31-4CC8-8134-4C22E85F97B1}"/>
              </a:ext>
            </a:extLst>
          </p:cNvPr>
          <p:cNvGraphicFramePr>
            <a:graphicFrameLocks noGrp="1"/>
          </p:cNvGraphicFramePr>
          <p:nvPr/>
        </p:nvGraphicFramePr>
        <p:xfrm>
          <a:off x="1776193" y="2387417"/>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dirty="0"/>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p:graphicFrame>
        <p:nvGraphicFramePr>
          <p:cNvPr id="6" name="表格 5">
            <a:extLst>
              <a:ext uri="{FF2B5EF4-FFF2-40B4-BE49-F238E27FC236}">
                <a16:creationId xmlns:a16="http://schemas.microsoft.com/office/drawing/2014/main" id="{1C2C238E-93E3-4A9D-9768-4AE6D74C276B}"/>
              </a:ext>
            </a:extLst>
          </p:cNvPr>
          <p:cNvGraphicFramePr>
            <a:graphicFrameLocks noGrp="1"/>
          </p:cNvGraphicFramePr>
          <p:nvPr/>
        </p:nvGraphicFramePr>
        <p:xfrm>
          <a:off x="1776193" y="3214591"/>
          <a:ext cx="3735450" cy="370840"/>
        </p:xfrm>
        <a:graphic>
          <a:graphicData uri="http://schemas.openxmlformats.org/drawingml/2006/table">
            <a:tbl>
              <a:tblPr firstRow="1" bandRow="1">
                <a:tableStyleId>{5940675A-B579-460E-94D1-54222C63F5DA}</a:tableStyleId>
              </a:tblPr>
              <a:tblGrid>
                <a:gridCol w="373545">
                  <a:extLst>
                    <a:ext uri="{9D8B030D-6E8A-4147-A177-3AD203B41FA5}">
                      <a16:colId xmlns:a16="http://schemas.microsoft.com/office/drawing/2014/main" val="1464635742"/>
                    </a:ext>
                  </a:extLst>
                </a:gridCol>
                <a:gridCol w="373545">
                  <a:extLst>
                    <a:ext uri="{9D8B030D-6E8A-4147-A177-3AD203B41FA5}">
                      <a16:colId xmlns:a16="http://schemas.microsoft.com/office/drawing/2014/main" val="1384668460"/>
                    </a:ext>
                  </a:extLst>
                </a:gridCol>
                <a:gridCol w="373545">
                  <a:extLst>
                    <a:ext uri="{9D8B030D-6E8A-4147-A177-3AD203B41FA5}">
                      <a16:colId xmlns:a16="http://schemas.microsoft.com/office/drawing/2014/main" val="1668388054"/>
                    </a:ext>
                  </a:extLst>
                </a:gridCol>
                <a:gridCol w="373545">
                  <a:extLst>
                    <a:ext uri="{9D8B030D-6E8A-4147-A177-3AD203B41FA5}">
                      <a16:colId xmlns:a16="http://schemas.microsoft.com/office/drawing/2014/main" val="2673204426"/>
                    </a:ext>
                  </a:extLst>
                </a:gridCol>
                <a:gridCol w="373545">
                  <a:extLst>
                    <a:ext uri="{9D8B030D-6E8A-4147-A177-3AD203B41FA5}">
                      <a16:colId xmlns:a16="http://schemas.microsoft.com/office/drawing/2014/main" val="3013143146"/>
                    </a:ext>
                  </a:extLst>
                </a:gridCol>
                <a:gridCol w="373545">
                  <a:extLst>
                    <a:ext uri="{9D8B030D-6E8A-4147-A177-3AD203B41FA5}">
                      <a16:colId xmlns:a16="http://schemas.microsoft.com/office/drawing/2014/main" val="2509858407"/>
                    </a:ext>
                  </a:extLst>
                </a:gridCol>
                <a:gridCol w="373545">
                  <a:extLst>
                    <a:ext uri="{9D8B030D-6E8A-4147-A177-3AD203B41FA5}">
                      <a16:colId xmlns:a16="http://schemas.microsoft.com/office/drawing/2014/main" val="1858941493"/>
                    </a:ext>
                  </a:extLst>
                </a:gridCol>
                <a:gridCol w="373545">
                  <a:extLst>
                    <a:ext uri="{9D8B030D-6E8A-4147-A177-3AD203B41FA5}">
                      <a16:colId xmlns:a16="http://schemas.microsoft.com/office/drawing/2014/main" val="1237775729"/>
                    </a:ext>
                  </a:extLst>
                </a:gridCol>
                <a:gridCol w="373545">
                  <a:extLst>
                    <a:ext uri="{9D8B030D-6E8A-4147-A177-3AD203B41FA5}">
                      <a16:colId xmlns:a16="http://schemas.microsoft.com/office/drawing/2014/main" val="2924558610"/>
                    </a:ext>
                  </a:extLst>
                </a:gridCol>
                <a:gridCol w="373545">
                  <a:extLst>
                    <a:ext uri="{9D8B030D-6E8A-4147-A177-3AD203B41FA5}">
                      <a16:colId xmlns:a16="http://schemas.microsoft.com/office/drawing/2014/main" val="1772189076"/>
                    </a:ext>
                  </a:extLst>
                </a:gridCol>
              </a:tblGrid>
              <a:tr h="370840">
                <a:tc>
                  <a:txBody>
                    <a:bodyPr/>
                    <a:lstStyle/>
                    <a:p>
                      <a:endParaRPr lang="zh-CN" altLang="en-US" dirty="0"/>
                    </a:p>
                  </a:txBody>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rgbClr val="002060"/>
                    </a:solidFill>
                  </a:tcPr>
                </a:tc>
                <a:tc>
                  <a:txBody>
                    <a:bodyPr/>
                    <a:lstStyle/>
                    <a:p>
                      <a:endParaRPr lang="zh-CN" altLang="en-US" dirty="0"/>
                    </a:p>
                  </a:txBody>
                  <a:tcPr/>
                </a:tc>
                <a:tc>
                  <a:txBody>
                    <a:bodyPr/>
                    <a:lstStyle/>
                    <a:p>
                      <a:endParaRPr lang="zh-CN" altLang="en-US" dirty="0"/>
                    </a:p>
                  </a:txBody>
                  <a:tcPr>
                    <a:solidFill>
                      <a:srgbClr val="0070C0"/>
                    </a:solidFill>
                  </a:tcPr>
                </a:tc>
                <a:tc>
                  <a:txBody>
                    <a:bodyPr/>
                    <a:lstStyle/>
                    <a:p>
                      <a:endParaRPr lang="zh-CN" altLang="en-US" dirty="0"/>
                    </a:p>
                  </a:txBody>
                  <a:tcPr/>
                </a:tc>
                <a:tc>
                  <a:txBody>
                    <a:bodyPr/>
                    <a:lstStyle/>
                    <a:p>
                      <a:endParaRPr lang="zh-CN" altLang="en-US" dirty="0"/>
                    </a:p>
                  </a:txBody>
                  <a:tcPr>
                    <a:solidFill>
                      <a:srgbClr val="00B0F0"/>
                    </a:solidFill>
                  </a:tcPr>
                </a:tc>
                <a:tc>
                  <a:txBody>
                    <a:bodyPr/>
                    <a:lstStyle/>
                    <a:p>
                      <a:endParaRPr lang="zh-CN" altLang="en-US" dirty="0"/>
                    </a:p>
                  </a:txBody>
                  <a:tcPr/>
                </a:tc>
                <a:tc>
                  <a:txBody>
                    <a:bodyPr/>
                    <a:lstStyle/>
                    <a:p>
                      <a:endParaRPr lang="zh-CN" altLang="en-US" dirty="0"/>
                    </a:p>
                  </a:txBody>
                  <a:tcPr>
                    <a:solidFill>
                      <a:schemeClr val="accent6"/>
                    </a:solidFill>
                  </a:tcPr>
                </a:tc>
                <a:extLst>
                  <a:ext uri="{0D108BD9-81ED-4DB2-BD59-A6C34878D82A}">
                    <a16:rowId xmlns:a16="http://schemas.microsoft.com/office/drawing/2014/main" val="3394780718"/>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4FC029C-1216-41E6-B29D-CDDEA5369541}"/>
                  </a:ext>
                </a:extLst>
              </p:cNvPr>
              <p:cNvSpPr txBox="1"/>
              <p:nvPr/>
            </p:nvSpPr>
            <p:spPr>
              <a:xfrm>
                <a:off x="338840" y="2269080"/>
                <a:ext cx="1413600" cy="631263"/>
              </a:xfrm>
              <a:prstGeom prst="rect">
                <a:avLst/>
              </a:prstGeom>
              <a:noFill/>
            </p:spPr>
            <p:txBody>
              <a:bodyPr wrap="square">
                <a:spAutoFit/>
              </a:bodyPr>
              <a:lstStyle/>
              <a:p>
                <a14:m>
                  <m:oMath xmlns:m="http://schemas.openxmlformats.org/officeDocument/2006/math">
                    <m:sSub>
                      <m:sSubPr>
                        <m:ctrlPr>
                          <a:rPr lang="en-US" altLang="zh-CN" sz="3200" b="0" i="1" smtClean="0">
                            <a:solidFill>
                              <a:srgbClr val="92D050"/>
                            </a:solidFill>
                            <a:latin typeface="Cambria Math" panose="02040503050406030204" pitchFamily="18" charset="0"/>
                          </a:rPr>
                        </m:ctrlPr>
                      </m:sSubPr>
                      <m:e>
                        <m:r>
                          <a:rPr lang="en-US" altLang="zh-CN" sz="3200" b="1" i="1" smtClean="0">
                            <a:solidFill>
                              <a:srgbClr val="92D050"/>
                            </a:solidFill>
                            <a:latin typeface="Cambria Math" panose="02040503050406030204" pitchFamily="18" charset="0"/>
                          </a:rPr>
                          <m:t>𝒗</m:t>
                        </m:r>
                      </m:e>
                      <m:sub>
                        <m:r>
                          <m:rPr>
                            <m:sty m:val="p"/>
                          </m:rPr>
                          <a:rPr lang="en-US" altLang="zh-CN" sz="3200" i="1" smtClean="0">
                            <a:solidFill>
                              <a:srgbClr val="92D050"/>
                            </a:solidFill>
                            <a:latin typeface="Cambria Math" panose="02040503050406030204" pitchFamily="18" charset="0"/>
                          </a:rPr>
                          <m:t>king</m:t>
                        </m:r>
                      </m:sub>
                    </m:sSub>
                  </m:oMath>
                </a14:m>
                <a:r>
                  <a:rPr lang="en-US" altLang="zh-CN" sz="3200" dirty="0"/>
                  <a:t>=</a:t>
                </a:r>
                <a:endParaRPr lang="zh-CN" altLang="en-US" sz="3200" dirty="0"/>
              </a:p>
            </p:txBody>
          </p:sp>
        </mc:Choice>
        <mc:Fallback xmlns="">
          <p:sp>
            <p:nvSpPr>
              <p:cNvPr id="8" name="文本框 7">
                <a:extLst>
                  <a:ext uri="{FF2B5EF4-FFF2-40B4-BE49-F238E27FC236}">
                    <a16:creationId xmlns:a16="http://schemas.microsoft.com/office/drawing/2014/main" id="{A4FC029C-1216-41E6-B29D-CDDEA5369541}"/>
                  </a:ext>
                </a:extLst>
              </p:cNvPr>
              <p:cNvSpPr txBox="1">
                <a:spLocks noRot="1" noChangeAspect="1" noMove="1" noResize="1" noEditPoints="1" noAdjustHandles="1" noChangeArrowheads="1" noChangeShapeType="1" noTextEdit="1"/>
              </p:cNvSpPr>
              <p:nvPr/>
            </p:nvSpPr>
            <p:spPr>
              <a:xfrm>
                <a:off x="338840" y="2269080"/>
                <a:ext cx="1413600" cy="631263"/>
              </a:xfrm>
              <a:prstGeom prst="rect">
                <a:avLst/>
              </a:prstGeom>
              <a:blipFill>
                <a:blip r:embed="rId4"/>
                <a:stretch>
                  <a:fillRect t="-14423" r="-7792" b="-21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27AA881-3424-4ADB-98F9-E55180A275BD}"/>
                  </a:ext>
                </a:extLst>
              </p:cNvPr>
              <p:cNvSpPr txBox="1"/>
              <p:nvPr/>
            </p:nvSpPr>
            <p:spPr>
              <a:xfrm>
                <a:off x="101335" y="3085694"/>
                <a:ext cx="1793611" cy="628634"/>
              </a:xfrm>
              <a:prstGeom prst="rect">
                <a:avLst/>
              </a:prstGeom>
              <a:noFill/>
            </p:spPr>
            <p:txBody>
              <a:bodyPr wrap="square">
                <a:spAutoFit/>
              </a:bodyPr>
              <a:lstStyle/>
              <a:p>
                <a14:m>
                  <m:oMath xmlns:m="http://schemas.openxmlformats.org/officeDocument/2006/math">
                    <m:sSub>
                      <m:sSubPr>
                        <m:ctrlPr>
                          <a:rPr lang="en-US" altLang="zh-CN" sz="3200" i="1">
                            <a:solidFill>
                              <a:schemeClr val="accent1"/>
                            </a:solidFill>
                            <a:latin typeface="Cambria Math" panose="02040503050406030204" pitchFamily="18" charset="0"/>
                          </a:rPr>
                        </m:ctrlPr>
                      </m:sSubPr>
                      <m:e>
                        <m:r>
                          <a:rPr lang="en-US" altLang="zh-CN" sz="3200" b="1" i="1">
                            <a:solidFill>
                              <a:schemeClr val="accent1"/>
                            </a:solidFill>
                            <a:latin typeface="Cambria Math" panose="02040503050406030204" pitchFamily="18" charset="0"/>
                          </a:rPr>
                          <m:t>𝒗</m:t>
                        </m:r>
                      </m:e>
                      <m:sub>
                        <m:r>
                          <m:rPr>
                            <m:sty m:val="p"/>
                          </m:rPr>
                          <a:rPr lang="en-US" altLang="zh-CN" sz="3200" i="1">
                            <a:solidFill>
                              <a:schemeClr val="accent1"/>
                            </a:solidFill>
                            <a:latin typeface="Cambria Math" panose="02040503050406030204" pitchFamily="18" charset="0"/>
                          </a:rPr>
                          <m:t>queen</m:t>
                        </m:r>
                      </m:sub>
                    </m:sSub>
                  </m:oMath>
                </a14:m>
                <a:r>
                  <a:rPr lang="en-US" altLang="zh-CN" sz="3200" dirty="0"/>
                  <a:t>=</a:t>
                </a:r>
                <a:endParaRPr lang="zh-CN" altLang="en-US" sz="3200" dirty="0"/>
              </a:p>
            </p:txBody>
          </p:sp>
        </mc:Choice>
        <mc:Fallback xmlns="">
          <p:sp>
            <p:nvSpPr>
              <p:cNvPr id="9" name="文本框 8">
                <a:extLst>
                  <a:ext uri="{FF2B5EF4-FFF2-40B4-BE49-F238E27FC236}">
                    <a16:creationId xmlns:a16="http://schemas.microsoft.com/office/drawing/2014/main" id="{B27AA881-3424-4ADB-98F9-E55180A275BD}"/>
                  </a:ext>
                </a:extLst>
              </p:cNvPr>
              <p:cNvSpPr txBox="1">
                <a:spLocks noRot="1" noChangeAspect="1" noMove="1" noResize="1" noEditPoints="1" noAdjustHandles="1" noChangeArrowheads="1" noChangeShapeType="1" noTextEdit="1"/>
              </p:cNvSpPr>
              <p:nvPr/>
            </p:nvSpPr>
            <p:spPr>
              <a:xfrm>
                <a:off x="101335" y="3085694"/>
                <a:ext cx="1793611" cy="628634"/>
              </a:xfrm>
              <a:prstGeom prst="rect">
                <a:avLst/>
              </a:prstGeom>
              <a:blipFill>
                <a:blip r:embed="rId5"/>
                <a:stretch>
                  <a:fillRect t="-14563" b="-22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2D77768-5E56-47B4-8ECF-193945A71E0F}"/>
                  </a:ext>
                </a:extLst>
              </p:cNvPr>
              <p:cNvSpPr txBox="1"/>
              <p:nvPr/>
            </p:nvSpPr>
            <p:spPr>
              <a:xfrm>
                <a:off x="5535396" y="2294007"/>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0" name="文本框 9">
                <a:extLst>
                  <a:ext uri="{FF2B5EF4-FFF2-40B4-BE49-F238E27FC236}">
                    <a16:creationId xmlns:a16="http://schemas.microsoft.com/office/drawing/2014/main" id="{42D77768-5E56-47B4-8ECF-193945A71E0F}"/>
                  </a:ext>
                </a:extLst>
              </p:cNvPr>
              <p:cNvSpPr txBox="1">
                <a:spLocks noRot="1" noChangeAspect="1" noMove="1" noResize="1" noEditPoints="1" noAdjustHandles="1" noChangeArrowheads="1" noChangeShapeType="1" noTextEdit="1"/>
              </p:cNvSpPr>
              <p:nvPr/>
            </p:nvSpPr>
            <p:spPr>
              <a:xfrm>
                <a:off x="5535396" y="2294007"/>
                <a:ext cx="1101648" cy="5012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16E2D0A-5002-4289-A7AF-9F481CFC8FBE}"/>
                  </a:ext>
                </a:extLst>
              </p:cNvPr>
              <p:cNvSpPr txBox="1"/>
              <p:nvPr/>
            </p:nvSpPr>
            <p:spPr>
              <a:xfrm>
                <a:off x="5535396" y="3133799"/>
                <a:ext cx="1101648"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ea typeface="Cambria Math" panose="02040503050406030204" pitchFamily="18" charset="0"/>
                            </a:rPr>
                            <m:t>ℝ</m:t>
                          </m:r>
                        </m:e>
                        <m:sup>
                          <m:r>
                            <a:rPr lang="en-US" altLang="zh-CN" sz="3200" b="0" i="1" smtClean="0">
                              <a:latin typeface="Cambria Math" panose="02040503050406030204" pitchFamily="18" charset="0"/>
                            </a:rPr>
                            <m:t>𝑘</m:t>
                          </m:r>
                        </m:sup>
                      </m:sSup>
                      <m:r>
                        <a:rPr lang="en-US" altLang="zh-CN" sz="3200" b="0" i="1" smtClean="0">
                          <a:latin typeface="Cambria Math" panose="02040503050406030204" pitchFamily="18" charset="0"/>
                        </a:rPr>
                        <m:t> </m:t>
                      </m:r>
                    </m:oMath>
                  </m:oMathPara>
                </a14:m>
                <a:endParaRPr lang="zh-CN" altLang="en-US" sz="3200" dirty="0"/>
              </a:p>
            </p:txBody>
          </p:sp>
        </mc:Choice>
        <mc:Fallback xmlns="">
          <p:sp>
            <p:nvSpPr>
              <p:cNvPr id="11" name="文本框 10">
                <a:extLst>
                  <a:ext uri="{FF2B5EF4-FFF2-40B4-BE49-F238E27FC236}">
                    <a16:creationId xmlns:a16="http://schemas.microsoft.com/office/drawing/2014/main" id="{F16E2D0A-5002-4289-A7AF-9F481CFC8FBE}"/>
                  </a:ext>
                </a:extLst>
              </p:cNvPr>
              <p:cNvSpPr txBox="1">
                <a:spLocks noRot="1" noChangeAspect="1" noMove="1" noResize="1" noEditPoints="1" noAdjustHandles="1" noChangeArrowheads="1" noChangeShapeType="1" noTextEdit="1"/>
              </p:cNvSpPr>
              <p:nvPr/>
            </p:nvSpPr>
            <p:spPr>
              <a:xfrm>
                <a:off x="5535396" y="3133799"/>
                <a:ext cx="1101648" cy="501291"/>
              </a:xfrm>
              <a:prstGeom prst="rect">
                <a:avLst/>
              </a:prstGeom>
              <a:blipFill>
                <a:blip r:embed="rId7"/>
                <a:stretch>
                  <a:fillRect/>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44D94E25-D425-4C78-8D52-299B5000B537}"/>
              </a:ext>
            </a:extLst>
          </p:cNvPr>
          <p:cNvCxnSpPr/>
          <p:nvPr/>
        </p:nvCxnSpPr>
        <p:spPr>
          <a:xfrm>
            <a:off x="5314669" y="2785773"/>
            <a:ext cx="0" cy="41929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任意多边形: 形状 16">
            <a:extLst>
              <a:ext uri="{FF2B5EF4-FFF2-40B4-BE49-F238E27FC236}">
                <a16:creationId xmlns:a16="http://schemas.microsoft.com/office/drawing/2014/main" id="{4953DE94-A0DB-4F62-BE73-4A65C182A5A3}"/>
              </a:ext>
            </a:extLst>
          </p:cNvPr>
          <p:cNvSpPr/>
          <p:nvPr/>
        </p:nvSpPr>
        <p:spPr>
          <a:xfrm>
            <a:off x="5313142" y="3620401"/>
            <a:ext cx="499645" cy="288723"/>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accent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C0A4195-47E5-4555-BB7D-5A86641A1CC3}"/>
              </a:ext>
            </a:extLst>
          </p:cNvPr>
          <p:cNvSpPr txBox="1"/>
          <p:nvPr/>
        </p:nvSpPr>
        <p:spPr>
          <a:xfrm>
            <a:off x="5839218" y="3652277"/>
            <a:ext cx="1557414" cy="461665"/>
          </a:xfrm>
          <a:prstGeom prst="rect">
            <a:avLst/>
          </a:prstGeom>
          <a:noFill/>
        </p:spPr>
        <p:txBody>
          <a:bodyPr wrap="none" rtlCol="0">
            <a:spAutoFit/>
          </a:bodyPr>
          <a:lstStyle/>
          <a:p>
            <a:r>
              <a:rPr lang="en-US" altLang="zh-CN" sz="2400" dirty="0">
                <a:solidFill>
                  <a:schemeClr val="accent6"/>
                </a:solidFill>
              </a:rPr>
              <a:t>Sentiment</a:t>
            </a:r>
            <a:endParaRPr lang="zh-CN" altLang="en-US" sz="2400" dirty="0">
              <a:solidFill>
                <a:schemeClr val="accent6"/>
              </a:solidFill>
            </a:endParaRPr>
          </a:p>
        </p:txBody>
      </p:sp>
      <p:cxnSp>
        <p:nvCxnSpPr>
          <p:cNvPr id="19" name="直接连接符 18">
            <a:extLst>
              <a:ext uri="{FF2B5EF4-FFF2-40B4-BE49-F238E27FC236}">
                <a16:creationId xmlns:a16="http://schemas.microsoft.com/office/drawing/2014/main" id="{478E1207-85FD-420A-90AA-CB4AF8475CBC}"/>
              </a:ext>
            </a:extLst>
          </p:cNvPr>
          <p:cNvCxnSpPr>
            <a:cxnSpLocks/>
          </p:cNvCxnSpPr>
          <p:nvPr/>
        </p:nvCxnSpPr>
        <p:spPr>
          <a:xfrm>
            <a:off x="2333344" y="2776240"/>
            <a:ext cx="0" cy="41929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任意多边形: 形状 19">
            <a:extLst>
              <a:ext uri="{FF2B5EF4-FFF2-40B4-BE49-F238E27FC236}">
                <a16:creationId xmlns:a16="http://schemas.microsoft.com/office/drawing/2014/main" id="{0AABD8F7-4C8C-42D8-9A11-8004C51D5A3F}"/>
              </a:ext>
            </a:extLst>
          </p:cNvPr>
          <p:cNvSpPr/>
          <p:nvPr/>
        </p:nvSpPr>
        <p:spPr>
          <a:xfrm flipH="1">
            <a:off x="1572174" y="3620401"/>
            <a:ext cx="761170" cy="40268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7030A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C1DF6C9-0E69-4E5E-8F00-5B23BF2F3E8B}"/>
              </a:ext>
            </a:extLst>
          </p:cNvPr>
          <p:cNvSpPr txBox="1"/>
          <p:nvPr/>
        </p:nvSpPr>
        <p:spPr>
          <a:xfrm>
            <a:off x="532935" y="3740408"/>
            <a:ext cx="1046120" cy="461665"/>
          </a:xfrm>
          <a:prstGeom prst="rect">
            <a:avLst/>
          </a:prstGeom>
          <a:noFill/>
        </p:spPr>
        <p:txBody>
          <a:bodyPr wrap="square" rtlCol="0">
            <a:spAutoFit/>
          </a:bodyPr>
          <a:lstStyle/>
          <a:p>
            <a:r>
              <a:rPr lang="en-US" altLang="zh-CN" sz="2400" dirty="0">
                <a:solidFill>
                  <a:srgbClr val="7030A0"/>
                </a:solidFill>
              </a:rPr>
              <a:t>Family</a:t>
            </a:r>
            <a:endParaRPr lang="zh-CN" altLang="en-US" sz="2400" dirty="0">
              <a:solidFill>
                <a:srgbClr val="7030A0"/>
              </a:solidFill>
            </a:endParaRPr>
          </a:p>
        </p:txBody>
      </p:sp>
      <p:sp>
        <p:nvSpPr>
          <p:cNvPr id="23" name="文本框 22">
            <a:extLst>
              <a:ext uri="{FF2B5EF4-FFF2-40B4-BE49-F238E27FC236}">
                <a16:creationId xmlns:a16="http://schemas.microsoft.com/office/drawing/2014/main" id="{4B6BDC26-B356-4536-86BD-8FD7DECC3E52}"/>
              </a:ext>
            </a:extLst>
          </p:cNvPr>
          <p:cNvSpPr txBox="1"/>
          <p:nvPr/>
        </p:nvSpPr>
        <p:spPr>
          <a:xfrm>
            <a:off x="1382850" y="4113942"/>
            <a:ext cx="1169294" cy="461665"/>
          </a:xfrm>
          <a:prstGeom prst="rect">
            <a:avLst/>
          </a:prstGeom>
          <a:noFill/>
        </p:spPr>
        <p:txBody>
          <a:bodyPr wrap="none" rtlCol="0">
            <a:spAutoFit/>
          </a:bodyPr>
          <a:lstStyle/>
          <a:p>
            <a:r>
              <a:rPr lang="en-US" altLang="zh-CN" sz="2400" dirty="0">
                <a:solidFill>
                  <a:srgbClr val="002060"/>
                </a:solidFill>
              </a:rPr>
              <a:t>Royalty</a:t>
            </a:r>
            <a:endParaRPr lang="zh-CN" altLang="en-US" sz="2400" dirty="0">
              <a:solidFill>
                <a:srgbClr val="002060"/>
              </a:solidFill>
            </a:endParaRPr>
          </a:p>
        </p:txBody>
      </p:sp>
      <p:cxnSp>
        <p:nvCxnSpPr>
          <p:cNvPr id="24" name="直接连接符 23">
            <a:extLst>
              <a:ext uri="{FF2B5EF4-FFF2-40B4-BE49-F238E27FC236}">
                <a16:creationId xmlns:a16="http://schemas.microsoft.com/office/drawing/2014/main" id="{502F2733-25DC-4A52-9402-AD33348A4288}"/>
              </a:ext>
            </a:extLst>
          </p:cNvPr>
          <p:cNvCxnSpPr>
            <a:cxnSpLocks/>
          </p:cNvCxnSpPr>
          <p:nvPr/>
        </p:nvCxnSpPr>
        <p:spPr>
          <a:xfrm>
            <a:off x="3079493" y="2779386"/>
            <a:ext cx="0" cy="419293"/>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任意多边形: 形状 24">
            <a:extLst>
              <a:ext uri="{FF2B5EF4-FFF2-40B4-BE49-F238E27FC236}">
                <a16:creationId xmlns:a16="http://schemas.microsoft.com/office/drawing/2014/main" id="{BE61122E-66BE-4DCF-A818-3B4EC173E71E}"/>
              </a:ext>
            </a:extLst>
          </p:cNvPr>
          <p:cNvSpPr/>
          <p:nvPr/>
        </p:nvSpPr>
        <p:spPr>
          <a:xfrm flipH="1">
            <a:off x="2552144" y="3614014"/>
            <a:ext cx="525822" cy="731562"/>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206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a:extLst>
              <a:ext uri="{FF2B5EF4-FFF2-40B4-BE49-F238E27FC236}">
                <a16:creationId xmlns:a16="http://schemas.microsoft.com/office/drawing/2014/main" id="{683212D0-20C8-4A7B-B54A-F2343DEA96DF}"/>
              </a:ext>
            </a:extLst>
          </p:cNvPr>
          <p:cNvCxnSpPr>
            <a:cxnSpLocks/>
          </p:cNvCxnSpPr>
          <p:nvPr/>
        </p:nvCxnSpPr>
        <p:spPr>
          <a:xfrm>
            <a:off x="3825642" y="2779386"/>
            <a:ext cx="0" cy="41929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任意多边形: 形状 26">
            <a:extLst>
              <a:ext uri="{FF2B5EF4-FFF2-40B4-BE49-F238E27FC236}">
                <a16:creationId xmlns:a16="http://schemas.microsoft.com/office/drawing/2014/main" id="{D0B796C0-5CD5-47BD-877E-29BCFF022A9F}"/>
              </a:ext>
            </a:extLst>
          </p:cNvPr>
          <p:cNvSpPr/>
          <p:nvPr/>
        </p:nvSpPr>
        <p:spPr>
          <a:xfrm flipH="1">
            <a:off x="3439674" y="3614013"/>
            <a:ext cx="384435" cy="969244"/>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9C767C5-7975-4AC8-9420-CDD0804FE3D5}"/>
              </a:ext>
            </a:extLst>
          </p:cNvPr>
          <p:cNvSpPr txBox="1"/>
          <p:nvPr/>
        </p:nvSpPr>
        <p:spPr>
          <a:xfrm>
            <a:off x="2488834" y="4344774"/>
            <a:ext cx="1015984" cy="461665"/>
          </a:xfrm>
          <a:prstGeom prst="rect">
            <a:avLst/>
          </a:prstGeom>
          <a:noFill/>
        </p:spPr>
        <p:txBody>
          <a:bodyPr wrap="none" rtlCol="0">
            <a:spAutoFit/>
          </a:bodyPr>
          <a:lstStyle/>
          <a:p>
            <a:r>
              <a:rPr lang="en-US" altLang="zh-CN" sz="2400" dirty="0">
                <a:solidFill>
                  <a:srgbClr val="0070C0"/>
                </a:solidFill>
              </a:rPr>
              <a:t>Power</a:t>
            </a:r>
            <a:endParaRPr lang="zh-CN" altLang="en-US" sz="2400" dirty="0">
              <a:solidFill>
                <a:srgbClr val="0070C0"/>
              </a:solidFill>
            </a:endParaRPr>
          </a:p>
        </p:txBody>
      </p:sp>
      <p:cxnSp>
        <p:nvCxnSpPr>
          <p:cNvPr id="29" name="直接连接符 28">
            <a:extLst>
              <a:ext uri="{FF2B5EF4-FFF2-40B4-BE49-F238E27FC236}">
                <a16:creationId xmlns:a16="http://schemas.microsoft.com/office/drawing/2014/main" id="{D7282B99-003D-4746-90EE-9CE6D3554A38}"/>
              </a:ext>
            </a:extLst>
          </p:cNvPr>
          <p:cNvCxnSpPr>
            <a:cxnSpLocks/>
          </p:cNvCxnSpPr>
          <p:nvPr/>
        </p:nvCxnSpPr>
        <p:spPr>
          <a:xfrm>
            <a:off x="4559763" y="2769218"/>
            <a:ext cx="0" cy="41929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38791DF3-1048-467A-BF98-E3FA63BD1194}"/>
              </a:ext>
            </a:extLst>
          </p:cNvPr>
          <p:cNvSpPr/>
          <p:nvPr/>
        </p:nvSpPr>
        <p:spPr>
          <a:xfrm>
            <a:off x="4558232" y="3603844"/>
            <a:ext cx="409431" cy="628635"/>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6822CB8-73F7-4376-8EB0-AA5B76B2266C}"/>
              </a:ext>
            </a:extLst>
          </p:cNvPr>
          <p:cNvSpPr txBox="1"/>
          <p:nvPr/>
        </p:nvSpPr>
        <p:spPr>
          <a:xfrm>
            <a:off x="4920516" y="4006709"/>
            <a:ext cx="1165704" cy="461665"/>
          </a:xfrm>
          <a:prstGeom prst="rect">
            <a:avLst/>
          </a:prstGeom>
          <a:noFill/>
        </p:spPr>
        <p:txBody>
          <a:bodyPr wrap="none" rtlCol="0">
            <a:spAutoFit/>
          </a:bodyPr>
          <a:lstStyle/>
          <a:p>
            <a:r>
              <a:rPr lang="en-US" altLang="zh-CN" sz="2400" dirty="0">
                <a:solidFill>
                  <a:srgbClr val="00B0F0"/>
                </a:solidFill>
              </a:rPr>
              <a:t>Gender</a:t>
            </a:r>
            <a:endParaRPr lang="zh-CN" altLang="en-US" sz="2400" dirty="0">
              <a:solidFill>
                <a:srgbClr val="00B0F0"/>
              </a:solidFill>
            </a:endParaRPr>
          </a:p>
        </p:txBody>
      </p:sp>
      <p:sp>
        <p:nvSpPr>
          <p:cNvPr id="32" name="文本框 31">
            <a:extLst>
              <a:ext uri="{FF2B5EF4-FFF2-40B4-BE49-F238E27FC236}">
                <a16:creationId xmlns:a16="http://schemas.microsoft.com/office/drawing/2014/main" id="{686AB267-CECC-4A81-99F3-C70F2D36B33A}"/>
              </a:ext>
            </a:extLst>
          </p:cNvPr>
          <p:cNvSpPr txBox="1"/>
          <p:nvPr/>
        </p:nvSpPr>
        <p:spPr>
          <a:xfrm>
            <a:off x="7948989" y="984422"/>
            <a:ext cx="1443024" cy="3600986"/>
          </a:xfrm>
          <a:prstGeom prst="rect">
            <a:avLst/>
          </a:prstGeom>
          <a:noFill/>
        </p:spPr>
        <p:txBody>
          <a:bodyPr wrap="none" rtlCol="0">
            <a:spAutoFit/>
          </a:bodyPr>
          <a:lstStyle/>
          <a:p>
            <a:pPr>
              <a:spcAft>
                <a:spcPts val="1200"/>
              </a:spcAft>
            </a:pPr>
            <a:r>
              <a:rPr lang="en-US" altLang="zh-CN" sz="2400" dirty="0">
                <a:solidFill>
                  <a:schemeClr val="accent2"/>
                </a:solidFill>
              </a:rPr>
              <a:t>Son</a:t>
            </a:r>
          </a:p>
          <a:p>
            <a:pPr>
              <a:spcAft>
                <a:spcPts val="1200"/>
              </a:spcAft>
            </a:pPr>
            <a:r>
              <a:rPr lang="en-US" altLang="zh-CN" sz="2400" dirty="0">
                <a:solidFill>
                  <a:schemeClr val="accent2"/>
                </a:solidFill>
              </a:rPr>
              <a:t>Daughter</a:t>
            </a:r>
          </a:p>
          <a:p>
            <a:pPr>
              <a:spcAft>
                <a:spcPts val="1200"/>
              </a:spcAft>
            </a:pPr>
            <a:r>
              <a:rPr lang="en-US" altLang="zh-CN" sz="2400" dirty="0">
                <a:solidFill>
                  <a:schemeClr val="accent2"/>
                </a:solidFill>
              </a:rPr>
              <a:t>Cousin</a:t>
            </a:r>
          </a:p>
          <a:p>
            <a:pPr>
              <a:spcAft>
                <a:spcPts val="1200"/>
              </a:spcAft>
            </a:pPr>
            <a:r>
              <a:rPr lang="en-US" altLang="zh-CN" sz="2400" dirty="0">
                <a:solidFill>
                  <a:schemeClr val="accent2"/>
                </a:solidFill>
              </a:rPr>
              <a:t>Land</a:t>
            </a:r>
          </a:p>
          <a:p>
            <a:pPr>
              <a:spcAft>
                <a:spcPts val="1200"/>
              </a:spcAft>
            </a:pPr>
            <a:r>
              <a:rPr lang="en-US" altLang="zh-CN" sz="2400" dirty="0">
                <a:solidFill>
                  <a:schemeClr val="accent2"/>
                </a:solidFill>
              </a:rPr>
              <a:t>Country</a:t>
            </a:r>
          </a:p>
          <a:p>
            <a:pPr>
              <a:spcAft>
                <a:spcPts val="1200"/>
              </a:spcAft>
            </a:pPr>
            <a:r>
              <a:rPr lang="en-US" altLang="zh-CN" sz="2400" dirty="0">
                <a:solidFill>
                  <a:schemeClr val="accent2"/>
                </a:solidFill>
              </a:rPr>
              <a:t>Army</a:t>
            </a:r>
          </a:p>
          <a:p>
            <a:pPr>
              <a:spcAft>
                <a:spcPts val="1200"/>
              </a:spcAft>
            </a:pPr>
            <a:r>
              <a:rPr lang="en-US" altLang="zh-CN" sz="2400" dirty="0">
                <a:solidFill>
                  <a:schemeClr val="accent2"/>
                </a:solidFill>
              </a:rPr>
              <a:t>Own</a:t>
            </a:r>
            <a:endParaRPr lang="zh-CN" altLang="en-US" sz="2400" dirty="0">
              <a:solidFill>
                <a:schemeClr val="accent2"/>
              </a:solidFill>
            </a:endParaRPr>
          </a:p>
        </p:txBody>
      </p:sp>
      <p:sp>
        <p:nvSpPr>
          <p:cNvPr id="33" name="文本框 32">
            <a:extLst>
              <a:ext uri="{FF2B5EF4-FFF2-40B4-BE49-F238E27FC236}">
                <a16:creationId xmlns:a16="http://schemas.microsoft.com/office/drawing/2014/main" id="{9EFEEB80-A3F7-4A9F-99EB-035686F48C3E}"/>
              </a:ext>
            </a:extLst>
          </p:cNvPr>
          <p:cNvSpPr txBox="1"/>
          <p:nvPr/>
        </p:nvSpPr>
        <p:spPr>
          <a:xfrm>
            <a:off x="10121863" y="982271"/>
            <a:ext cx="1581395" cy="3600986"/>
          </a:xfrm>
          <a:prstGeom prst="rect">
            <a:avLst/>
          </a:prstGeom>
          <a:noFill/>
        </p:spPr>
        <p:txBody>
          <a:bodyPr wrap="none" rtlCol="0">
            <a:spAutoFit/>
          </a:bodyPr>
          <a:lstStyle/>
          <a:p>
            <a:pPr>
              <a:spcAft>
                <a:spcPts val="1200"/>
              </a:spcAft>
            </a:pPr>
            <a:r>
              <a:rPr lang="en-US" altLang="zh-CN" sz="2400" dirty="0">
                <a:solidFill>
                  <a:schemeClr val="tx1">
                    <a:lumMod val="50000"/>
                    <a:lumOff val="50000"/>
                  </a:schemeClr>
                </a:solidFill>
              </a:rPr>
              <a:t>Dog</a:t>
            </a:r>
          </a:p>
          <a:p>
            <a:pPr>
              <a:spcAft>
                <a:spcPts val="1200"/>
              </a:spcAft>
            </a:pPr>
            <a:r>
              <a:rPr lang="en-US" altLang="zh-CN" sz="2400" dirty="0">
                <a:solidFill>
                  <a:schemeClr val="tx1">
                    <a:lumMod val="50000"/>
                    <a:lumOff val="50000"/>
                  </a:schemeClr>
                </a:solidFill>
              </a:rPr>
              <a:t>Cat</a:t>
            </a:r>
          </a:p>
          <a:p>
            <a:pPr>
              <a:spcAft>
                <a:spcPts val="1200"/>
              </a:spcAft>
            </a:pPr>
            <a:r>
              <a:rPr lang="en-US" altLang="zh-CN" sz="2400" dirty="0">
                <a:solidFill>
                  <a:schemeClr val="tx1">
                    <a:lumMod val="50000"/>
                    <a:lumOff val="50000"/>
                  </a:schemeClr>
                </a:solidFill>
              </a:rPr>
              <a:t>Running</a:t>
            </a:r>
          </a:p>
          <a:p>
            <a:pPr>
              <a:spcAft>
                <a:spcPts val="1200"/>
              </a:spcAft>
            </a:pPr>
            <a:r>
              <a:rPr lang="en-US" altLang="zh-CN" sz="2400" dirty="0">
                <a:solidFill>
                  <a:schemeClr val="tx1">
                    <a:lumMod val="50000"/>
                    <a:lumOff val="50000"/>
                  </a:schemeClr>
                </a:solidFill>
              </a:rPr>
              <a:t>Swimming</a:t>
            </a:r>
          </a:p>
          <a:p>
            <a:pPr>
              <a:spcAft>
                <a:spcPts val="1200"/>
              </a:spcAft>
            </a:pPr>
            <a:r>
              <a:rPr lang="en-US" altLang="zh-CN" sz="2400" dirty="0">
                <a:solidFill>
                  <a:schemeClr val="tx1">
                    <a:lumMod val="50000"/>
                    <a:lumOff val="50000"/>
                  </a:schemeClr>
                </a:solidFill>
              </a:rPr>
              <a:t>Help</a:t>
            </a:r>
          </a:p>
          <a:p>
            <a:pPr>
              <a:spcAft>
                <a:spcPts val="1200"/>
              </a:spcAft>
            </a:pPr>
            <a:r>
              <a:rPr lang="en-US" altLang="zh-CN" sz="2400" dirty="0">
                <a:solidFill>
                  <a:schemeClr val="tx1">
                    <a:lumMod val="50000"/>
                    <a:lumOff val="50000"/>
                  </a:schemeClr>
                </a:solidFill>
              </a:rPr>
              <a:t>Nurse</a:t>
            </a:r>
          </a:p>
          <a:p>
            <a:pPr>
              <a:spcAft>
                <a:spcPts val="1200"/>
              </a:spcAft>
            </a:pPr>
            <a:r>
              <a:rPr lang="en-US" altLang="zh-CN" sz="2400" dirty="0">
                <a:solidFill>
                  <a:schemeClr val="tx1">
                    <a:lumMod val="50000"/>
                    <a:lumOff val="50000"/>
                  </a:schemeClr>
                </a:solidFill>
              </a:rPr>
              <a:t>Computer</a:t>
            </a:r>
            <a:endParaRPr lang="zh-CN" altLang="en-US" sz="2400" dirty="0">
              <a:solidFill>
                <a:schemeClr val="tx1">
                  <a:lumMod val="50000"/>
                  <a:lumOff val="50000"/>
                </a:schemeClr>
              </a:solidFill>
            </a:endParaRPr>
          </a:p>
        </p:txBody>
      </p:sp>
      <p:sp>
        <p:nvSpPr>
          <p:cNvPr id="35" name="文本框 34">
            <a:extLst>
              <a:ext uri="{FF2B5EF4-FFF2-40B4-BE49-F238E27FC236}">
                <a16:creationId xmlns:a16="http://schemas.microsoft.com/office/drawing/2014/main" id="{B7B4D8B8-121C-44F6-99D2-3AFC2697EB93}"/>
              </a:ext>
            </a:extLst>
          </p:cNvPr>
          <p:cNvSpPr txBox="1"/>
          <p:nvPr/>
        </p:nvSpPr>
        <p:spPr>
          <a:xfrm>
            <a:off x="6207650" y="5218172"/>
            <a:ext cx="3083742" cy="1200329"/>
          </a:xfrm>
          <a:prstGeom prst="rect">
            <a:avLst/>
          </a:prstGeom>
          <a:noFill/>
        </p:spPr>
        <p:txBody>
          <a:bodyPr wrap="square" rtlCol="0">
            <a:spAutoFit/>
          </a:bodyPr>
          <a:lstStyle/>
          <a:p>
            <a:r>
              <a:rPr lang="en-US" altLang="zh-CN" sz="2400" dirty="0">
                <a:solidFill>
                  <a:schemeClr val="accent2"/>
                </a:solidFill>
              </a:rPr>
              <a:t>These words share meaning even if they are not in proximity!</a:t>
            </a:r>
            <a:endParaRPr lang="zh-CN" altLang="en-US" sz="2400" dirty="0">
              <a:solidFill>
                <a:schemeClr val="accent2"/>
              </a:solidFill>
            </a:endParaRPr>
          </a:p>
        </p:txBody>
      </p:sp>
      <p:cxnSp>
        <p:nvCxnSpPr>
          <p:cNvPr id="37" name="直接箭头连接符 36">
            <a:extLst>
              <a:ext uri="{FF2B5EF4-FFF2-40B4-BE49-F238E27FC236}">
                <a16:creationId xmlns:a16="http://schemas.microsoft.com/office/drawing/2014/main" id="{12A21AE5-441B-421E-84AA-34D93FF39119}"/>
              </a:ext>
            </a:extLst>
          </p:cNvPr>
          <p:cNvCxnSpPr>
            <a:cxnSpLocks/>
            <a:stCxn id="32" idx="2"/>
            <a:endCxn id="35" idx="0"/>
          </p:cNvCxnSpPr>
          <p:nvPr/>
        </p:nvCxnSpPr>
        <p:spPr>
          <a:xfrm flipH="1">
            <a:off x="7749521" y="4585408"/>
            <a:ext cx="920980" cy="63276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A9A6D764-AF58-4EAF-9CEB-54BD7D387C29}"/>
              </a:ext>
            </a:extLst>
          </p:cNvPr>
          <p:cNvSpPr txBox="1"/>
          <p:nvPr/>
        </p:nvSpPr>
        <p:spPr>
          <a:xfrm>
            <a:off x="9724912" y="5468834"/>
            <a:ext cx="2375296" cy="830997"/>
          </a:xfrm>
          <a:prstGeom prst="rect">
            <a:avLst/>
          </a:prstGeom>
          <a:noFill/>
        </p:spPr>
        <p:txBody>
          <a:bodyPr wrap="square" rtlCol="0">
            <a:spAutoFit/>
          </a:bodyPr>
          <a:lstStyle/>
          <a:p>
            <a:r>
              <a:rPr lang="en-US" altLang="zh-CN" sz="2400" dirty="0">
                <a:solidFill>
                  <a:schemeClr val="tx1">
                    <a:lumMod val="50000"/>
                    <a:lumOff val="50000"/>
                  </a:schemeClr>
                </a:solidFill>
              </a:rPr>
              <a:t>These words are less similar.</a:t>
            </a:r>
            <a:endParaRPr lang="zh-CN" altLang="en-US" sz="2400" dirty="0">
              <a:solidFill>
                <a:schemeClr val="tx1">
                  <a:lumMod val="50000"/>
                  <a:lumOff val="50000"/>
                </a:schemeClr>
              </a:solidFill>
            </a:endParaRPr>
          </a:p>
        </p:txBody>
      </p:sp>
      <p:cxnSp>
        <p:nvCxnSpPr>
          <p:cNvPr id="41" name="直接箭头连接符 40">
            <a:extLst>
              <a:ext uri="{FF2B5EF4-FFF2-40B4-BE49-F238E27FC236}">
                <a16:creationId xmlns:a16="http://schemas.microsoft.com/office/drawing/2014/main" id="{0311064C-FBC4-4FE6-9BC1-9CC61516525C}"/>
              </a:ext>
            </a:extLst>
          </p:cNvPr>
          <p:cNvCxnSpPr>
            <a:cxnSpLocks/>
            <a:stCxn id="33" idx="2"/>
            <a:endCxn id="40" idx="0"/>
          </p:cNvCxnSpPr>
          <p:nvPr/>
        </p:nvCxnSpPr>
        <p:spPr>
          <a:xfrm flipH="1">
            <a:off x="10912560" y="4583257"/>
            <a:ext cx="1" cy="88557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076D561-7E1B-4556-B95C-A2F7B8711486}"/>
                  </a:ext>
                </a:extLst>
              </p:cNvPr>
              <p:cNvSpPr txBox="1"/>
              <p:nvPr/>
            </p:nvSpPr>
            <p:spPr>
              <a:xfrm>
                <a:off x="181377" y="5056645"/>
                <a:ext cx="5904843" cy="1456424"/>
              </a:xfrm>
              <a:prstGeom prst="rect">
                <a:avLst/>
              </a:prstGeom>
              <a:noFill/>
            </p:spPr>
            <p:txBody>
              <a:bodyPr wrap="square" rtlCol="0">
                <a:spAutoFit/>
              </a:bodyPr>
              <a:lstStyle/>
              <a:p>
                <a:pPr>
                  <a:spcBef>
                    <a:spcPts val="1800"/>
                  </a:spcBef>
                  <a:spcAft>
                    <a:spcPts val="1800"/>
                  </a:spcAft>
                </a:pPr>
                <a:r>
                  <a:rPr lang="en-US" altLang="zh-CN" sz="2800" b="1" dirty="0">
                    <a:solidFill>
                      <a:srgbClr val="FF0000"/>
                    </a:solidFill>
                  </a:rPr>
                  <a:t>Idea</a:t>
                </a:r>
                <a:r>
                  <a:rPr lang="zh-CN" altLang="en-US" sz="2800" b="1" dirty="0">
                    <a:solidFill>
                      <a:srgbClr val="FF0000"/>
                    </a:solidFill>
                  </a:rPr>
                  <a:t> </a:t>
                </a:r>
                <a:r>
                  <a:rPr lang="en-US" altLang="zh-CN" sz="2800" b="1" dirty="0">
                    <a:solidFill>
                      <a:srgbClr val="FF0000"/>
                    </a:solidFill>
                  </a:rPr>
                  <a:t>of</a:t>
                </a:r>
                <a:r>
                  <a:rPr lang="zh-CN" altLang="en-US" sz="2800" b="1" dirty="0">
                    <a:solidFill>
                      <a:srgbClr val="FF0000"/>
                    </a:solidFill>
                  </a:rPr>
                  <a:t> </a:t>
                </a:r>
                <a:r>
                  <a:rPr lang="en-US" altLang="zh-CN" sz="2800" b="1" dirty="0">
                    <a:solidFill>
                      <a:srgbClr val="FF0000"/>
                    </a:solidFill>
                  </a:rPr>
                  <a:t>re-weighing</a:t>
                </a:r>
                <a:endParaRPr lang="en-US" altLang="zh-CN" sz="2800" b="1" dirty="0"/>
              </a:p>
              <a:p>
                <a:pPr>
                  <a:spcBef>
                    <a:spcPts val="1800"/>
                  </a:spcBef>
                  <a:spcAft>
                    <a:spcPts val="1800"/>
                  </a:spcAft>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𝑾</m:t>
                          </m:r>
                        </m:e>
                        <m:sub>
                          <m:r>
                            <m:rPr>
                              <m:sty m:val="p"/>
                            </m:rPr>
                            <a:rPr lang="en-US" altLang="zh-CN" sz="2800" i="1">
                              <a:latin typeface="Cambria Math" panose="02040503050406030204" pitchFamily="18" charset="0"/>
                            </a:rPr>
                            <m:t>king</m:t>
                          </m:r>
                          <m:r>
                            <a:rPr lang="en-US" altLang="zh-CN" sz="2800" b="0" i="1" smtClean="0">
                              <a:latin typeface="Cambria Math" panose="02040503050406030204" pitchFamily="18" charset="0"/>
                            </a:rPr>
                            <m:t>,</m:t>
                          </m:r>
                          <m:r>
                            <m:rPr>
                              <m:sty m:val="p"/>
                            </m:rPr>
                            <a:rPr lang="en-US" altLang="zh-CN" sz="2800" i="1">
                              <a:latin typeface="Cambria Math" panose="02040503050406030204" pitchFamily="18" charset="0"/>
                            </a:rPr>
                            <m:t>queen</m:t>
                          </m:r>
                        </m:sub>
                      </m:sSub>
                      <m:r>
                        <a:rPr lang="en-US" altLang="zh-CN" sz="2800" b="0" i="1" smtClean="0">
                          <a:latin typeface="Cambria Math" panose="02040503050406030204" pitchFamily="18" charset="0"/>
                        </a:rPr>
                        <m:t>=</m:t>
                      </m:r>
                      <m:sSub>
                        <m:sSubPr>
                          <m:ctrlPr>
                            <a:rPr lang="en-US" altLang="zh-CN" sz="2800" b="0" i="1" smtClean="0">
                              <a:solidFill>
                                <a:srgbClr val="92D050"/>
                              </a:solidFill>
                              <a:latin typeface="Cambria Math" panose="02040503050406030204" pitchFamily="18" charset="0"/>
                            </a:rPr>
                          </m:ctrlPr>
                        </m:sSubPr>
                        <m:e>
                          <m:r>
                            <a:rPr lang="en-US" altLang="zh-CN" sz="2800" b="1" i="1" smtClean="0">
                              <a:solidFill>
                                <a:srgbClr val="92D050"/>
                              </a:solidFill>
                              <a:latin typeface="Cambria Math" panose="02040503050406030204" pitchFamily="18" charset="0"/>
                            </a:rPr>
                            <m:t>𝒗</m:t>
                          </m:r>
                        </m:e>
                        <m:sub>
                          <m:r>
                            <m:rPr>
                              <m:sty m:val="p"/>
                            </m:rPr>
                            <a:rPr lang="en-US" altLang="zh-CN" sz="2800" i="1">
                              <a:solidFill>
                                <a:srgbClr val="92D050"/>
                              </a:solidFill>
                              <a:latin typeface="Cambria Math" panose="02040503050406030204" pitchFamily="18" charset="0"/>
                            </a:rPr>
                            <m:t>king</m:t>
                          </m:r>
                        </m:sub>
                      </m:sSub>
                      <m:r>
                        <a:rPr lang="en-US" altLang="zh-CN" sz="2800" b="0" i="1" smtClean="0">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1" i="1" smtClean="0">
                              <a:solidFill>
                                <a:schemeClr val="accent1"/>
                              </a:solidFill>
                              <a:latin typeface="Cambria Math" panose="02040503050406030204" pitchFamily="18" charset="0"/>
                            </a:rPr>
                            <m:t>𝒗</m:t>
                          </m:r>
                        </m:e>
                        <m:sub>
                          <m:r>
                            <m:rPr>
                              <m:sty m:val="p"/>
                            </m:rPr>
                            <a:rPr lang="en-US" altLang="zh-CN" sz="2800" i="1">
                              <a:solidFill>
                                <a:schemeClr val="accent1"/>
                              </a:solidFill>
                              <a:latin typeface="Cambria Math" panose="02040503050406030204" pitchFamily="18" charset="0"/>
                            </a:rPr>
                            <m:t>queen</m:t>
                          </m:r>
                        </m:sub>
                      </m:sSub>
                    </m:oMath>
                  </m:oMathPara>
                </a14:m>
                <a:endParaRPr lang="zh-CN" altLang="en-US" sz="2800" dirty="0"/>
              </a:p>
            </p:txBody>
          </p:sp>
        </mc:Choice>
        <mc:Fallback xmlns="">
          <p:sp>
            <p:nvSpPr>
              <p:cNvPr id="47" name="文本框 46">
                <a:extLst>
                  <a:ext uri="{FF2B5EF4-FFF2-40B4-BE49-F238E27FC236}">
                    <a16:creationId xmlns:a16="http://schemas.microsoft.com/office/drawing/2014/main" id="{8076D561-7E1B-4556-B95C-A2F7B8711486}"/>
                  </a:ext>
                </a:extLst>
              </p:cNvPr>
              <p:cNvSpPr txBox="1">
                <a:spLocks noRot="1" noChangeAspect="1" noMove="1" noResize="1" noEditPoints="1" noAdjustHandles="1" noChangeArrowheads="1" noChangeShapeType="1" noTextEdit="1"/>
              </p:cNvSpPr>
              <p:nvPr/>
            </p:nvSpPr>
            <p:spPr>
              <a:xfrm>
                <a:off x="181377" y="5056645"/>
                <a:ext cx="5904843" cy="1456424"/>
              </a:xfrm>
              <a:prstGeom prst="rect">
                <a:avLst/>
              </a:prstGeom>
              <a:blipFill>
                <a:blip r:embed="rId8"/>
                <a:stretch>
                  <a:fillRect l="-2146" t="-434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内容占位符 2">
                <a:extLst>
                  <a:ext uri="{FF2B5EF4-FFF2-40B4-BE49-F238E27FC236}">
                    <a16:creationId xmlns:a16="http://schemas.microsoft.com/office/drawing/2014/main" id="{0B1CAAEB-70F1-584B-8924-7EB015506418}"/>
                  </a:ext>
                </a:extLst>
              </p:cNvPr>
              <p:cNvSpPr txBox="1">
                <a:spLocks/>
              </p:cNvSpPr>
              <p:nvPr/>
            </p:nvSpPr>
            <p:spPr>
              <a:xfrm>
                <a:off x="553040" y="919674"/>
                <a:ext cx="7398764" cy="187207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dirty="0"/>
                  <a:t>Embedding of the word “</a:t>
                </a:r>
                <a:r>
                  <a:rPr lang="en-US" altLang="zh-CN" dirty="0">
                    <a:solidFill>
                      <a:srgbClr val="92D050"/>
                    </a:solidFill>
                  </a:rPr>
                  <a:t>king</a:t>
                </a:r>
                <a:r>
                  <a:rPr lang="en-US" altLang="zh-CN" dirty="0"/>
                  <a:t>”: </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r>
                          <a:rPr lang="en-US" altLang="zh-CN" b="1" i="1" smtClean="0">
                            <a:solidFill>
                              <a:srgbClr val="92D050"/>
                            </a:solidFill>
                            <a:latin typeface="Cambria Math" panose="02040503050406030204" pitchFamily="18" charset="0"/>
                          </a:rPr>
                          <m:t>𝒗</m:t>
                        </m:r>
                      </m:e>
                      <m:sub>
                        <m:r>
                          <m:rPr>
                            <m:sty m:val="p"/>
                          </m:rPr>
                          <a:rPr lang="en-US" altLang="zh-CN" i="1" smtClean="0">
                            <a:solidFill>
                              <a:srgbClr val="92D050"/>
                            </a:solidFill>
                            <a:latin typeface="Cambria Math" panose="02040503050406030204" pitchFamily="18" charset="0"/>
                          </a:rPr>
                          <m:t>king</m:t>
                        </m:r>
                      </m:sub>
                    </m:sSub>
                  </m:oMath>
                </a14:m>
                <a:endParaRPr lang="en-US" altLang="zh-CN" dirty="0"/>
              </a:p>
              <a:p>
                <a:pPr>
                  <a:spcBef>
                    <a:spcPts val="0"/>
                  </a:spcBef>
                  <a:spcAft>
                    <a:spcPts val="0"/>
                  </a:spcAft>
                </a:pPr>
                <a:r>
                  <a:rPr lang="en-US" altLang="zh-CN" dirty="0"/>
                  <a:t>Embedding of the word “</a:t>
                </a:r>
                <a:r>
                  <a:rPr lang="en-US" altLang="zh-CN" dirty="0">
                    <a:solidFill>
                      <a:schemeClr val="accent1"/>
                    </a:solidFill>
                  </a:rPr>
                  <a:t>queen</a:t>
                </a:r>
                <a:r>
                  <a:rPr lang="en-US" altLang="zh-CN" dirty="0"/>
                  <a:t>”: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1" i="1" smtClean="0">
                            <a:solidFill>
                              <a:schemeClr val="accent1"/>
                            </a:solidFill>
                            <a:latin typeface="Cambria Math" panose="02040503050406030204" pitchFamily="18" charset="0"/>
                          </a:rPr>
                          <m:t>𝒗</m:t>
                        </m:r>
                      </m:e>
                      <m:sub>
                        <m:r>
                          <m:rPr>
                            <m:sty m:val="p"/>
                          </m:rPr>
                          <a:rPr lang="en-US" altLang="zh-CN" i="1" smtClean="0">
                            <a:solidFill>
                              <a:schemeClr val="accent1"/>
                            </a:solidFill>
                            <a:latin typeface="Cambria Math" panose="02040503050406030204" pitchFamily="18" charset="0"/>
                          </a:rPr>
                          <m:t>queen</m:t>
                        </m:r>
                      </m:sub>
                    </m:sSub>
                  </m:oMath>
                </a14:m>
                <a:endParaRPr lang="en-US" altLang="zh-CN" dirty="0"/>
              </a:p>
              <a:p>
                <a:pPr>
                  <a:spcBef>
                    <a:spcPts val="0"/>
                  </a:spcBef>
                  <a:spcAft>
                    <a:spcPts val="0"/>
                  </a:spcAft>
                </a:pPr>
                <a:r>
                  <a:rPr lang="en-US" altLang="zh-CN" dirty="0"/>
                  <a:t>Embeddings encode different  “meanings”.</a:t>
                </a:r>
                <a:endParaRPr lang="zh-CN" altLang="en-US" dirty="0"/>
              </a:p>
            </p:txBody>
          </p:sp>
        </mc:Choice>
        <mc:Fallback xmlns="">
          <p:sp>
            <p:nvSpPr>
              <p:cNvPr id="36" name="内容占位符 2">
                <a:extLst>
                  <a:ext uri="{FF2B5EF4-FFF2-40B4-BE49-F238E27FC236}">
                    <a16:creationId xmlns:a16="http://schemas.microsoft.com/office/drawing/2014/main" id="{0B1CAAEB-70F1-584B-8924-7EB015506418}"/>
                  </a:ext>
                </a:extLst>
              </p:cNvPr>
              <p:cNvSpPr txBox="1">
                <a:spLocks noRot="1" noChangeAspect="1" noMove="1" noResize="1" noEditPoints="1" noAdjustHandles="1" noChangeArrowheads="1" noChangeShapeType="1" noTextEdit="1"/>
              </p:cNvSpPr>
              <p:nvPr/>
            </p:nvSpPr>
            <p:spPr>
              <a:xfrm>
                <a:off x="553040" y="919674"/>
                <a:ext cx="7398764" cy="1872076"/>
              </a:xfrm>
              <a:prstGeom prst="rect">
                <a:avLst/>
              </a:prstGeom>
              <a:blipFill>
                <a:blip r:embed="rId9"/>
                <a:stretch>
                  <a:fillRect l="-1372" t="-4054"/>
                </a:stretch>
              </a:blipFill>
            </p:spPr>
            <p:txBody>
              <a:bodyPr/>
              <a:lstStyle/>
              <a:p>
                <a:r>
                  <a:rPr lang="en-CN">
                    <a:noFill/>
                  </a:rPr>
                  <a:t> </a:t>
                </a:r>
              </a:p>
            </p:txBody>
          </p:sp>
        </mc:Fallback>
      </mc:AlternateContent>
    </p:spTree>
    <p:extLst>
      <p:ext uri="{BB962C8B-B14F-4D97-AF65-F5344CB8AC3E}">
        <p14:creationId xmlns:p14="http://schemas.microsoft.com/office/powerpoint/2010/main" val="294825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BAD93CDF-54C0-4647-B445-BF92C618ECAD}"/>
              </a:ext>
            </a:extLst>
          </p:cNvPr>
          <p:cNvSpPr/>
          <p:nvPr/>
        </p:nvSpPr>
        <p:spPr>
          <a:xfrm>
            <a:off x="1169780" y="2486197"/>
            <a:ext cx="3812308" cy="1042584"/>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B050"/>
                </a:solidFill>
              </a:rPr>
              <a:t>Reweighting</a:t>
            </a:r>
            <a:endParaRPr lang="zh-CN" altLang="en-US" sz="3200" dirty="0">
              <a:solidFill>
                <a:srgbClr val="00B050"/>
              </a:solidFill>
            </a:endParaRPr>
          </a:p>
        </p:txBody>
      </p:sp>
      <p:sp>
        <p:nvSpPr>
          <p:cNvPr id="2" name="标题 1">
            <a:extLst>
              <a:ext uri="{FF2B5EF4-FFF2-40B4-BE49-F238E27FC236}">
                <a16:creationId xmlns:a16="http://schemas.microsoft.com/office/drawing/2014/main" id="{075472FC-C14C-450A-A9AD-CA6C29A57DCC}"/>
              </a:ext>
            </a:extLst>
          </p:cNvPr>
          <p:cNvSpPr>
            <a:spLocks noGrp="1"/>
          </p:cNvSpPr>
          <p:nvPr>
            <p:ph type="title"/>
          </p:nvPr>
        </p:nvSpPr>
        <p:spPr/>
        <p:txBody>
          <a:bodyPr>
            <a:normAutofit fontScale="90000"/>
          </a:bodyPr>
          <a:lstStyle/>
          <a:p>
            <a:r>
              <a:rPr lang="en-US" altLang="zh-CN" dirty="0"/>
              <a:t>Explore the</a:t>
            </a:r>
            <a:r>
              <a:rPr lang="zh-CN" altLang="en-US" dirty="0"/>
              <a:t> </a:t>
            </a:r>
            <a:r>
              <a:rPr lang="en-US" altLang="zh-CN" dirty="0"/>
              <a:t>idea</a:t>
            </a:r>
            <a:r>
              <a:rPr lang="zh-CN" altLang="en-US" dirty="0"/>
              <a:t> </a:t>
            </a:r>
            <a:r>
              <a:rPr lang="en-US" altLang="zh-CN" dirty="0"/>
              <a:t>of re-weighing</a:t>
            </a:r>
            <a:endParaRPr lang="zh-CN" altLang="en-US" dirty="0"/>
          </a:p>
        </p:txBody>
      </p:sp>
      <p:sp>
        <p:nvSpPr>
          <p:cNvPr id="3" name="内容占位符 2">
            <a:extLst>
              <a:ext uri="{FF2B5EF4-FFF2-40B4-BE49-F238E27FC236}">
                <a16:creationId xmlns:a16="http://schemas.microsoft.com/office/drawing/2014/main" id="{ED46B1E4-86BA-4D46-9DB3-61C412BE3B82}"/>
              </a:ext>
            </a:extLst>
          </p:cNvPr>
          <p:cNvSpPr>
            <a:spLocks noGrp="1"/>
          </p:cNvSpPr>
          <p:nvPr>
            <p:ph idx="1"/>
          </p:nvPr>
        </p:nvSpPr>
        <p:spPr>
          <a:xfrm>
            <a:off x="1169780" y="1065400"/>
            <a:ext cx="4881195" cy="494310"/>
          </a:xfrm>
        </p:spPr>
        <p:txBody>
          <a:bodyPr>
            <a:normAutofit lnSpcReduction="10000"/>
          </a:bodyPr>
          <a:lstStyle/>
          <a:p>
            <a:pPr marL="0" indent="0">
              <a:buNone/>
            </a:pPr>
            <a:r>
              <a:rPr lang="en-US" altLang="zh-CN" dirty="0"/>
              <a:t>Bank    of     the     river.</a:t>
            </a:r>
            <a:endParaRPr lang="zh-CN" altLang="en-US" dirty="0"/>
          </a:p>
        </p:txBody>
      </p:sp>
      <p:sp>
        <p:nvSpPr>
          <p:cNvPr id="4" name="灯片编号占位符 3">
            <a:extLst>
              <a:ext uri="{FF2B5EF4-FFF2-40B4-BE49-F238E27FC236}">
                <a16:creationId xmlns:a16="http://schemas.microsoft.com/office/drawing/2014/main" id="{2374B349-4493-4178-A5A1-E3DDAA8B1E2B}"/>
              </a:ext>
            </a:extLst>
          </p:cNvPr>
          <p:cNvSpPr>
            <a:spLocks noGrp="1"/>
          </p:cNvSpPr>
          <p:nvPr>
            <p:ph type="sldNum" sz="quarter" idx="12"/>
          </p:nvPr>
        </p:nvSpPr>
        <p:spPr/>
        <p:txBody>
          <a:bodyPr/>
          <a:lstStyle/>
          <a:p>
            <a:fld id="{DC8BB421-126E-41CB-B73A-69D52E98CAE3}" type="slidenum">
              <a:rPr lang="zh-CN" altLang="en-US" smtClean="0"/>
              <a:t>44</a:t>
            </a:fld>
            <a:endParaRPr lang="zh-CN" altLang="en-US"/>
          </a:p>
        </p:txBody>
      </p:sp>
      <p:cxnSp>
        <p:nvCxnSpPr>
          <p:cNvPr id="5" name="直接连接符 4">
            <a:extLst>
              <a:ext uri="{FF2B5EF4-FFF2-40B4-BE49-F238E27FC236}">
                <a16:creationId xmlns:a16="http://schemas.microsoft.com/office/drawing/2014/main" id="{6CCCE5F3-5396-4CEF-A335-6E8972EB0674}"/>
              </a:ext>
            </a:extLst>
          </p:cNvPr>
          <p:cNvCxnSpPr>
            <a:cxnSpLocks/>
          </p:cNvCxnSpPr>
          <p:nvPr/>
        </p:nvCxnSpPr>
        <p:spPr>
          <a:xfrm>
            <a:off x="1659717" y="15058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5DC159B-3860-4CCC-88C6-60BEBF9060F0}"/>
              </a:ext>
            </a:extLst>
          </p:cNvPr>
          <p:cNvCxnSpPr>
            <a:cxnSpLocks/>
          </p:cNvCxnSpPr>
          <p:nvPr/>
        </p:nvCxnSpPr>
        <p:spPr>
          <a:xfrm>
            <a:off x="2679903" y="15058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DE1A016-7593-4DB3-8B24-D895DE274E7E}"/>
              </a:ext>
            </a:extLst>
          </p:cNvPr>
          <p:cNvCxnSpPr>
            <a:cxnSpLocks/>
          </p:cNvCxnSpPr>
          <p:nvPr/>
        </p:nvCxnSpPr>
        <p:spPr>
          <a:xfrm>
            <a:off x="3546878" y="14872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2D1F670-2415-4B7E-9952-A710CE19C756}"/>
              </a:ext>
            </a:extLst>
          </p:cNvPr>
          <p:cNvCxnSpPr>
            <a:cxnSpLocks/>
          </p:cNvCxnSpPr>
          <p:nvPr/>
        </p:nvCxnSpPr>
        <p:spPr>
          <a:xfrm>
            <a:off x="4759267" y="1451548"/>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E59CE8-14AE-4815-96EF-2390235D15A4}"/>
                  </a:ext>
                </a:extLst>
              </p:cNvPr>
              <p:cNvSpPr txBox="1"/>
              <p:nvPr/>
            </p:nvSpPr>
            <p:spPr>
              <a:xfrm>
                <a:off x="266905" y="1775994"/>
                <a:ext cx="5152761"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9">
                <a:extLst>
                  <a:ext uri="{FF2B5EF4-FFF2-40B4-BE49-F238E27FC236}">
                    <a16:creationId xmlns:a16="http://schemas.microsoft.com/office/drawing/2014/main" id="{28E59CE8-14AE-4815-96EF-2390235D15A4}"/>
                  </a:ext>
                </a:extLst>
              </p:cNvPr>
              <p:cNvSpPr txBox="1">
                <a:spLocks noRot="1" noChangeAspect="1" noMove="1" noResize="1" noEditPoints="1" noAdjustHandles="1" noChangeArrowheads="1" noChangeShapeType="1" noTextEdit="1"/>
              </p:cNvSpPr>
              <p:nvPr/>
            </p:nvSpPr>
            <p:spPr>
              <a:xfrm>
                <a:off x="266905" y="1775994"/>
                <a:ext cx="5152761" cy="546863"/>
              </a:xfrm>
              <a:prstGeom prst="rect">
                <a:avLst/>
              </a:prstGeom>
              <a:blipFill>
                <a:blip r:embed="rId3"/>
                <a:stretch>
                  <a:fillRect l="-493"/>
                </a:stretch>
              </a:blipFill>
            </p:spPr>
            <p:txBody>
              <a:bodyPr/>
              <a:lstStyle/>
              <a:p>
                <a:r>
                  <a:rPr lang="en-CN">
                    <a:noFill/>
                  </a:rPr>
                  <a:t> </a:t>
                </a:r>
              </a:p>
            </p:txBody>
          </p:sp>
        </mc:Fallback>
      </mc:AlternateContent>
      <p:cxnSp>
        <p:nvCxnSpPr>
          <p:cNvPr id="11" name="直接连接符 10">
            <a:extLst>
              <a:ext uri="{FF2B5EF4-FFF2-40B4-BE49-F238E27FC236}">
                <a16:creationId xmlns:a16="http://schemas.microsoft.com/office/drawing/2014/main" id="{02943A04-9EEA-45AD-A76B-F6EC337B2FBD}"/>
              </a:ext>
            </a:extLst>
          </p:cNvPr>
          <p:cNvCxnSpPr>
            <a:cxnSpLocks/>
          </p:cNvCxnSpPr>
          <p:nvPr/>
        </p:nvCxnSpPr>
        <p:spPr>
          <a:xfrm>
            <a:off x="1659717" y="23228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97B077A-DEC0-4C44-BC60-FA849BB5B247}"/>
              </a:ext>
            </a:extLst>
          </p:cNvPr>
          <p:cNvCxnSpPr>
            <a:cxnSpLocks/>
          </p:cNvCxnSpPr>
          <p:nvPr/>
        </p:nvCxnSpPr>
        <p:spPr>
          <a:xfrm>
            <a:off x="2692603" y="23228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0D8A4BE-C17E-425E-98A9-855252E5C6AF}"/>
              </a:ext>
            </a:extLst>
          </p:cNvPr>
          <p:cNvCxnSpPr>
            <a:cxnSpLocks/>
          </p:cNvCxnSpPr>
          <p:nvPr/>
        </p:nvCxnSpPr>
        <p:spPr>
          <a:xfrm>
            <a:off x="3559578" y="230430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E5FACE-0120-4332-9F9C-21BA24BC6B3C}"/>
              </a:ext>
            </a:extLst>
          </p:cNvPr>
          <p:cNvCxnSpPr>
            <a:cxnSpLocks/>
          </p:cNvCxnSpPr>
          <p:nvPr/>
        </p:nvCxnSpPr>
        <p:spPr>
          <a:xfrm>
            <a:off x="4759267" y="2268596"/>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5531766-DCEE-4CE4-A2CD-9D619CC1D6DA}"/>
              </a:ext>
            </a:extLst>
          </p:cNvPr>
          <p:cNvSpPr txBox="1"/>
          <p:nvPr/>
        </p:nvSpPr>
        <p:spPr>
          <a:xfrm>
            <a:off x="4996946" y="2737087"/>
            <a:ext cx="1439005" cy="523220"/>
          </a:xfrm>
          <a:prstGeom prst="rect">
            <a:avLst/>
          </a:prstGeom>
          <a:noFill/>
        </p:spPr>
        <p:txBody>
          <a:bodyPr wrap="square">
            <a:spAutoFit/>
          </a:bodyPr>
          <a:lstStyle/>
          <a:p>
            <a:r>
              <a:rPr lang="en-US" altLang="zh-CN" sz="2800" dirty="0">
                <a:solidFill>
                  <a:srgbClr val="00B050"/>
                </a:solidFill>
              </a:rPr>
              <a:t>Process</a:t>
            </a:r>
            <a:endParaRPr lang="zh-CN" altLang="en-US" sz="28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463117A-45C7-454F-AAF3-30071B3A5342}"/>
                  </a:ext>
                </a:extLst>
              </p:cNvPr>
              <p:cNvSpPr txBox="1"/>
              <p:nvPr/>
            </p:nvSpPr>
            <p:spPr>
              <a:xfrm>
                <a:off x="159654" y="3426114"/>
                <a:ext cx="5151337" cy="546863"/>
              </a:xfrm>
              <a:prstGeom prst="rect">
                <a:avLst/>
              </a:prstGeom>
              <a:noFill/>
            </p:spPr>
            <p:txBody>
              <a:bodyPr wrap="square">
                <a:noAutofit/>
              </a:bodyPr>
              <a:lstStyle/>
              <a:p>
                <a:r>
                  <a:rPr lang="en-US" altLang="zh-CN" sz="1400" dirty="0">
                    <a:solidFill>
                      <a:schemeClr val="accent2"/>
                    </a:solidFill>
                  </a:rPr>
                  <a:t>Better/</a:t>
                </a:r>
              </a:p>
              <a:p>
                <a:r>
                  <a:rPr lang="en-US" altLang="zh-CN" sz="1400" dirty="0">
                    <a:solidFill>
                      <a:schemeClr val="accent2"/>
                    </a:solidFill>
                  </a:rPr>
                  <a:t>More Context</a:t>
                </a:r>
                <a:r>
                  <a:rPr lang="en-US" altLang="zh-CN"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i="1">
                            <a:solidFill>
                              <a:schemeClr val="accent2"/>
                            </a:solidFill>
                            <a:latin typeface="Cambria Math" panose="02040503050406030204" pitchFamily="18" charset="0"/>
                          </a:rPr>
                          <m:t>1</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2</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3</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4</m:t>
                        </m:r>
                      </m:sub>
                    </m:sSub>
                  </m:oMath>
                </a14:m>
                <a:endParaRPr lang="zh-CN" altLang="en-US" sz="2400" dirty="0">
                  <a:solidFill>
                    <a:schemeClr val="accent2"/>
                  </a:solidFill>
                </a:endParaRPr>
              </a:p>
            </p:txBody>
          </p:sp>
        </mc:Choice>
        <mc:Fallback xmlns="">
          <p:sp>
            <p:nvSpPr>
              <p:cNvPr id="18" name="文本框 17">
                <a:extLst>
                  <a:ext uri="{FF2B5EF4-FFF2-40B4-BE49-F238E27FC236}">
                    <a16:creationId xmlns:a16="http://schemas.microsoft.com/office/drawing/2014/main" id="{E463117A-45C7-454F-AAF3-30071B3A5342}"/>
                  </a:ext>
                </a:extLst>
              </p:cNvPr>
              <p:cNvSpPr txBox="1">
                <a:spLocks noRot="1" noChangeAspect="1" noMove="1" noResize="1" noEditPoints="1" noAdjustHandles="1" noChangeArrowheads="1" noChangeShapeType="1" noTextEdit="1"/>
              </p:cNvSpPr>
              <p:nvPr/>
            </p:nvSpPr>
            <p:spPr>
              <a:xfrm>
                <a:off x="159654" y="3426114"/>
                <a:ext cx="5151337" cy="546863"/>
              </a:xfrm>
              <a:prstGeom prst="rect">
                <a:avLst/>
              </a:prstGeom>
              <a:blipFill>
                <a:blip r:embed="rId4"/>
                <a:stretch>
                  <a:fillRect l="-246" t="-2273" b="-31818"/>
                </a:stretch>
              </a:blipFill>
            </p:spPr>
            <p:txBody>
              <a:bodyPr/>
              <a:lstStyle/>
              <a:p>
                <a:r>
                  <a:rPr lang="en-CN">
                    <a:noFill/>
                  </a:rPr>
                  <a:t> </a:t>
                </a:r>
              </a:p>
            </p:txBody>
          </p:sp>
        </mc:Fallback>
      </mc:AlternateContent>
      <p:cxnSp>
        <p:nvCxnSpPr>
          <p:cNvPr id="19" name="直接连接符 18">
            <a:extLst>
              <a:ext uri="{FF2B5EF4-FFF2-40B4-BE49-F238E27FC236}">
                <a16:creationId xmlns:a16="http://schemas.microsoft.com/office/drawing/2014/main" id="{89A5C56F-8FD6-48F6-AFA9-FF1638456AF3}"/>
              </a:ext>
            </a:extLst>
          </p:cNvPr>
          <p:cNvCxnSpPr>
            <a:cxnSpLocks/>
          </p:cNvCxnSpPr>
          <p:nvPr/>
        </p:nvCxnSpPr>
        <p:spPr>
          <a:xfrm>
            <a:off x="1659717" y="343372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23732FC-656A-4131-8B5B-786D6BB719EB}"/>
              </a:ext>
            </a:extLst>
          </p:cNvPr>
          <p:cNvCxnSpPr>
            <a:cxnSpLocks/>
          </p:cNvCxnSpPr>
          <p:nvPr/>
        </p:nvCxnSpPr>
        <p:spPr>
          <a:xfrm>
            <a:off x="2705303" y="343372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382163B-028C-4BF2-A737-49D37203FC26}"/>
              </a:ext>
            </a:extLst>
          </p:cNvPr>
          <p:cNvCxnSpPr>
            <a:cxnSpLocks/>
          </p:cNvCxnSpPr>
          <p:nvPr/>
        </p:nvCxnSpPr>
        <p:spPr>
          <a:xfrm>
            <a:off x="3572278" y="341517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3CDC839-9087-4A1B-9409-6B50ABEB36E2}"/>
              </a:ext>
            </a:extLst>
          </p:cNvPr>
          <p:cNvCxnSpPr>
            <a:cxnSpLocks/>
          </p:cNvCxnSpPr>
          <p:nvPr/>
        </p:nvCxnSpPr>
        <p:spPr>
          <a:xfrm>
            <a:off x="4797367" y="3379464"/>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F244ED0-2304-49A7-8108-DDB1010237D1}"/>
                  </a:ext>
                </a:extLst>
              </p:cNvPr>
              <p:cNvSpPr txBox="1"/>
              <p:nvPr/>
            </p:nvSpPr>
            <p:spPr>
              <a:xfrm>
                <a:off x="382166" y="4363499"/>
                <a:ext cx="2513637" cy="2277547"/>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1</m:t>
                          </m:r>
                        </m:sub>
                      </m:sSub>
                    </m:oMath>
                  </m:oMathPara>
                </a14:m>
                <a:endParaRPr lang="en-US" altLang="zh-CN" sz="3200" b="0" i="1" dirty="0">
                  <a:latin typeface="Cambria Math" panose="020405030504060302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2</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3</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3</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4</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4</m:t>
                          </m:r>
                        </m:sub>
                      </m:sSub>
                    </m:oMath>
                  </m:oMathPara>
                </a14:m>
                <a:endParaRPr lang="zh-CN" altLang="en-US" sz="3200" dirty="0"/>
              </a:p>
            </p:txBody>
          </p:sp>
        </mc:Choice>
        <mc:Fallback xmlns="">
          <p:sp>
            <p:nvSpPr>
              <p:cNvPr id="23" name="文本框 22">
                <a:extLst>
                  <a:ext uri="{FF2B5EF4-FFF2-40B4-BE49-F238E27FC236}">
                    <a16:creationId xmlns:a16="http://schemas.microsoft.com/office/drawing/2014/main" id="{CF244ED0-2304-49A7-8108-DDB1010237D1}"/>
                  </a:ext>
                </a:extLst>
              </p:cNvPr>
              <p:cNvSpPr txBox="1">
                <a:spLocks noRot="1" noChangeAspect="1" noMove="1" noResize="1" noEditPoints="1" noAdjustHandles="1" noChangeArrowheads="1" noChangeShapeType="1" noTextEdit="1"/>
              </p:cNvSpPr>
              <p:nvPr/>
            </p:nvSpPr>
            <p:spPr>
              <a:xfrm>
                <a:off x="382166" y="4363499"/>
                <a:ext cx="2513637" cy="2277547"/>
              </a:xfrm>
              <a:prstGeom prst="rect">
                <a:avLst/>
              </a:prstGeom>
              <a:blipFill>
                <a:blip r:embed="rId5"/>
                <a:stretch>
                  <a:fillRect l="-1508"/>
                </a:stretch>
              </a:blipFill>
            </p:spPr>
            <p:txBody>
              <a:bodyPr/>
              <a:lstStyle/>
              <a:p>
                <a:r>
                  <a:rPr lang="en-CN">
                    <a:noFill/>
                  </a:rPr>
                  <a:t> </a:t>
                </a:r>
              </a:p>
            </p:txBody>
          </p:sp>
        </mc:Fallback>
      </mc:AlternateContent>
      <p:cxnSp>
        <p:nvCxnSpPr>
          <p:cNvPr id="25" name="直接箭头连接符 24">
            <a:extLst>
              <a:ext uri="{FF2B5EF4-FFF2-40B4-BE49-F238E27FC236}">
                <a16:creationId xmlns:a16="http://schemas.microsoft.com/office/drawing/2014/main" id="{110D2F80-3FFB-43CC-9BA9-FE4591695E60}"/>
              </a:ext>
            </a:extLst>
          </p:cNvPr>
          <p:cNvCxnSpPr>
            <a:cxnSpLocks/>
            <a:stCxn id="23" idx="3"/>
            <a:endCxn id="26" idx="1"/>
          </p:cNvCxnSpPr>
          <p:nvPr/>
        </p:nvCxnSpPr>
        <p:spPr>
          <a:xfrm>
            <a:off x="2895803" y="5502273"/>
            <a:ext cx="17067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5FBF044-54C1-4E8C-8743-79528B989D65}"/>
                  </a:ext>
                </a:extLst>
              </p:cNvPr>
              <p:cNvSpPr txBox="1"/>
              <p:nvPr/>
            </p:nvSpPr>
            <p:spPr>
              <a:xfrm>
                <a:off x="4602584" y="4363499"/>
                <a:ext cx="817083" cy="2277547"/>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1</m:t>
                          </m:r>
                        </m:sub>
                      </m:sSub>
                    </m:oMath>
                  </m:oMathPara>
                </a14:m>
                <a:endParaRPr lang="en-US" altLang="zh-CN" sz="3200" b="0" i="1" dirty="0">
                  <a:latin typeface="Cambria Math" panose="020405030504060302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2</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3</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4</m:t>
                          </m:r>
                        </m:sub>
                      </m:sSub>
                    </m:oMath>
                  </m:oMathPara>
                </a14:m>
                <a:endParaRPr lang="zh-CN" altLang="en-US" sz="3200" dirty="0"/>
              </a:p>
            </p:txBody>
          </p:sp>
        </mc:Choice>
        <mc:Fallback xmlns="">
          <p:sp>
            <p:nvSpPr>
              <p:cNvPr id="26" name="文本框 25">
                <a:extLst>
                  <a:ext uri="{FF2B5EF4-FFF2-40B4-BE49-F238E27FC236}">
                    <a16:creationId xmlns:a16="http://schemas.microsoft.com/office/drawing/2014/main" id="{B5FBF044-54C1-4E8C-8743-79528B989D65}"/>
                  </a:ext>
                </a:extLst>
              </p:cNvPr>
              <p:cNvSpPr txBox="1">
                <a:spLocks noRot="1" noChangeAspect="1" noMove="1" noResize="1" noEditPoints="1" noAdjustHandles="1" noChangeArrowheads="1" noChangeShapeType="1" noTextEdit="1"/>
              </p:cNvSpPr>
              <p:nvPr/>
            </p:nvSpPr>
            <p:spPr>
              <a:xfrm>
                <a:off x="4602584" y="4363499"/>
                <a:ext cx="817083" cy="2277547"/>
              </a:xfrm>
              <a:prstGeom prst="rect">
                <a:avLst/>
              </a:prstGeom>
              <a:blipFill>
                <a:blip r:embed="rId6"/>
                <a:stretch>
                  <a:fillRect l="-7692" r="-1538"/>
                </a:stretch>
              </a:blipFill>
            </p:spPr>
            <p:txBody>
              <a:bodyPr/>
              <a:lstStyle/>
              <a:p>
                <a:r>
                  <a:rPr lang="en-CN">
                    <a:noFill/>
                  </a:rPr>
                  <a:t> </a:t>
                </a:r>
              </a:p>
            </p:txBody>
          </p:sp>
        </mc:Fallback>
      </mc:AlternateContent>
      <p:sp>
        <p:nvSpPr>
          <p:cNvPr id="30" name="文本框 29">
            <a:extLst>
              <a:ext uri="{FF2B5EF4-FFF2-40B4-BE49-F238E27FC236}">
                <a16:creationId xmlns:a16="http://schemas.microsoft.com/office/drawing/2014/main" id="{D6803743-C7DE-4B69-BF2A-ADDBDFA51C2D}"/>
              </a:ext>
            </a:extLst>
          </p:cNvPr>
          <p:cNvSpPr txBox="1"/>
          <p:nvPr/>
        </p:nvSpPr>
        <p:spPr>
          <a:xfrm>
            <a:off x="2816079" y="5052448"/>
            <a:ext cx="1733423" cy="400110"/>
          </a:xfrm>
          <a:prstGeom prst="rect">
            <a:avLst/>
          </a:prstGeom>
          <a:noFill/>
        </p:spPr>
        <p:txBody>
          <a:bodyPr wrap="none" rtlCol="0">
            <a:spAutoFit/>
          </a:bodyPr>
          <a:lstStyle/>
          <a:p>
            <a:r>
              <a:rPr lang="en-US" altLang="zh-CN" sz="2000" dirty="0"/>
              <a:t>Normalization</a:t>
            </a:r>
            <a:endParaRPr lang="zh-CN" altLang="en-US" sz="2000" dirty="0"/>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39857E9-6006-42A1-A781-A9D2B03FA295}"/>
                  </a:ext>
                </a:extLst>
              </p:cNvPr>
              <p:cNvSpPr txBox="1"/>
              <p:nvPr/>
            </p:nvSpPr>
            <p:spPr>
              <a:xfrm>
                <a:off x="6587316" y="2933188"/>
                <a:ext cx="5279971" cy="446276"/>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1</m:t>
                          </m:r>
                        </m:sub>
                      </m:sSub>
                    </m:oMath>
                  </m:oMathPara>
                </a14:m>
                <a:endParaRPr lang="en-US" altLang="zh-CN" sz="2400" b="0" dirty="0"/>
              </a:p>
            </p:txBody>
          </p:sp>
        </mc:Choice>
        <mc:Fallback xmlns="">
          <p:sp>
            <p:nvSpPr>
              <p:cNvPr id="28" name="文本框 27">
                <a:extLst>
                  <a:ext uri="{FF2B5EF4-FFF2-40B4-BE49-F238E27FC236}">
                    <a16:creationId xmlns:a16="http://schemas.microsoft.com/office/drawing/2014/main" id="{C39857E9-6006-42A1-A781-A9D2B03FA295}"/>
                  </a:ext>
                </a:extLst>
              </p:cNvPr>
              <p:cNvSpPr txBox="1">
                <a:spLocks noRot="1" noChangeAspect="1" noMove="1" noResize="1" noEditPoints="1" noAdjustHandles="1" noChangeArrowheads="1" noChangeShapeType="1" noTextEdit="1"/>
              </p:cNvSpPr>
              <p:nvPr/>
            </p:nvSpPr>
            <p:spPr>
              <a:xfrm>
                <a:off x="6587316" y="2933188"/>
                <a:ext cx="5279971" cy="446276"/>
              </a:xfrm>
              <a:prstGeom prst="rect">
                <a:avLst/>
              </a:prstGeom>
              <a:blipFill>
                <a:blip r:embed="rId7"/>
                <a:stretch>
                  <a:fillRect l="-480" b="-8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88B5380-5499-4707-BD8F-25B64FF13707}"/>
                  </a:ext>
                </a:extLst>
              </p:cNvPr>
              <p:cNvSpPr txBox="1"/>
              <p:nvPr/>
            </p:nvSpPr>
            <p:spPr>
              <a:xfrm>
                <a:off x="6587316" y="4233346"/>
                <a:ext cx="5094536" cy="523220"/>
              </a:xfrm>
              <a:prstGeom prst="rect">
                <a:avLst/>
              </a:prstGeom>
              <a:noFill/>
            </p:spPr>
            <p:txBody>
              <a:bodyPr wrap="none" rtlCol="0">
                <a:spAutoFit/>
              </a:bodyPr>
              <a:lstStyle/>
              <a:p>
                <a:r>
                  <a:rPr lang="en-US" altLang="zh-CN" sz="2800" dirty="0">
                    <a:solidFill>
                      <a:schemeClr val="accent4"/>
                    </a:solidFill>
                  </a:rPr>
                  <a:t>Reweigh all vectors towards</a:t>
                </a:r>
                <a:r>
                  <a:rPr lang="en-US" altLang="zh-CN" sz="280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𝒗</m:t>
                        </m:r>
                      </m:e>
                      <m:sub>
                        <m:r>
                          <a:rPr lang="en-US" altLang="zh-CN" sz="2800" b="0" i="1" smtClean="0">
                            <a:solidFill>
                              <a:srgbClr val="C00000"/>
                            </a:solidFill>
                            <a:latin typeface="Cambria Math" panose="02040503050406030204" pitchFamily="18" charset="0"/>
                          </a:rPr>
                          <m:t>1</m:t>
                        </m:r>
                      </m:sub>
                    </m:sSub>
                  </m:oMath>
                </a14:m>
                <a:endParaRPr lang="zh-CN" altLang="en-US" sz="2800" dirty="0"/>
              </a:p>
            </p:txBody>
          </p:sp>
        </mc:Choice>
        <mc:Fallback xmlns="">
          <p:sp>
            <p:nvSpPr>
              <p:cNvPr id="9" name="文本框 8">
                <a:extLst>
                  <a:ext uri="{FF2B5EF4-FFF2-40B4-BE49-F238E27FC236}">
                    <a16:creationId xmlns:a16="http://schemas.microsoft.com/office/drawing/2014/main" id="{788B5380-5499-4707-BD8F-25B64FF13707}"/>
                  </a:ext>
                </a:extLst>
              </p:cNvPr>
              <p:cNvSpPr txBox="1">
                <a:spLocks noRot="1" noChangeAspect="1" noMove="1" noResize="1" noEditPoints="1" noAdjustHandles="1" noChangeArrowheads="1" noChangeShapeType="1" noTextEdit="1"/>
              </p:cNvSpPr>
              <p:nvPr/>
            </p:nvSpPr>
            <p:spPr>
              <a:xfrm>
                <a:off x="6587316" y="4233346"/>
                <a:ext cx="5094536" cy="523220"/>
              </a:xfrm>
              <a:prstGeom prst="rect">
                <a:avLst/>
              </a:prstGeom>
              <a:blipFill>
                <a:blip r:embed="rId8"/>
                <a:stretch>
                  <a:fillRect l="-2488" t="-14286" b="-30952"/>
                </a:stretch>
              </a:blipFill>
            </p:spPr>
            <p:txBody>
              <a:bodyPr/>
              <a:lstStyle/>
              <a:p>
                <a:r>
                  <a:rPr lang="en-CN">
                    <a:noFill/>
                  </a:rPr>
                  <a:t> </a:t>
                </a:r>
              </a:p>
            </p:txBody>
          </p:sp>
        </mc:Fallback>
      </mc:AlternateContent>
      <p:cxnSp>
        <p:nvCxnSpPr>
          <p:cNvPr id="34" name="直接连接符 33">
            <a:extLst>
              <a:ext uri="{FF2B5EF4-FFF2-40B4-BE49-F238E27FC236}">
                <a16:creationId xmlns:a16="http://schemas.microsoft.com/office/drawing/2014/main" id="{DE5FC06F-7C79-428D-81CD-F6836EB49AFE}"/>
              </a:ext>
            </a:extLst>
          </p:cNvPr>
          <p:cNvCxnSpPr>
            <a:cxnSpLocks/>
          </p:cNvCxnSpPr>
          <p:nvPr/>
        </p:nvCxnSpPr>
        <p:spPr>
          <a:xfrm>
            <a:off x="6881005" y="3525519"/>
            <a:ext cx="0" cy="707827"/>
          </a:xfrm>
          <a:prstGeom prst="line">
            <a:avLst/>
          </a:prstGeom>
          <a:ln w="25400">
            <a:solidFill>
              <a:srgbClr val="FFC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F782061-C824-4CFB-A5E5-5AB6BCDDB10D}"/>
              </a:ext>
            </a:extLst>
          </p:cNvPr>
          <p:cNvCxnSpPr>
            <a:cxnSpLocks/>
          </p:cNvCxnSpPr>
          <p:nvPr/>
        </p:nvCxnSpPr>
        <p:spPr>
          <a:xfrm>
            <a:off x="8112905" y="3506967"/>
            <a:ext cx="0" cy="726379"/>
          </a:xfrm>
          <a:prstGeom prst="line">
            <a:avLst/>
          </a:prstGeom>
          <a:ln w="25400">
            <a:solidFill>
              <a:srgbClr val="FFC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CF7D42C-542F-4107-A486-FB60A5DB5BC7}"/>
              </a:ext>
            </a:extLst>
          </p:cNvPr>
          <p:cNvCxnSpPr>
            <a:cxnSpLocks/>
          </p:cNvCxnSpPr>
          <p:nvPr/>
        </p:nvCxnSpPr>
        <p:spPr>
          <a:xfrm>
            <a:off x="9204046" y="3484621"/>
            <a:ext cx="0" cy="728538"/>
          </a:xfrm>
          <a:prstGeom prst="line">
            <a:avLst/>
          </a:prstGeom>
          <a:ln w="25400">
            <a:solidFill>
              <a:srgbClr val="FFC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E463049-C30D-452A-851C-F7A53CB0AC78}"/>
              </a:ext>
            </a:extLst>
          </p:cNvPr>
          <p:cNvCxnSpPr>
            <a:cxnSpLocks/>
          </p:cNvCxnSpPr>
          <p:nvPr/>
        </p:nvCxnSpPr>
        <p:spPr>
          <a:xfrm>
            <a:off x="10468225" y="3544568"/>
            <a:ext cx="0" cy="674941"/>
          </a:xfrm>
          <a:prstGeom prst="line">
            <a:avLst/>
          </a:prstGeom>
          <a:ln w="25400">
            <a:solidFill>
              <a:srgbClr val="FFC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656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BAD93CDF-54C0-4647-B445-BF92C618ECAD}"/>
              </a:ext>
            </a:extLst>
          </p:cNvPr>
          <p:cNvSpPr/>
          <p:nvPr/>
        </p:nvSpPr>
        <p:spPr>
          <a:xfrm>
            <a:off x="1169780" y="2486197"/>
            <a:ext cx="3812308" cy="1042584"/>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B050"/>
                </a:solidFill>
              </a:rPr>
              <a:t>Reweighting</a:t>
            </a:r>
            <a:endParaRPr lang="zh-CN" altLang="en-US" sz="3200" dirty="0">
              <a:solidFill>
                <a:srgbClr val="00B050"/>
              </a:solidFill>
            </a:endParaRPr>
          </a:p>
        </p:txBody>
      </p:sp>
      <p:sp>
        <p:nvSpPr>
          <p:cNvPr id="2" name="标题 1">
            <a:extLst>
              <a:ext uri="{FF2B5EF4-FFF2-40B4-BE49-F238E27FC236}">
                <a16:creationId xmlns:a16="http://schemas.microsoft.com/office/drawing/2014/main" id="{075472FC-C14C-450A-A9AD-CA6C29A57DCC}"/>
              </a:ext>
            </a:extLst>
          </p:cNvPr>
          <p:cNvSpPr>
            <a:spLocks noGrp="1"/>
          </p:cNvSpPr>
          <p:nvPr>
            <p:ph type="title"/>
          </p:nvPr>
        </p:nvSpPr>
        <p:spPr/>
        <p:txBody>
          <a:bodyPr>
            <a:normAutofit fontScale="90000"/>
          </a:bodyPr>
          <a:lstStyle/>
          <a:p>
            <a:r>
              <a:rPr lang="en-US" altLang="zh-CN" dirty="0"/>
              <a:t>Explore the</a:t>
            </a:r>
            <a:r>
              <a:rPr lang="zh-CN" altLang="en-US" dirty="0"/>
              <a:t> </a:t>
            </a:r>
            <a:r>
              <a:rPr lang="en-US" altLang="zh-CN" dirty="0"/>
              <a:t>idea</a:t>
            </a:r>
            <a:r>
              <a:rPr lang="zh-CN" altLang="en-US" dirty="0"/>
              <a:t> </a:t>
            </a:r>
            <a:r>
              <a:rPr lang="en-US" altLang="zh-CN" dirty="0"/>
              <a:t>of re-weighing</a:t>
            </a:r>
            <a:endParaRPr lang="zh-CN" altLang="en-US" dirty="0"/>
          </a:p>
        </p:txBody>
      </p:sp>
      <p:sp>
        <p:nvSpPr>
          <p:cNvPr id="3" name="内容占位符 2">
            <a:extLst>
              <a:ext uri="{FF2B5EF4-FFF2-40B4-BE49-F238E27FC236}">
                <a16:creationId xmlns:a16="http://schemas.microsoft.com/office/drawing/2014/main" id="{ED46B1E4-86BA-4D46-9DB3-61C412BE3B82}"/>
              </a:ext>
            </a:extLst>
          </p:cNvPr>
          <p:cNvSpPr>
            <a:spLocks noGrp="1"/>
          </p:cNvSpPr>
          <p:nvPr>
            <p:ph idx="1"/>
          </p:nvPr>
        </p:nvSpPr>
        <p:spPr>
          <a:xfrm>
            <a:off x="1169780" y="1065400"/>
            <a:ext cx="4881195" cy="494310"/>
          </a:xfrm>
        </p:spPr>
        <p:txBody>
          <a:bodyPr>
            <a:normAutofit lnSpcReduction="10000"/>
          </a:bodyPr>
          <a:lstStyle/>
          <a:p>
            <a:pPr marL="0" indent="0">
              <a:buNone/>
            </a:pPr>
            <a:r>
              <a:rPr lang="en-US" altLang="zh-CN" dirty="0"/>
              <a:t>Bank    of     the     river.</a:t>
            </a:r>
            <a:endParaRPr lang="zh-CN" altLang="en-US" dirty="0"/>
          </a:p>
        </p:txBody>
      </p:sp>
      <p:sp>
        <p:nvSpPr>
          <p:cNvPr id="4" name="灯片编号占位符 3">
            <a:extLst>
              <a:ext uri="{FF2B5EF4-FFF2-40B4-BE49-F238E27FC236}">
                <a16:creationId xmlns:a16="http://schemas.microsoft.com/office/drawing/2014/main" id="{2374B349-4493-4178-A5A1-E3DDAA8B1E2B}"/>
              </a:ext>
            </a:extLst>
          </p:cNvPr>
          <p:cNvSpPr>
            <a:spLocks noGrp="1"/>
          </p:cNvSpPr>
          <p:nvPr>
            <p:ph type="sldNum" sz="quarter" idx="12"/>
          </p:nvPr>
        </p:nvSpPr>
        <p:spPr/>
        <p:txBody>
          <a:bodyPr/>
          <a:lstStyle/>
          <a:p>
            <a:fld id="{DC8BB421-126E-41CB-B73A-69D52E98CAE3}" type="slidenum">
              <a:rPr lang="zh-CN" altLang="en-US" smtClean="0"/>
              <a:t>45</a:t>
            </a:fld>
            <a:endParaRPr lang="zh-CN" altLang="en-US"/>
          </a:p>
        </p:txBody>
      </p:sp>
      <p:cxnSp>
        <p:nvCxnSpPr>
          <p:cNvPr id="5" name="直接连接符 4">
            <a:extLst>
              <a:ext uri="{FF2B5EF4-FFF2-40B4-BE49-F238E27FC236}">
                <a16:creationId xmlns:a16="http://schemas.microsoft.com/office/drawing/2014/main" id="{6CCCE5F3-5396-4CEF-A335-6E8972EB0674}"/>
              </a:ext>
            </a:extLst>
          </p:cNvPr>
          <p:cNvCxnSpPr>
            <a:cxnSpLocks/>
          </p:cNvCxnSpPr>
          <p:nvPr/>
        </p:nvCxnSpPr>
        <p:spPr>
          <a:xfrm>
            <a:off x="1659717" y="15058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5DC159B-3860-4CCC-88C6-60BEBF9060F0}"/>
              </a:ext>
            </a:extLst>
          </p:cNvPr>
          <p:cNvCxnSpPr>
            <a:cxnSpLocks/>
          </p:cNvCxnSpPr>
          <p:nvPr/>
        </p:nvCxnSpPr>
        <p:spPr>
          <a:xfrm>
            <a:off x="2679903" y="15058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DE1A016-7593-4DB3-8B24-D895DE274E7E}"/>
              </a:ext>
            </a:extLst>
          </p:cNvPr>
          <p:cNvCxnSpPr>
            <a:cxnSpLocks/>
          </p:cNvCxnSpPr>
          <p:nvPr/>
        </p:nvCxnSpPr>
        <p:spPr>
          <a:xfrm>
            <a:off x="3546878" y="14872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2D1F670-2415-4B7E-9952-A710CE19C756}"/>
              </a:ext>
            </a:extLst>
          </p:cNvPr>
          <p:cNvCxnSpPr>
            <a:cxnSpLocks/>
          </p:cNvCxnSpPr>
          <p:nvPr/>
        </p:nvCxnSpPr>
        <p:spPr>
          <a:xfrm>
            <a:off x="4759267" y="1451548"/>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E59CE8-14AE-4815-96EF-2390235D15A4}"/>
                  </a:ext>
                </a:extLst>
              </p:cNvPr>
              <p:cNvSpPr txBox="1"/>
              <p:nvPr/>
            </p:nvSpPr>
            <p:spPr>
              <a:xfrm>
                <a:off x="266905" y="1775994"/>
                <a:ext cx="5152761"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9">
                <a:extLst>
                  <a:ext uri="{FF2B5EF4-FFF2-40B4-BE49-F238E27FC236}">
                    <a16:creationId xmlns:a16="http://schemas.microsoft.com/office/drawing/2014/main" id="{28E59CE8-14AE-4815-96EF-2390235D15A4}"/>
                  </a:ext>
                </a:extLst>
              </p:cNvPr>
              <p:cNvSpPr txBox="1">
                <a:spLocks noRot="1" noChangeAspect="1" noMove="1" noResize="1" noEditPoints="1" noAdjustHandles="1" noChangeArrowheads="1" noChangeShapeType="1" noTextEdit="1"/>
              </p:cNvSpPr>
              <p:nvPr/>
            </p:nvSpPr>
            <p:spPr>
              <a:xfrm>
                <a:off x="266905" y="1775994"/>
                <a:ext cx="5152761" cy="546863"/>
              </a:xfrm>
              <a:prstGeom prst="rect">
                <a:avLst/>
              </a:prstGeom>
              <a:blipFill>
                <a:blip r:embed="rId3"/>
                <a:stretch>
                  <a:fillRect l="-493"/>
                </a:stretch>
              </a:blipFill>
            </p:spPr>
            <p:txBody>
              <a:bodyPr/>
              <a:lstStyle/>
              <a:p>
                <a:r>
                  <a:rPr lang="en-CN">
                    <a:noFill/>
                  </a:rPr>
                  <a:t> </a:t>
                </a:r>
              </a:p>
            </p:txBody>
          </p:sp>
        </mc:Fallback>
      </mc:AlternateContent>
      <p:cxnSp>
        <p:nvCxnSpPr>
          <p:cNvPr id="11" name="直接连接符 10">
            <a:extLst>
              <a:ext uri="{FF2B5EF4-FFF2-40B4-BE49-F238E27FC236}">
                <a16:creationId xmlns:a16="http://schemas.microsoft.com/office/drawing/2014/main" id="{02943A04-9EEA-45AD-A76B-F6EC337B2FBD}"/>
              </a:ext>
            </a:extLst>
          </p:cNvPr>
          <p:cNvCxnSpPr>
            <a:cxnSpLocks/>
          </p:cNvCxnSpPr>
          <p:nvPr/>
        </p:nvCxnSpPr>
        <p:spPr>
          <a:xfrm>
            <a:off x="1659717" y="23228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97B077A-DEC0-4C44-BC60-FA849BB5B247}"/>
              </a:ext>
            </a:extLst>
          </p:cNvPr>
          <p:cNvCxnSpPr>
            <a:cxnSpLocks/>
          </p:cNvCxnSpPr>
          <p:nvPr/>
        </p:nvCxnSpPr>
        <p:spPr>
          <a:xfrm>
            <a:off x="2692603" y="23228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0D8A4BE-C17E-425E-98A9-855252E5C6AF}"/>
              </a:ext>
            </a:extLst>
          </p:cNvPr>
          <p:cNvCxnSpPr>
            <a:cxnSpLocks/>
          </p:cNvCxnSpPr>
          <p:nvPr/>
        </p:nvCxnSpPr>
        <p:spPr>
          <a:xfrm>
            <a:off x="3559578" y="230430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E5FACE-0120-4332-9F9C-21BA24BC6B3C}"/>
              </a:ext>
            </a:extLst>
          </p:cNvPr>
          <p:cNvCxnSpPr>
            <a:cxnSpLocks/>
          </p:cNvCxnSpPr>
          <p:nvPr/>
        </p:nvCxnSpPr>
        <p:spPr>
          <a:xfrm>
            <a:off x="4759267" y="2268596"/>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5531766-DCEE-4CE4-A2CD-9D619CC1D6DA}"/>
              </a:ext>
            </a:extLst>
          </p:cNvPr>
          <p:cNvSpPr txBox="1"/>
          <p:nvPr/>
        </p:nvSpPr>
        <p:spPr>
          <a:xfrm>
            <a:off x="4996946" y="2737087"/>
            <a:ext cx="1439005" cy="523220"/>
          </a:xfrm>
          <a:prstGeom prst="rect">
            <a:avLst/>
          </a:prstGeom>
          <a:noFill/>
        </p:spPr>
        <p:txBody>
          <a:bodyPr wrap="square">
            <a:spAutoFit/>
          </a:bodyPr>
          <a:lstStyle/>
          <a:p>
            <a:r>
              <a:rPr lang="en-US" altLang="zh-CN" sz="2800" dirty="0">
                <a:solidFill>
                  <a:srgbClr val="00B050"/>
                </a:solidFill>
              </a:rPr>
              <a:t>Process</a:t>
            </a:r>
            <a:endParaRPr lang="zh-CN" altLang="en-US" sz="2800" dirty="0"/>
          </a:p>
        </p:txBody>
      </p:sp>
      <p:cxnSp>
        <p:nvCxnSpPr>
          <p:cNvPr id="19" name="直接连接符 18">
            <a:extLst>
              <a:ext uri="{FF2B5EF4-FFF2-40B4-BE49-F238E27FC236}">
                <a16:creationId xmlns:a16="http://schemas.microsoft.com/office/drawing/2014/main" id="{89A5C56F-8FD6-48F6-AFA9-FF1638456AF3}"/>
              </a:ext>
            </a:extLst>
          </p:cNvPr>
          <p:cNvCxnSpPr>
            <a:cxnSpLocks/>
          </p:cNvCxnSpPr>
          <p:nvPr/>
        </p:nvCxnSpPr>
        <p:spPr>
          <a:xfrm>
            <a:off x="1659717" y="343372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23732FC-656A-4131-8B5B-786D6BB719EB}"/>
              </a:ext>
            </a:extLst>
          </p:cNvPr>
          <p:cNvCxnSpPr>
            <a:cxnSpLocks/>
          </p:cNvCxnSpPr>
          <p:nvPr/>
        </p:nvCxnSpPr>
        <p:spPr>
          <a:xfrm>
            <a:off x="2705303" y="343372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382163B-028C-4BF2-A737-49D37203FC26}"/>
              </a:ext>
            </a:extLst>
          </p:cNvPr>
          <p:cNvCxnSpPr>
            <a:cxnSpLocks/>
          </p:cNvCxnSpPr>
          <p:nvPr/>
        </p:nvCxnSpPr>
        <p:spPr>
          <a:xfrm>
            <a:off x="3572278" y="341517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3CDC839-9087-4A1B-9409-6B50ABEB36E2}"/>
              </a:ext>
            </a:extLst>
          </p:cNvPr>
          <p:cNvCxnSpPr>
            <a:cxnSpLocks/>
          </p:cNvCxnSpPr>
          <p:nvPr/>
        </p:nvCxnSpPr>
        <p:spPr>
          <a:xfrm>
            <a:off x="4797367" y="3379464"/>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F244ED0-2304-49A7-8108-DDB1010237D1}"/>
                  </a:ext>
                </a:extLst>
              </p:cNvPr>
              <p:cNvSpPr txBox="1"/>
              <p:nvPr/>
            </p:nvSpPr>
            <p:spPr>
              <a:xfrm>
                <a:off x="382166" y="4363499"/>
                <a:ext cx="2513637" cy="2277547"/>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1</m:t>
                          </m:r>
                        </m:sub>
                      </m:sSub>
                    </m:oMath>
                  </m:oMathPara>
                </a14:m>
                <a:endParaRPr lang="en-US" altLang="zh-CN" sz="3200" b="0" i="1" dirty="0">
                  <a:latin typeface="Cambria Math" panose="020405030504060302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2</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3</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3</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4</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4</m:t>
                          </m:r>
                        </m:sub>
                      </m:sSub>
                    </m:oMath>
                  </m:oMathPara>
                </a14:m>
                <a:endParaRPr lang="zh-CN" altLang="en-US" sz="3200" dirty="0"/>
              </a:p>
            </p:txBody>
          </p:sp>
        </mc:Choice>
        <mc:Fallback xmlns="">
          <p:sp>
            <p:nvSpPr>
              <p:cNvPr id="23" name="文本框 22">
                <a:extLst>
                  <a:ext uri="{FF2B5EF4-FFF2-40B4-BE49-F238E27FC236}">
                    <a16:creationId xmlns:a16="http://schemas.microsoft.com/office/drawing/2014/main" id="{CF244ED0-2304-49A7-8108-DDB1010237D1}"/>
                  </a:ext>
                </a:extLst>
              </p:cNvPr>
              <p:cNvSpPr txBox="1">
                <a:spLocks noRot="1" noChangeAspect="1" noMove="1" noResize="1" noEditPoints="1" noAdjustHandles="1" noChangeArrowheads="1" noChangeShapeType="1" noTextEdit="1"/>
              </p:cNvSpPr>
              <p:nvPr/>
            </p:nvSpPr>
            <p:spPr>
              <a:xfrm>
                <a:off x="382166" y="4363499"/>
                <a:ext cx="2513637" cy="2277547"/>
              </a:xfrm>
              <a:prstGeom prst="rect">
                <a:avLst/>
              </a:prstGeom>
              <a:blipFill>
                <a:blip r:embed="rId4"/>
                <a:stretch>
                  <a:fillRect l="-1508"/>
                </a:stretch>
              </a:blipFill>
            </p:spPr>
            <p:txBody>
              <a:bodyPr/>
              <a:lstStyle/>
              <a:p>
                <a:r>
                  <a:rPr lang="en-CN">
                    <a:noFill/>
                  </a:rPr>
                  <a:t> </a:t>
                </a:r>
              </a:p>
            </p:txBody>
          </p:sp>
        </mc:Fallback>
      </mc:AlternateContent>
      <p:cxnSp>
        <p:nvCxnSpPr>
          <p:cNvPr id="25" name="直接箭头连接符 24">
            <a:extLst>
              <a:ext uri="{FF2B5EF4-FFF2-40B4-BE49-F238E27FC236}">
                <a16:creationId xmlns:a16="http://schemas.microsoft.com/office/drawing/2014/main" id="{110D2F80-3FFB-43CC-9BA9-FE4591695E60}"/>
              </a:ext>
            </a:extLst>
          </p:cNvPr>
          <p:cNvCxnSpPr>
            <a:cxnSpLocks/>
            <a:stCxn id="23" idx="3"/>
            <a:endCxn id="26" idx="1"/>
          </p:cNvCxnSpPr>
          <p:nvPr/>
        </p:nvCxnSpPr>
        <p:spPr>
          <a:xfrm>
            <a:off x="2895803" y="5502273"/>
            <a:ext cx="17067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5FBF044-54C1-4E8C-8743-79528B989D65}"/>
                  </a:ext>
                </a:extLst>
              </p:cNvPr>
              <p:cNvSpPr txBox="1"/>
              <p:nvPr/>
            </p:nvSpPr>
            <p:spPr>
              <a:xfrm>
                <a:off x="4602584" y="4363499"/>
                <a:ext cx="817083" cy="2277547"/>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1</m:t>
                          </m:r>
                        </m:sub>
                      </m:sSub>
                    </m:oMath>
                  </m:oMathPara>
                </a14:m>
                <a:endParaRPr lang="en-US" altLang="zh-CN" sz="3200" b="0" i="1" dirty="0">
                  <a:latin typeface="Cambria Math" panose="020405030504060302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2</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3</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4</m:t>
                          </m:r>
                        </m:sub>
                      </m:sSub>
                    </m:oMath>
                  </m:oMathPara>
                </a14:m>
                <a:endParaRPr lang="zh-CN" altLang="en-US" sz="3200" dirty="0"/>
              </a:p>
            </p:txBody>
          </p:sp>
        </mc:Choice>
        <mc:Fallback xmlns="">
          <p:sp>
            <p:nvSpPr>
              <p:cNvPr id="26" name="文本框 25">
                <a:extLst>
                  <a:ext uri="{FF2B5EF4-FFF2-40B4-BE49-F238E27FC236}">
                    <a16:creationId xmlns:a16="http://schemas.microsoft.com/office/drawing/2014/main" id="{B5FBF044-54C1-4E8C-8743-79528B989D65}"/>
                  </a:ext>
                </a:extLst>
              </p:cNvPr>
              <p:cNvSpPr txBox="1">
                <a:spLocks noRot="1" noChangeAspect="1" noMove="1" noResize="1" noEditPoints="1" noAdjustHandles="1" noChangeArrowheads="1" noChangeShapeType="1" noTextEdit="1"/>
              </p:cNvSpPr>
              <p:nvPr/>
            </p:nvSpPr>
            <p:spPr>
              <a:xfrm>
                <a:off x="4602584" y="4363499"/>
                <a:ext cx="817083" cy="2277547"/>
              </a:xfrm>
              <a:prstGeom prst="rect">
                <a:avLst/>
              </a:prstGeom>
              <a:blipFill>
                <a:blip r:embed="rId5"/>
                <a:stretch>
                  <a:fillRect l="-7692" r="-1538"/>
                </a:stretch>
              </a:blipFill>
            </p:spPr>
            <p:txBody>
              <a:bodyPr/>
              <a:lstStyle/>
              <a:p>
                <a:r>
                  <a:rPr lang="en-CN">
                    <a:noFill/>
                  </a:rPr>
                  <a:t> </a:t>
                </a:r>
              </a:p>
            </p:txBody>
          </p:sp>
        </mc:Fallback>
      </mc:AlternateContent>
      <p:sp>
        <p:nvSpPr>
          <p:cNvPr id="30" name="文本框 29">
            <a:extLst>
              <a:ext uri="{FF2B5EF4-FFF2-40B4-BE49-F238E27FC236}">
                <a16:creationId xmlns:a16="http://schemas.microsoft.com/office/drawing/2014/main" id="{D6803743-C7DE-4B69-BF2A-ADDBDFA51C2D}"/>
              </a:ext>
            </a:extLst>
          </p:cNvPr>
          <p:cNvSpPr txBox="1"/>
          <p:nvPr/>
        </p:nvSpPr>
        <p:spPr>
          <a:xfrm>
            <a:off x="2816079" y="5052448"/>
            <a:ext cx="1733423" cy="400110"/>
          </a:xfrm>
          <a:prstGeom prst="rect">
            <a:avLst/>
          </a:prstGeom>
          <a:noFill/>
        </p:spPr>
        <p:txBody>
          <a:bodyPr wrap="none" rtlCol="0">
            <a:spAutoFit/>
          </a:bodyPr>
          <a:lstStyle/>
          <a:p>
            <a:r>
              <a:rPr lang="en-US" altLang="zh-CN" sz="2000" dirty="0"/>
              <a:t>Normalization</a:t>
            </a:r>
            <a:endParaRPr lang="zh-CN" altLang="en-US" sz="20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EBBBD1C4-70F2-4D47-AC07-96F397CD2F41}"/>
                  </a:ext>
                </a:extLst>
              </p:cNvPr>
              <p:cNvSpPr txBox="1"/>
              <p:nvPr/>
            </p:nvSpPr>
            <p:spPr>
              <a:xfrm>
                <a:off x="6586639" y="1559710"/>
                <a:ext cx="5416931" cy="1785104"/>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1</m:t>
                          </m:r>
                        </m:sub>
                      </m:sSub>
                    </m:oMath>
                  </m:oMathPara>
                </a14:m>
                <a:endParaRPr lang="en-US" altLang="zh-CN" sz="2400" b="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2</m:t>
                          </m:r>
                        </m:sub>
                      </m:sSub>
                    </m:oMath>
                  </m:oMathPara>
                </a14:m>
                <a:endParaRPr lang="zh-CN" altLang="en-US" sz="24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3</m:t>
                          </m:r>
                        </m:sub>
                      </m:sSub>
                    </m:oMath>
                  </m:oMathPara>
                </a14:m>
                <a:endParaRPr lang="zh-CN" altLang="en-US" sz="24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4</m:t>
                          </m:r>
                        </m:sub>
                      </m:sSub>
                    </m:oMath>
                  </m:oMathPara>
                </a14:m>
                <a:endParaRPr lang="zh-CN" altLang="en-US" sz="2400" dirty="0"/>
              </a:p>
            </p:txBody>
          </p:sp>
        </mc:Choice>
        <mc:Fallback xmlns="">
          <p:sp>
            <p:nvSpPr>
              <p:cNvPr id="31" name="文本框 30">
                <a:extLst>
                  <a:ext uri="{FF2B5EF4-FFF2-40B4-BE49-F238E27FC236}">
                    <a16:creationId xmlns:a16="http://schemas.microsoft.com/office/drawing/2014/main" id="{EBBBD1C4-70F2-4D47-AC07-96F397CD2F41}"/>
                  </a:ext>
                </a:extLst>
              </p:cNvPr>
              <p:cNvSpPr txBox="1">
                <a:spLocks noRot="1" noChangeAspect="1" noMove="1" noResize="1" noEditPoints="1" noAdjustHandles="1" noChangeArrowheads="1" noChangeShapeType="1" noTextEdit="1"/>
              </p:cNvSpPr>
              <p:nvPr/>
            </p:nvSpPr>
            <p:spPr>
              <a:xfrm>
                <a:off x="6586639" y="1559710"/>
                <a:ext cx="5416931" cy="1785104"/>
              </a:xfrm>
              <a:prstGeom prst="rect">
                <a:avLst/>
              </a:prstGeom>
              <a:blipFill>
                <a:blip r:embed="rId6"/>
                <a:stretch>
                  <a:fillRect b="-7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17">
                <a:extLst>
                  <a:ext uri="{FF2B5EF4-FFF2-40B4-BE49-F238E27FC236}">
                    <a16:creationId xmlns:a16="http://schemas.microsoft.com/office/drawing/2014/main" id="{272CB294-B15E-1547-B0F4-99B51091C2BC}"/>
                  </a:ext>
                </a:extLst>
              </p:cNvPr>
              <p:cNvSpPr txBox="1"/>
              <p:nvPr/>
            </p:nvSpPr>
            <p:spPr>
              <a:xfrm>
                <a:off x="159654" y="3426114"/>
                <a:ext cx="5151337" cy="546863"/>
              </a:xfrm>
              <a:prstGeom prst="rect">
                <a:avLst/>
              </a:prstGeom>
              <a:noFill/>
            </p:spPr>
            <p:txBody>
              <a:bodyPr wrap="square">
                <a:noAutofit/>
              </a:bodyPr>
              <a:lstStyle/>
              <a:p>
                <a:r>
                  <a:rPr lang="en-US" altLang="zh-CN" sz="1400" dirty="0">
                    <a:solidFill>
                      <a:schemeClr val="accent2"/>
                    </a:solidFill>
                  </a:rPr>
                  <a:t>Better/</a:t>
                </a:r>
              </a:p>
              <a:p>
                <a:r>
                  <a:rPr lang="en-US" altLang="zh-CN" sz="1400" dirty="0">
                    <a:solidFill>
                      <a:schemeClr val="accent2"/>
                    </a:solidFill>
                  </a:rPr>
                  <a:t>More Context</a:t>
                </a:r>
                <a:r>
                  <a:rPr lang="en-US" altLang="zh-CN"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i="1">
                            <a:solidFill>
                              <a:schemeClr val="accent2"/>
                            </a:solidFill>
                            <a:latin typeface="Cambria Math" panose="02040503050406030204" pitchFamily="18" charset="0"/>
                          </a:rPr>
                          <m:t>1</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2</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3</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4</m:t>
                        </m:r>
                      </m:sub>
                    </m:sSub>
                  </m:oMath>
                </a14:m>
                <a:endParaRPr lang="zh-CN" altLang="en-US" sz="2400" dirty="0">
                  <a:solidFill>
                    <a:schemeClr val="accent2"/>
                  </a:solidFill>
                </a:endParaRPr>
              </a:p>
            </p:txBody>
          </p:sp>
        </mc:Choice>
        <mc:Fallback xmlns="">
          <p:sp>
            <p:nvSpPr>
              <p:cNvPr id="27" name="文本框 17">
                <a:extLst>
                  <a:ext uri="{FF2B5EF4-FFF2-40B4-BE49-F238E27FC236}">
                    <a16:creationId xmlns:a16="http://schemas.microsoft.com/office/drawing/2014/main" id="{272CB294-B15E-1547-B0F4-99B51091C2BC}"/>
                  </a:ext>
                </a:extLst>
              </p:cNvPr>
              <p:cNvSpPr txBox="1">
                <a:spLocks noRot="1" noChangeAspect="1" noMove="1" noResize="1" noEditPoints="1" noAdjustHandles="1" noChangeArrowheads="1" noChangeShapeType="1" noTextEdit="1"/>
              </p:cNvSpPr>
              <p:nvPr/>
            </p:nvSpPr>
            <p:spPr>
              <a:xfrm>
                <a:off x="159654" y="3426114"/>
                <a:ext cx="5151337" cy="546863"/>
              </a:xfrm>
              <a:prstGeom prst="rect">
                <a:avLst/>
              </a:prstGeom>
              <a:blipFill>
                <a:blip r:embed="rId7"/>
                <a:stretch>
                  <a:fillRect l="-246" t="-2273" b="-318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31">
                <a:extLst>
                  <a:ext uri="{FF2B5EF4-FFF2-40B4-BE49-F238E27FC236}">
                    <a16:creationId xmlns:a16="http://schemas.microsoft.com/office/drawing/2014/main" id="{8DD8CBD7-7DC3-B344-B444-CB8D59D00682}"/>
                  </a:ext>
                </a:extLst>
              </p:cNvPr>
              <p:cNvSpPr txBox="1"/>
              <p:nvPr/>
            </p:nvSpPr>
            <p:spPr>
              <a:xfrm>
                <a:off x="6570209" y="3972977"/>
                <a:ext cx="5433361" cy="2246769"/>
              </a:xfrm>
              <a:prstGeom prst="rect">
                <a:avLst/>
              </a:prstGeom>
              <a:noFill/>
            </p:spPr>
            <p:txBody>
              <a:bodyPr wrap="square" rtlCol="0">
                <a:spAutoFit/>
              </a:bodyPr>
              <a:lstStyle/>
              <a:p>
                <a:pPr>
                  <a:spcAft>
                    <a:spcPts val="1800"/>
                  </a:spcAft>
                </a:pPr>
                <a:r>
                  <a:rPr lang="en-US" altLang="zh-CN" sz="2800" dirty="0">
                    <a:solidFill>
                      <a:srgbClr val="FF0000"/>
                    </a:solidFill>
                  </a:rPr>
                  <a:t>After</a:t>
                </a:r>
                <a:r>
                  <a:rPr lang="zh-CN" altLang="en-US" sz="2800" dirty="0">
                    <a:solidFill>
                      <a:srgbClr val="FF0000"/>
                    </a:solidFill>
                  </a:rPr>
                  <a:t> </a:t>
                </a:r>
                <a:r>
                  <a:rPr lang="en-US" altLang="zh-CN" sz="2800" dirty="0">
                    <a:solidFill>
                      <a:srgbClr val="FF0000"/>
                    </a:solidFill>
                  </a:rPr>
                  <a:t>the</a:t>
                </a:r>
                <a:r>
                  <a:rPr lang="zh-CN" altLang="en-US" sz="2800" dirty="0">
                    <a:solidFill>
                      <a:srgbClr val="FF0000"/>
                    </a:solidFill>
                  </a:rPr>
                  <a:t> </a:t>
                </a:r>
                <a:r>
                  <a:rPr lang="en-US" altLang="zh-CN" sz="2800" dirty="0">
                    <a:solidFill>
                      <a:srgbClr val="FF0000"/>
                    </a:solidFill>
                  </a:rPr>
                  <a:t>re-weighing</a:t>
                </a:r>
                <a:r>
                  <a:rPr lang="zh-CN" altLang="en-US" sz="2800" dirty="0">
                    <a:solidFill>
                      <a:srgbClr val="FF0000"/>
                    </a:solidFill>
                  </a:rPr>
                  <a:t> </a:t>
                </a:r>
                <a:r>
                  <a:rPr lang="en-US" altLang="zh-CN" sz="2800" dirty="0">
                    <a:solidFill>
                      <a:srgbClr val="FF0000"/>
                    </a:solidFill>
                  </a:rPr>
                  <a:t>strategy,</a:t>
                </a:r>
                <a:r>
                  <a:rPr lang="zh-CN" altLang="en-US" sz="2800" dirty="0">
                    <a:solidFill>
                      <a:srgbClr val="FF0000"/>
                    </a:solidFill>
                  </a:rPr>
                  <a:t> </a:t>
                </a:r>
                <a:r>
                  <a:rPr lang="en-US" altLang="zh-CN" sz="2800" dirty="0">
                    <a:solidFill>
                      <a:srgbClr val="FF0000"/>
                    </a:solidFill>
                  </a:rPr>
                  <a:t>we</a:t>
                </a:r>
                <a:r>
                  <a:rPr lang="zh-CN" altLang="en-US" sz="2800" dirty="0">
                    <a:solidFill>
                      <a:srgbClr val="FF0000"/>
                    </a:solidFill>
                  </a:rPr>
                  <a:t> </a:t>
                </a:r>
                <a:r>
                  <a:rPr lang="en-US" altLang="zh-CN" sz="2800" dirty="0">
                    <a:solidFill>
                      <a:srgbClr val="FF0000"/>
                    </a:solidFill>
                  </a:rPr>
                  <a:t>hope</a:t>
                </a:r>
                <a:r>
                  <a:rPr lang="zh-CN" altLang="en-US" sz="2800" dirty="0">
                    <a:solidFill>
                      <a:srgbClr val="FF0000"/>
                    </a:solidFill>
                  </a:rPr>
                  <a:t> </a:t>
                </a:r>
                <a:r>
                  <a:rPr lang="en-US" altLang="zh-CN" sz="2800" dirty="0">
                    <a:solidFill>
                      <a:srgbClr val="FF0000"/>
                    </a:solidFill>
                  </a:rPr>
                  <a:t>that</a:t>
                </a:r>
                <a:r>
                  <a:rPr lang="zh-CN" altLang="en-US" sz="2800" dirty="0">
                    <a:solidFill>
                      <a:srgbClr val="FF0000"/>
                    </a:solidFill>
                  </a:rPr>
                  <a:t> </a:t>
                </a:r>
                <a:r>
                  <a:rPr lang="en-US" altLang="zh-CN" sz="2800" dirty="0">
                    <a:solidFill>
                      <a:srgbClr val="FF0000"/>
                    </a:solidFill>
                  </a:rPr>
                  <a:t>the</a:t>
                </a:r>
                <a:r>
                  <a:rPr lang="zh-CN" altLang="en-US" sz="2800" dirty="0">
                    <a:solidFill>
                      <a:srgbClr val="FF0000"/>
                    </a:solidFill>
                  </a:rPr>
                  <a:t> </a:t>
                </a:r>
                <a:r>
                  <a:rPr lang="en-US" altLang="zh-CN" sz="2800" dirty="0">
                    <a:solidFill>
                      <a:srgbClr val="FF0000"/>
                    </a:solidFill>
                  </a:rPr>
                  <a:t>embedding</a:t>
                </a:r>
                <a:r>
                  <a:rPr lang="zh-CN" altLang="en-US" sz="2800" dirty="0">
                    <a:solidFill>
                      <a:srgbClr val="FF0000"/>
                    </a:solidFill>
                  </a:rPr>
                  <a:t> </a:t>
                </a:r>
                <a:r>
                  <a:rPr lang="en-US" altLang="zh-CN" sz="2800" dirty="0">
                    <a:solidFill>
                      <a:srgbClr val="FF0000"/>
                    </a:solidFill>
                  </a:rPr>
                  <a:t>vector</a:t>
                </a:r>
                <a:r>
                  <a:rPr lang="zh-CN" altLang="en-US"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𝒚</m:t>
                        </m:r>
                      </m:e>
                      <m:sub>
                        <m:r>
                          <a:rPr lang="en-US" altLang="zh-CN" sz="2800" i="1">
                            <a:solidFill>
                              <a:srgbClr val="FF0000"/>
                            </a:solidFill>
                            <a:latin typeface="Cambria Math" panose="02040503050406030204" pitchFamily="18" charset="0"/>
                          </a:rPr>
                          <m:t>1</m:t>
                        </m:r>
                      </m:sub>
                    </m:sSub>
                  </m:oMath>
                </a14:m>
                <a:r>
                  <a:rPr lang="zh-CN" altLang="en-US" sz="2800" dirty="0">
                    <a:solidFill>
                      <a:srgbClr val="FF0000"/>
                    </a:solidFill>
                  </a:rPr>
                  <a:t> </a:t>
                </a:r>
                <a:r>
                  <a:rPr lang="en-US" altLang="zh-CN" sz="2800" dirty="0">
                    <a:solidFill>
                      <a:srgbClr val="FF0000"/>
                    </a:solidFill>
                  </a:rPr>
                  <a:t>and</a:t>
                </a:r>
                <a:r>
                  <a:rPr lang="zh-CN" altLang="en-US"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𝒚</m:t>
                        </m:r>
                      </m:e>
                      <m:sub>
                        <m:r>
                          <a:rPr lang="en-US" altLang="zh-CN" sz="2800" i="1">
                            <a:solidFill>
                              <a:srgbClr val="FF0000"/>
                            </a:solidFill>
                            <a:latin typeface="Cambria Math" panose="02040503050406030204" pitchFamily="18" charset="0"/>
                          </a:rPr>
                          <m:t>4</m:t>
                        </m:r>
                      </m:sub>
                    </m:sSub>
                  </m:oMath>
                </a14:m>
                <a:r>
                  <a:rPr lang="zh-CN" altLang="en-US" sz="2800" dirty="0">
                    <a:solidFill>
                      <a:srgbClr val="FF0000"/>
                    </a:solidFill>
                  </a:rPr>
                  <a:t> </a:t>
                </a:r>
                <a:r>
                  <a:rPr lang="en-US" altLang="zh-CN" sz="2800" dirty="0">
                    <a:solidFill>
                      <a:srgbClr val="FF0000"/>
                    </a:solidFill>
                  </a:rPr>
                  <a:t>will</a:t>
                </a:r>
                <a:r>
                  <a:rPr lang="zh-CN" altLang="en-US" sz="2800" dirty="0">
                    <a:solidFill>
                      <a:srgbClr val="FF0000"/>
                    </a:solidFill>
                  </a:rPr>
                  <a:t> </a:t>
                </a:r>
                <a:r>
                  <a:rPr lang="en-US" altLang="zh-CN" sz="2800" b="1" dirty="0">
                    <a:solidFill>
                      <a:srgbClr val="FF0000"/>
                    </a:solidFill>
                  </a:rPr>
                  <a:t>have</a:t>
                </a:r>
                <a:r>
                  <a:rPr lang="zh-CN" altLang="en-US" sz="2800" b="1" dirty="0">
                    <a:solidFill>
                      <a:srgbClr val="FF0000"/>
                    </a:solidFill>
                  </a:rPr>
                  <a:t> </a:t>
                </a:r>
                <a:r>
                  <a:rPr lang="en-US" altLang="zh-CN" sz="2800" b="1" dirty="0">
                    <a:solidFill>
                      <a:srgbClr val="FF0000"/>
                    </a:solidFill>
                  </a:rPr>
                  <a:t>more</a:t>
                </a:r>
                <a:r>
                  <a:rPr lang="zh-CN" altLang="en-US" sz="2800" b="1" dirty="0">
                    <a:solidFill>
                      <a:srgbClr val="FF0000"/>
                    </a:solidFill>
                  </a:rPr>
                  <a:t> </a:t>
                </a:r>
                <a:r>
                  <a:rPr lang="en-US" altLang="zh-CN" sz="2800" b="1" dirty="0">
                    <a:solidFill>
                      <a:srgbClr val="FF0000"/>
                    </a:solidFill>
                  </a:rPr>
                  <a:t>and</a:t>
                </a:r>
                <a:r>
                  <a:rPr lang="zh-CN" altLang="en-US" sz="2800" b="1" dirty="0">
                    <a:solidFill>
                      <a:srgbClr val="FF0000"/>
                    </a:solidFill>
                  </a:rPr>
                  <a:t> </a:t>
                </a:r>
                <a:r>
                  <a:rPr lang="en-US" altLang="zh-CN" sz="2800" b="1" dirty="0">
                    <a:solidFill>
                      <a:srgbClr val="FF0000"/>
                    </a:solidFill>
                  </a:rPr>
                  <a:t>better</a:t>
                </a:r>
                <a:r>
                  <a:rPr lang="zh-CN" altLang="en-US" sz="2800" b="1" dirty="0">
                    <a:solidFill>
                      <a:srgbClr val="FF0000"/>
                    </a:solidFill>
                  </a:rPr>
                  <a:t> </a:t>
                </a:r>
                <a:r>
                  <a:rPr lang="en-US" altLang="zh-CN" sz="2800" b="1" dirty="0">
                    <a:solidFill>
                      <a:srgbClr val="FF0000"/>
                    </a:solidFill>
                  </a:rPr>
                  <a:t>context</a:t>
                </a:r>
                <a:r>
                  <a:rPr lang="zh-CN" altLang="en-US" sz="2800" dirty="0">
                    <a:solidFill>
                      <a:srgbClr val="FF0000"/>
                    </a:solidFill>
                  </a:rPr>
                  <a:t> </a:t>
                </a:r>
                <a:r>
                  <a:rPr lang="en-US" altLang="zh-CN" sz="2800" dirty="0">
                    <a:solidFill>
                      <a:srgbClr val="FF0000"/>
                    </a:solidFill>
                  </a:rPr>
                  <a:t>than</a:t>
                </a:r>
                <a:r>
                  <a:rPr lang="zh-CN" altLang="en-US" sz="2800" dirty="0">
                    <a:solidFill>
                      <a:srgbClr val="FF0000"/>
                    </a:solidFill>
                  </a:rPr>
                  <a:t> </a:t>
                </a:r>
                <a14:m>
                  <m:oMath xmlns:m="http://schemas.openxmlformats.org/officeDocument/2006/math">
                    <m:sSub>
                      <m:sSubPr>
                        <m:ctrlPr>
                          <a:rPr lang="en-US" altLang="zh-CN" sz="2800" b="0"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𝒗</m:t>
                        </m:r>
                      </m:e>
                      <m:sub>
                        <m:r>
                          <a:rPr lang="en-US" altLang="zh-CN" sz="2800" b="0" i="1" smtClean="0">
                            <a:solidFill>
                              <a:srgbClr val="FF0000"/>
                            </a:solidFill>
                            <a:latin typeface="Cambria Math" panose="02040503050406030204" pitchFamily="18" charset="0"/>
                          </a:rPr>
                          <m:t>1</m:t>
                        </m:r>
                      </m:sub>
                    </m:sSub>
                  </m:oMath>
                </a14:m>
                <a:r>
                  <a:rPr lang="zh-CN" altLang="en-US" sz="2800" dirty="0">
                    <a:solidFill>
                      <a:srgbClr val="FF0000"/>
                    </a:solidFill>
                  </a:rPr>
                  <a:t> </a:t>
                </a:r>
                <a:r>
                  <a:rPr lang="en-US" altLang="zh-CN" sz="2800" dirty="0">
                    <a:solidFill>
                      <a:srgbClr val="FF0000"/>
                    </a:solidFill>
                  </a:rPr>
                  <a:t>and</a:t>
                </a:r>
                <a:r>
                  <a:rPr lang="zh-CN" altLang="en-US" sz="2800" dirty="0">
                    <a:solidFill>
                      <a:srgbClr val="FF0000"/>
                    </a:solidFill>
                  </a:rPr>
                  <a:t> </a:t>
                </a:r>
                <a14:m>
                  <m:oMath xmlns:m="http://schemas.openxmlformats.org/officeDocument/2006/math">
                    <m:sSub>
                      <m:sSubPr>
                        <m:ctrlPr>
                          <a:rPr lang="en-US" altLang="zh-CN" sz="2800"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𝒗</m:t>
                        </m:r>
                      </m:e>
                      <m:sub>
                        <m:r>
                          <a:rPr lang="en-US" altLang="zh-CN" sz="2800" b="0" i="1" smtClean="0">
                            <a:solidFill>
                              <a:srgbClr val="FF0000"/>
                            </a:solidFill>
                            <a:latin typeface="Cambria Math" panose="02040503050406030204" pitchFamily="18" charset="0"/>
                          </a:rPr>
                          <m:t>4</m:t>
                        </m:r>
                      </m:sub>
                    </m:sSub>
                  </m:oMath>
                </a14:m>
                <a:r>
                  <a:rPr lang="zh-CN" altLang="en-US" sz="2800" dirty="0">
                    <a:solidFill>
                      <a:srgbClr val="FF0000"/>
                    </a:solidFill>
                  </a:rPr>
                  <a:t> </a:t>
                </a:r>
                <a:r>
                  <a:rPr lang="en-US" altLang="zh-CN" sz="2800" dirty="0">
                    <a:solidFill>
                      <a:srgbClr val="FF0000"/>
                    </a:solidFill>
                  </a:rPr>
                  <a:t>in</a:t>
                </a:r>
                <a:r>
                  <a:rPr lang="zh-CN" altLang="en-US" sz="2800" dirty="0">
                    <a:solidFill>
                      <a:srgbClr val="FF0000"/>
                    </a:solidFill>
                  </a:rPr>
                  <a:t> </a:t>
                </a:r>
                <a:r>
                  <a:rPr lang="en-US" altLang="zh-CN" sz="2800" dirty="0">
                    <a:solidFill>
                      <a:srgbClr val="FF0000"/>
                    </a:solidFill>
                  </a:rPr>
                  <a:t>terms</a:t>
                </a:r>
                <a:r>
                  <a:rPr lang="zh-CN" altLang="en-US" sz="2800" dirty="0">
                    <a:solidFill>
                      <a:srgbClr val="FF0000"/>
                    </a:solidFill>
                  </a:rPr>
                  <a:t> </a:t>
                </a:r>
                <a:r>
                  <a:rPr lang="en-US" altLang="zh-CN" sz="2800" dirty="0">
                    <a:solidFill>
                      <a:srgbClr val="FF0000"/>
                    </a:solidFill>
                  </a:rPr>
                  <a:t>of</a:t>
                </a:r>
                <a:r>
                  <a:rPr lang="zh-CN" altLang="en-US" sz="2800" dirty="0">
                    <a:solidFill>
                      <a:srgbClr val="FF0000"/>
                    </a:solidFill>
                  </a:rPr>
                  <a:t> </a:t>
                </a:r>
                <a:r>
                  <a:rPr lang="en-US" altLang="zh-CN" sz="2800" dirty="0">
                    <a:solidFill>
                      <a:srgbClr val="FF0000"/>
                    </a:solidFill>
                  </a:rPr>
                  <a:t>this</a:t>
                </a:r>
                <a:r>
                  <a:rPr lang="zh-CN" altLang="en-US" sz="2800" dirty="0">
                    <a:solidFill>
                      <a:srgbClr val="FF0000"/>
                    </a:solidFill>
                  </a:rPr>
                  <a:t> </a:t>
                </a:r>
                <a:r>
                  <a:rPr lang="en-US" altLang="zh-CN" sz="2800" dirty="0">
                    <a:solidFill>
                      <a:srgbClr val="FF0000"/>
                    </a:solidFill>
                  </a:rPr>
                  <a:t>sentence.</a:t>
                </a:r>
              </a:p>
            </p:txBody>
          </p:sp>
        </mc:Choice>
        <mc:Fallback xmlns="">
          <p:sp>
            <p:nvSpPr>
              <p:cNvPr id="28" name="文本框 31">
                <a:extLst>
                  <a:ext uri="{FF2B5EF4-FFF2-40B4-BE49-F238E27FC236}">
                    <a16:creationId xmlns:a16="http://schemas.microsoft.com/office/drawing/2014/main" id="{8DD8CBD7-7DC3-B344-B444-CB8D59D00682}"/>
                  </a:ext>
                </a:extLst>
              </p:cNvPr>
              <p:cNvSpPr txBox="1">
                <a:spLocks noRot="1" noChangeAspect="1" noMove="1" noResize="1" noEditPoints="1" noAdjustHandles="1" noChangeArrowheads="1" noChangeShapeType="1" noTextEdit="1"/>
              </p:cNvSpPr>
              <p:nvPr/>
            </p:nvSpPr>
            <p:spPr>
              <a:xfrm>
                <a:off x="6570209" y="3972977"/>
                <a:ext cx="5433361" cy="2246769"/>
              </a:xfrm>
              <a:prstGeom prst="rect">
                <a:avLst/>
              </a:prstGeom>
              <a:blipFill>
                <a:blip r:embed="rId8"/>
                <a:stretch>
                  <a:fillRect l="-2331" t="-2809" r="-2331" b="-6742"/>
                </a:stretch>
              </a:blipFill>
            </p:spPr>
            <p:txBody>
              <a:bodyPr/>
              <a:lstStyle/>
              <a:p>
                <a:r>
                  <a:rPr lang="en-CN">
                    <a:noFill/>
                  </a:rPr>
                  <a:t> </a:t>
                </a:r>
              </a:p>
            </p:txBody>
          </p:sp>
        </mc:Fallback>
      </mc:AlternateContent>
    </p:spTree>
    <p:extLst>
      <p:ext uri="{BB962C8B-B14F-4D97-AF65-F5344CB8AC3E}">
        <p14:creationId xmlns:p14="http://schemas.microsoft.com/office/powerpoint/2010/main" val="256223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BAD93CDF-54C0-4647-B445-BF92C618ECAD}"/>
              </a:ext>
            </a:extLst>
          </p:cNvPr>
          <p:cNvSpPr/>
          <p:nvPr/>
        </p:nvSpPr>
        <p:spPr>
          <a:xfrm>
            <a:off x="1169780" y="2486197"/>
            <a:ext cx="3812308" cy="1042584"/>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B050"/>
                </a:solidFill>
              </a:rPr>
              <a:t>Reweighting</a:t>
            </a:r>
            <a:endParaRPr lang="zh-CN" altLang="en-US" sz="3200" dirty="0">
              <a:solidFill>
                <a:srgbClr val="00B050"/>
              </a:solidFill>
            </a:endParaRPr>
          </a:p>
        </p:txBody>
      </p:sp>
      <p:sp>
        <p:nvSpPr>
          <p:cNvPr id="2" name="标题 1">
            <a:extLst>
              <a:ext uri="{FF2B5EF4-FFF2-40B4-BE49-F238E27FC236}">
                <a16:creationId xmlns:a16="http://schemas.microsoft.com/office/drawing/2014/main" id="{075472FC-C14C-450A-A9AD-CA6C29A57DCC}"/>
              </a:ext>
            </a:extLst>
          </p:cNvPr>
          <p:cNvSpPr>
            <a:spLocks noGrp="1"/>
          </p:cNvSpPr>
          <p:nvPr>
            <p:ph type="title"/>
          </p:nvPr>
        </p:nvSpPr>
        <p:spPr/>
        <p:txBody>
          <a:bodyPr>
            <a:normAutofit fontScale="90000"/>
          </a:bodyPr>
          <a:lstStyle/>
          <a:p>
            <a:r>
              <a:rPr lang="en-US" altLang="zh-CN" dirty="0"/>
              <a:t>Explore the</a:t>
            </a:r>
            <a:r>
              <a:rPr lang="zh-CN" altLang="en-US" dirty="0"/>
              <a:t> </a:t>
            </a:r>
            <a:r>
              <a:rPr lang="en-US" altLang="zh-CN" dirty="0"/>
              <a:t>idea</a:t>
            </a:r>
            <a:r>
              <a:rPr lang="zh-CN" altLang="en-US" dirty="0"/>
              <a:t> </a:t>
            </a:r>
            <a:r>
              <a:rPr lang="en-US" altLang="zh-CN" dirty="0"/>
              <a:t>of re-weighing</a:t>
            </a:r>
            <a:endParaRPr lang="zh-CN" altLang="en-US" dirty="0"/>
          </a:p>
        </p:txBody>
      </p:sp>
      <p:sp>
        <p:nvSpPr>
          <p:cNvPr id="3" name="内容占位符 2">
            <a:extLst>
              <a:ext uri="{FF2B5EF4-FFF2-40B4-BE49-F238E27FC236}">
                <a16:creationId xmlns:a16="http://schemas.microsoft.com/office/drawing/2014/main" id="{ED46B1E4-86BA-4D46-9DB3-61C412BE3B82}"/>
              </a:ext>
            </a:extLst>
          </p:cNvPr>
          <p:cNvSpPr>
            <a:spLocks noGrp="1"/>
          </p:cNvSpPr>
          <p:nvPr>
            <p:ph idx="1"/>
          </p:nvPr>
        </p:nvSpPr>
        <p:spPr>
          <a:xfrm>
            <a:off x="1169780" y="1065400"/>
            <a:ext cx="4881195" cy="494310"/>
          </a:xfrm>
        </p:spPr>
        <p:txBody>
          <a:bodyPr>
            <a:normAutofit lnSpcReduction="10000"/>
          </a:bodyPr>
          <a:lstStyle/>
          <a:p>
            <a:pPr marL="0" indent="0">
              <a:buNone/>
            </a:pPr>
            <a:r>
              <a:rPr lang="en-US" altLang="zh-CN" dirty="0"/>
              <a:t>Bank    of     the     river.</a:t>
            </a:r>
            <a:endParaRPr lang="zh-CN" altLang="en-US" dirty="0"/>
          </a:p>
        </p:txBody>
      </p:sp>
      <p:sp>
        <p:nvSpPr>
          <p:cNvPr id="4" name="灯片编号占位符 3">
            <a:extLst>
              <a:ext uri="{FF2B5EF4-FFF2-40B4-BE49-F238E27FC236}">
                <a16:creationId xmlns:a16="http://schemas.microsoft.com/office/drawing/2014/main" id="{2374B349-4493-4178-A5A1-E3DDAA8B1E2B}"/>
              </a:ext>
            </a:extLst>
          </p:cNvPr>
          <p:cNvSpPr>
            <a:spLocks noGrp="1"/>
          </p:cNvSpPr>
          <p:nvPr>
            <p:ph type="sldNum" sz="quarter" idx="12"/>
          </p:nvPr>
        </p:nvSpPr>
        <p:spPr/>
        <p:txBody>
          <a:bodyPr/>
          <a:lstStyle/>
          <a:p>
            <a:fld id="{DC8BB421-126E-41CB-B73A-69D52E98CAE3}" type="slidenum">
              <a:rPr lang="zh-CN" altLang="en-US" smtClean="0"/>
              <a:t>46</a:t>
            </a:fld>
            <a:endParaRPr lang="zh-CN" altLang="en-US"/>
          </a:p>
        </p:txBody>
      </p:sp>
      <p:cxnSp>
        <p:nvCxnSpPr>
          <p:cNvPr id="5" name="直接连接符 4">
            <a:extLst>
              <a:ext uri="{FF2B5EF4-FFF2-40B4-BE49-F238E27FC236}">
                <a16:creationId xmlns:a16="http://schemas.microsoft.com/office/drawing/2014/main" id="{6CCCE5F3-5396-4CEF-A335-6E8972EB0674}"/>
              </a:ext>
            </a:extLst>
          </p:cNvPr>
          <p:cNvCxnSpPr>
            <a:cxnSpLocks/>
          </p:cNvCxnSpPr>
          <p:nvPr/>
        </p:nvCxnSpPr>
        <p:spPr>
          <a:xfrm>
            <a:off x="1659717" y="15058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E5DC159B-3860-4CCC-88C6-60BEBF9060F0}"/>
              </a:ext>
            </a:extLst>
          </p:cNvPr>
          <p:cNvCxnSpPr>
            <a:cxnSpLocks/>
          </p:cNvCxnSpPr>
          <p:nvPr/>
        </p:nvCxnSpPr>
        <p:spPr>
          <a:xfrm>
            <a:off x="2679903" y="15058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DE1A016-7593-4DB3-8B24-D895DE274E7E}"/>
              </a:ext>
            </a:extLst>
          </p:cNvPr>
          <p:cNvCxnSpPr>
            <a:cxnSpLocks/>
          </p:cNvCxnSpPr>
          <p:nvPr/>
        </p:nvCxnSpPr>
        <p:spPr>
          <a:xfrm>
            <a:off x="3546878" y="14872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32D1F670-2415-4B7E-9952-A710CE19C756}"/>
              </a:ext>
            </a:extLst>
          </p:cNvPr>
          <p:cNvCxnSpPr>
            <a:cxnSpLocks/>
          </p:cNvCxnSpPr>
          <p:nvPr/>
        </p:nvCxnSpPr>
        <p:spPr>
          <a:xfrm>
            <a:off x="4759267" y="1451548"/>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E59CE8-14AE-4815-96EF-2390235D15A4}"/>
                  </a:ext>
                </a:extLst>
              </p:cNvPr>
              <p:cNvSpPr txBox="1"/>
              <p:nvPr/>
            </p:nvSpPr>
            <p:spPr>
              <a:xfrm>
                <a:off x="266905" y="1775994"/>
                <a:ext cx="5152761"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9">
                <a:extLst>
                  <a:ext uri="{FF2B5EF4-FFF2-40B4-BE49-F238E27FC236}">
                    <a16:creationId xmlns:a16="http://schemas.microsoft.com/office/drawing/2014/main" id="{28E59CE8-14AE-4815-96EF-2390235D15A4}"/>
                  </a:ext>
                </a:extLst>
              </p:cNvPr>
              <p:cNvSpPr txBox="1">
                <a:spLocks noRot="1" noChangeAspect="1" noMove="1" noResize="1" noEditPoints="1" noAdjustHandles="1" noChangeArrowheads="1" noChangeShapeType="1" noTextEdit="1"/>
              </p:cNvSpPr>
              <p:nvPr/>
            </p:nvSpPr>
            <p:spPr>
              <a:xfrm>
                <a:off x="266905" y="1775994"/>
                <a:ext cx="5152761" cy="546863"/>
              </a:xfrm>
              <a:prstGeom prst="rect">
                <a:avLst/>
              </a:prstGeom>
              <a:blipFill>
                <a:blip r:embed="rId3"/>
                <a:stretch>
                  <a:fillRect l="-493"/>
                </a:stretch>
              </a:blipFill>
            </p:spPr>
            <p:txBody>
              <a:bodyPr/>
              <a:lstStyle/>
              <a:p>
                <a:r>
                  <a:rPr lang="en-CN">
                    <a:noFill/>
                  </a:rPr>
                  <a:t> </a:t>
                </a:r>
              </a:p>
            </p:txBody>
          </p:sp>
        </mc:Fallback>
      </mc:AlternateContent>
      <p:cxnSp>
        <p:nvCxnSpPr>
          <p:cNvPr id="11" name="直接连接符 10">
            <a:extLst>
              <a:ext uri="{FF2B5EF4-FFF2-40B4-BE49-F238E27FC236}">
                <a16:creationId xmlns:a16="http://schemas.microsoft.com/office/drawing/2014/main" id="{02943A04-9EEA-45AD-A76B-F6EC337B2FBD}"/>
              </a:ext>
            </a:extLst>
          </p:cNvPr>
          <p:cNvCxnSpPr>
            <a:cxnSpLocks/>
          </p:cNvCxnSpPr>
          <p:nvPr/>
        </p:nvCxnSpPr>
        <p:spPr>
          <a:xfrm>
            <a:off x="1659717" y="23228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97B077A-DEC0-4C44-BC60-FA849BB5B247}"/>
              </a:ext>
            </a:extLst>
          </p:cNvPr>
          <p:cNvCxnSpPr>
            <a:cxnSpLocks/>
          </p:cNvCxnSpPr>
          <p:nvPr/>
        </p:nvCxnSpPr>
        <p:spPr>
          <a:xfrm>
            <a:off x="2692603" y="2322857"/>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0D8A4BE-C17E-425E-98A9-855252E5C6AF}"/>
              </a:ext>
            </a:extLst>
          </p:cNvPr>
          <p:cNvCxnSpPr>
            <a:cxnSpLocks/>
          </p:cNvCxnSpPr>
          <p:nvPr/>
        </p:nvCxnSpPr>
        <p:spPr>
          <a:xfrm>
            <a:off x="3559578" y="230430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EE5FACE-0120-4332-9F9C-21BA24BC6B3C}"/>
              </a:ext>
            </a:extLst>
          </p:cNvPr>
          <p:cNvCxnSpPr>
            <a:cxnSpLocks/>
          </p:cNvCxnSpPr>
          <p:nvPr/>
        </p:nvCxnSpPr>
        <p:spPr>
          <a:xfrm>
            <a:off x="4759267" y="2268596"/>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5531766-DCEE-4CE4-A2CD-9D619CC1D6DA}"/>
              </a:ext>
            </a:extLst>
          </p:cNvPr>
          <p:cNvSpPr txBox="1"/>
          <p:nvPr/>
        </p:nvSpPr>
        <p:spPr>
          <a:xfrm>
            <a:off x="4996946" y="2737087"/>
            <a:ext cx="1439005" cy="523220"/>
          </a:xfrm>
          <a:prstGeom prst="rect">
            <a:avLst/>
          </a:prstGeom>
          <a:noFill/>
        </p:spPr>
        <p:txBody>
          <a:bodyPr wrap="square">
            <a:spAutoFit/>
          </a:bodyPr>
          <a:lstStyle/>
          <a:p>
            <a:r>
              <a:rPr lang="en-US" altLang="zh-CN" sz="2800" dirty="0">
                <a:solidFill>
                  <a:srgbClr val="00B050"/>
                </a:solidFill>
              </a:rPr>
              <a:t>Process</a:t>
            </a:r>
            <a:endParaRPr lang="zh-CN" altLang="en-US" sz="2800" dirty="0"/>
          </a:p>
        </p:txBody>
      </p:sp>
      <p:cxnSp>
        <p:nvCxnSpPr>
          <p:cNvPr id="19" name="直接连接符 18">
            <a:extLst>
              <a:ext uri="{FF2B5EF4-FFF2-40B4-BE49-F238E27FC236}">
                <a16:creationId xmlns:a16="http://schemas.microsoft.com/office/drawing/2014/main" id="{89A5C56F-8FD6-48F6-AFA9-FF1638456AF3}"/>
              </a:ext>
            </a:extLst>
          </p:cNvPr>
          <p:cNvCxnSpPr>
            <a:cxnSpLocks/>
          </p:cNvCxnSpPr>
          <p:nvPr/>
        </p:nvCxnSpPr>
        <p:spPr>
          <a:xfrm>
            <a:off x="1659717" y="343372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23732FC-656A-4131-8B5B-786D6BB719EB}"/>
              </a:ext>
            </a:extLst>
          </p:cNvPr>
          <p:cNvCxnSpPr>
            <a:cxnSpLocks/>
          </p:cNvCxnSpPr>
          <p:nvPr/>
        </p:nvCxnSpPr>
        <p:spPr>
          <a:xfrm>
            <a:off x="2705303" y="3433725"/>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382163B-028C-4BF2-A737-49D37203FC26}"/>
              </a:ext>
            </a:extLst>
          </p:cNvPr>
          <p:cNvCxnSpPr>
            <a:cxnSpLocks/>
          </p:cNvCxnSpPr>
          <p:nvPr/>
        </p:nvCxnSpPr>
        <p:spPr>
          <a:xfrm>
            <a:off x="3572278" y="341517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3CDC839-9087-4A1B-9409-6B50ABEB36E2}"/>
              </a:ext>
            </a:extLst>
          </p:cNvPr>
          <p:cNvCxnSpPr>
            <a:cxnSpLocks/>
          </p:cNvCxnSpPr>
          <p:nvPr/>
        </p:nvCxnSpPr>
        <p:spPr>
          <a:xfrm>
            <a:off x="4797367" y="3379464"/>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F244ED0-2304-49A7-8108-DDB1010237D1}"/>
                  </a:ext>
                </a:extLst>
              </p:cNvPr>
              <p:cNvSpPr txBox="1"/>
              <p:nvPr/>
            </p:nvSpPr>
            <p:spPr>
              <a:xfrm>
                <a:off x="382166" y="4363499"/>
                <a:ext cx="2513637" cy="2277547"/>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1</m:t>
                          </m:r>
                        </m:sub>
                      </m:sSub>
                    </m:oMath>
                  </m:oMathPara>
                </a14:m>
                <a:endParaRPr lang="en-US" altLang="zh-CN" sz="3200" b="0" i="1" dirty="0">
                  <a:latin typeface="Cambria Math" panose="020405030504060302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2</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3</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3</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solidFill>
                                <a:srgbClr val="00B0F0"/>
                              </a:solidFill>
                              <a:latin typeface="Cambria Math" panose="02040503050406030204" pitchFamily="18" charset="0"/>
                            </a:rPr>
                            <m:t>4</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solidFill>
                                <a:schemeClr val="tx1">
                                  <a:lumMod val="50000"/>
                                  <a:lumOff val="50000"/>
                                </a:schemeClr>
                              </a:solidFill>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4</m:t>
                          </m:r>
                        </m:sub>
                      </m:sSub>
                    </m:oMath>
                  </m:oMathPara>
                </a14:m>
                <a:endParaRPr lang="zh-CN" altLang="en-US" sz="3200" dirty="0"/>
              </a:p>
            </p:txBody>
          </p:sp>
        </mc:Choice>
        <mc:Fallback xmlns="">
          <p:sp>
            <p:nvSpPr>
              <p:cNvPr id="23" name="文本框 22">
                <a:extLst>
                  <a:ext uri="{FF2B5EF4-FFF2-40B4-BE49-F238E27FC236}">
                    <a16:creationId xmlns:a16="http://schemas.microsoft.com/office/drawing/2014/main" id="{CF244ED0-2304-49A7-8108-DDB1010237D1}"/>
                  </a:ext>
                </a:extLst>
              </p:cNvPr>
              <p:cNvSpPr txBox="1">
                <a:spLocks noRot="1" noChangeAspect="1" noMove="1" noResize="1" noEditPoints="1" noAdjustHandles="1" noChangeArrowheads="1" noChangeShapeType="1" noTextEdit="1"/>
              </p:cNvSpPr>
              <p:nvPr/>
            </p:nvSpPr>
            <p:spPr>
              <a:xfrm>
                <a:off x="382166" y="4363499"/>
                <a:ext cx="2513637" cy="2277547"/>
              </a:xfrm>
              <a:prstGeom prst="rect">
                <a:avLst/>
              </a:prstGeom>
              <a:blipFill>
                <a:blip r:embed="rId4"/>
                <a:stretch>
                  <a:fillRect l="-1508"/>
                </a:stretch>
              </a:blipFill>
            </p:spPr>
            <p:txBody>
              <a:bodyPr/>
              <a:lstStyle/>
              <a:p>
                <a:r>
                  <a:rPr lang="en-CN">
                    <a:noFill/>
                  </a:rPr>
                  <a:t> </a:t>
                </a:r>
              </a:p>
            </p:txBody>
          </p:sp>
        </mc:Fallback>
      </mc:AlternateContent>
      <p:cxnSp>
        <p:nvCxnSpPr>
          <p:cNvPr id="25" name="直接箭头连接符 24">
            <a:extLst>
              <a:ext uri="{FF2B5EF4-FFF2-40B4-BE49-F238E27FC236}">
                <a16:creationId xmlns:a16="http://schemas.microsoft.com/office/drawing/2014/main" id="{110D2F80-3FFB-43CC-9BA9-FE4591695E60}"/>
              </a:ext>
            </a:extLst>
          </p:cNvPr>
          <p:cNvCxnSpPr>
            <a:cxnSpLocks/>
            <a:stCxn id="23" idx="3"/>
            <a:endCxn id="26" idx="1"/>
          </p:cNvCxnSpPr>
          <p:nvPr/>
        </p:nvCxnSpPr>
        <p:spPr>
          <a:xfrm>
            <a:off x="2895803" y="5502273"/>
            <a:ext cx="17067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5FBF044-54C1-4E8C-8743-79528B989D65}"/>
                  </a:ext>
                </a:extLst>
              </p:cNvPr>
              <p:cNvSpPr txBox="1"/>
              <p:nvPr/>
            </p:nvSpPr>
            <p:spPr>
              <a:xfrm>
                <a:off x="4602584" y="4363499"/>
                <a:ext cx="817083" cy="2277547"/>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1</m:t>
                          </m:r>
                        </m:sub>
                      </m:sSub>
                    </m:oMath>
                  </m:oMathPara>
                </a14:m>
                <a:endParaRPr lang="en-US" altLang="zh-CN" sz="3200" b="0" i="1" dirty="0">
                  <a:latin typeface="Cambria Math" panose="02040503050406030204" pitchFamily="18" charset="0"/>
                </a:endParaRPr>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2</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3</m:t>
                          </m:r>
                        </m:sub>
                      </m:sSub>
                    </m:oMath>
                  </m:oMathPara>
                </a14:m>
                <a:endParaRPr lang="zh-CN" altLang="en-US" sz="32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𝑊</m:t>
                          </m:r>
                        </m:e>
                        <m:sub>
                          <m:r>
                            <a:rPr lang="en-US" altLang="zh-CN" sz="3200" b="0" i="1" smtClean="0">
                              <a:latin typeface="Cambria Math" panose="02040503050406030204" pitchFamily="18" charset="0"/>
                            </a:rPr>
                            <m:t>1</m:t>
                          </m:r>
                          <m:r>
                            <a:rPr lang="en-US" altLang="zh-CN" sz="3200" b="0" i="1" smtClean="0">
                              <a:solidFill>
                                <a:srgbClr val="00B0F0"/>
                              </a:solidFill>
                              <a:latin typeface="Cambria Math" panose="02040503050406030204" pitchFamily="18" charset="0"/>
                            </a:rPr>
                            <m:t>4</m:t>
                          </m:r>
                        </m:sub>
                      </m:sSub>
                    </m:oMath>
                  </m:oMathPara>
                </a14:m>
                <a:endParaRPr lang="zh-CN" altLang="en-US" sz="3200" dirty="0"/>
              </a:p>
            </p:txBody>
          </p:sp>
        </mc:Choice>
        <mc:Fallback xmlns="">
          <p:sp>
            <p:nvSpPr>
              <p:cNvPr id="26" name="文本框 25">
                <a:extLst>
                  <a:ext uri="{FF2B5EF4-FFF2-40B4-BE49-F238E27FC236}">
                    <a16:creationId xmlns:a16="http://schemas.microsoft.com/office/drawing/2014/main" id="{B5FBF044-54C1-4E8C-8743-79528B989D65}"/>
                  </a:ext>
                </a:extLst>
              </p:cNvPr>
              <p:cNvSpPr txBox="1">
                <a:spLocks noRot="1" noChangeAspect="1" noMove="1" noResize="1" noEditPoints="1" noAdjustHandles="1" noChangeArrowheads="1" noChangeShapeType="1" noTextEdit="1"/>
              </p:cNvSpPr>
              <p:nvPr/>
            </p:nvSpPr>
            <p:spPr>
              <a:xfrm>
                <a:off x="4602584" y="4363499"/>
                <a:ext cx="817083" cy="2277547"/>
              </a:xfrm>
              <a:prstGeom prst="rect">
                <a:avLst/>
              </a:prstGeom>
              <a:blipFill>
                <a:blip r:embed="rId5"/>
                <a:stretch>
                  <a:fillRect l="-7692" r="-1538"/>
                </a:stretch>
              </a:blipFill>
            </p:spPr>
            <p:txBody>
              <a:bodyPr/>
              <a:lstStyle/>
              <a:p>
                <a:r>
                  <a:rPr lang="en-CN">
                    <a:noFill/>
                  </a:rPr>
                  <a:t> </a:t>
                </a:r>
              </a:p>
            </p:txBody>
          </p:sp>
        </mc:Fallback>
      </mc:AlternateContent>
      <p:sp>
        <p:nvSpPr>
          <p:cNvPr id="30" name="文本框 29">
            <a:extLst>
              <a:ext uri="{FF2B5EF4-FFF2-40B4-BE49-F238E27FC236}">
                <a16:creationId xmlns:a16="http://schemas.microsoft.com/office/drawing/2014/main" id="{D6803743-C7DE-4B69-BF2A-ADDBDFA51C2D}"/>
              </a:ext>
            </a:extLst>
          </p:cNvPr>
          <p:cNvSpPr txBox="1"/>
          <p:nvPr/>
        </p:nvSpPr>
        <p:spPr>
          <a:xfrm>
            <a:off x="2816079" y="5052448"/>
            <a:ext cx="1733423" cy="400110"/>
          </a:xfrm>
          <a:prstGeom prst="rect">
            <a:avLst/>
          </a:prstGeom>
          <a:noFill/>
        </p:spPr>
        <p:txBody>
          <a:bodyPr wrap="none" rtlCol="0">
            <a:spAutoFit/>
          </a:bodyPr>
          <a:lstStyle/>
          <a:p>
            <a:r>
              <a:rPr lang="en-US" altLang="zh-CN" sz="2000" dirty="0"/>
              <a:t>Normalization</a:t>
            </a:r>
            <a:endParaRPr lang="zh-CN" altLang="en-US" sz="2000"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81C6C41-B69B-43EC-BEEA-ACA29D686FB7}"/>
                  </a:ext>
                </a:extLst>
              </p:cNvPr>
              <p:cNvSpPr txBox="1"/>
              <p:nvPr/>
            </p:nvSpPr>
            <p:spPr>
              <a:xfrm>
                <a:off x="6585727" y="3488811"/>
                <a:ext cx="4758482" cy="1800493"/>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altLang="zh-CN" sz="2400" dirty="0"/>
                  <a:t>We have not trained weights</a:t>
                </a:r>
                <a:r>
                  <a:rPr lang="zh-CN" altLang="en-US" sz="2400" dirty="0"/>
                  <a:t> </a:t>
                </a:r>
                <a14:m>
                  <m:oMath xmlns:m="http://schemas.openxmlformats.org/officeDocument/2006/math">
                    <m:r>
                      <a:rPr lang="en-US" altLang="zh-CN" sz="2400" i="1" dirty="0" smtClean="0">
                        <a:latin typeface="Cambria Math" panose="02040503050406030204" pitchFamily="18" charset="0"/>
                      </a:rPr>
                      <m:t>𝑊</m:t>
                    </m:r>
                  </m:oMath>
                </a14:m>
                <a:endParaRPr lang="en-US" altLang="zh-CN" sz="2400" dirty="0"/>
              </a:p>
              <a:p>
                <a:pPr marL="285750" indent="-285750">
                  <a:spcAft>
                    <a:spcPts val="600"/>
                  </a:spcAft>
                  <a:buFont typeface="Arial" panose="020B0604020202020204" pitchFamily="34" charset="0"/>
                  <a:buChar char="•"/>
                </a:pPr>
                <a:r>
                  <a:rPr lang="en-US" altLang="zh-CN" sz="2400" dirty="0"/>
                  <a:t>Order has no influence.</a:t>
                </a:r>
              </a:p>
              <a:p>
                <a:pPr marL="285750" indent="-285750">
                  <a:spcAft>
                    <a:spcPts val="600"/>
                  </a:spcAft>
                  <a:buFont typeface="Arial" panose="020B0604020202020204" pitchFamily="34" charset="0"/>
                  <a:buChar char="•"/>
                </a:pPr>
                <a:r>
                  <a:rPr lang="en-US" altLang="zh-CN" sz="2400" dirty="0"/>
                  <a:t>Proximity has no influence.</a:t>
                </a:r>
              </a:p>
              <a:p>
                <a:pPr marL="285750" indent="-285750">
                  <a:spcAft>
                    <a:spcPts val="600"/>
                  </a:spcAft>
                  <a:buFont typeface="Arial" panose="020B0604020202020204" pitchFamily="34" charset="0"/>
                  <a:buChar char="•"/>
                </a:pPr>
                <a:r>
                  <a:rPr lang="en-US" altLang="zh-CN" sz="2400" dirty="0"/>
                  <a:t>Shape independent.</a:t>
                </a:r>
                <a:endParaRPr lang="zh-CN" altLang="en-US" sz="2400" dirty="0"/>
              </a:p>
            </p:txBody>
          </p:sp>
        </mc:Choice>
        <mc:Fallback xmlns="">
          <p:sp>
            <p:nvSpPr>
              <p:cNvPr id="32" name="文本框 31">
                <a:extLst>
                  <a:ext uri="{FF2B5EF4-FFF2-40B4-BE49-F238E27FC236}">
                    <a16:creationId xmlns:a16="http://schemas.microsoft.com/office/drawing/2014/main" id="{181C6C41-B69B-43EC-BEEA-ACA29D686FB7}"/>
                  </a:ext>
                </a:extLst>
              </p:cNvPr>
              <p:cNvSpPr txBox="1">
                <a:spLocks noRot="1" noChangeAspect="1" noMove="1" noResize="1" noEditPoints="1" noAdjustHandles="1" noChangeArrowheads="1" noChangeShapeType="1" noTextEdit="1"/>
              </p:cNvSpPr>
              <p:nvPr/>
            </p:nvSpPr>
            <p:spPr>
              <a:xfrm>
                <a:off x="6585727" y="3488811"/>
                <a:ext cx="4758482" cy="1800493"/>
              </a:xfrm>
              <a:prstGeom prst="rect">
                <a:avLst/>
              </a:prstGeom>
              <a:blipFill>
                <a:blip r:embed="rId6"/>
                <a:stretch>
                  <a:fillRect l="-1596" t="-2797" b="-6993"/>
                </a:stretch>
              </a:blipFill>
            </p:spPr>
            <p:txBody>
              <a:bodyPr/>
              <a:lstStyle/>
              <a:p>
                <a:r>
                  <a:rPr lang="en-CN">
                    <a:noFill/>
                  </a:rPr>
                  <a:t> </a:t>
                </a:r>
              </a:p>
            </p:txBody>
          </p:sp>
        </mc:Fallback>
      </mc:AlternateContent>
      <p:sp>
        <p:nvSpPr>
          <p:cNvPr id="33" name="文本框 32">
            <a:extLst>
              <a:ext uri="{FF2B5EF4-FFF2-40B4-BE49-F238E27FC236}">
                <a16:creationId xmlns:a16="http://schemas.microsoft.com/office/drawing/2014/main" id="{C4ACFABC-C5B0-4D3F-A3C4-E3CC3B565519}"/>
              </a:ext>
            </a:extLst>
          </p:cNvPr>
          <p:cNvSpPr txBox="1"/>
          <p:nvPr/>
        </p:nvSpPr>
        <p:spPr>
          <a:xfrm>
            <a:off x="6435951" y="5433301"/>
            <a:ext cx="5416932" cy="1077218"/>
          </a:xfrm>
          <a:prstGeom prst="rect">
            <a:avLst/>
          </a:prstGeom>
          <a:noFill/>
        </p:spPr>
        <p:txBody>
          <a:bodyPr wrap="square" rtlCol="0">
            <a:spAutoFit/>
          </a:bodyPr>
          <a:lstStyle/>
          <a:p>
            <a:r>
              <a:rPr lang="en-US" altLang="zh-CN" sz="3200" b="1" dirty="0">
                <a:solidFill>
                  <a:srgbClr val="FF0000"/>
                </a:solidFill>
              </a:rPr>
              <a:t>Adding</a:t>
            </a:r>
            <a:r>
              <a:rPr lang="zh-CN" altLang="en-US" sz="3200" b="1" dirty="0">
                <a:solidFill>
                  <a:srgbClr val="FF0000"/>
                </a:solidFill>
              </a:rPr>
              <a:t> </a:t>
            </a:r>
            <a:r>
              <a:rPr lang="en-US" altLang="zh-CN" sz="3200" b="1" dirty="0">
                <a:solidFill>
                  <a:srgbClr val="FF0000"/>
                </a:solidFill>
              </a:rPr>
              <a:t>more</a:t>
            </a:r>
            <a:r>
              <a:rPr lang="zh-CN" altLang="en-US" sz="3200" b="1" dirty="0">
                <a:solidFill>
                  <a:srgbClr val="FF0000"/>
                </a:solidFill>
              </a:rPr>
              <a:t> </a:t>
            </a:r>
            <a:r>
              <a:rPr lang="en-US" altLang="zh-CN" sz="3200" b="1" dirty="0">
                <a:solidFill>
                  <a:srgbClr val="FF0000"/>
                </a:solidFill>
              </a:rPr>
              <a:t>and</a:t>
            </a:r>
            <a:r>
              <a:rPr lang="zh-CN" altLang="en-US" sz="3200" b="1" dirty="0">
                <a:solidFill>
                  <a:srgbClr val="FF0000"/>
                </a:solidFill>
              </a:rPr>
              <a:t> </a:t>
            </a:r>
            <a:r>
              <a:rPr lang="en-US" altLang="zh-CN" sz="3200" b="1" dirty="0">
                <a:solidFill>
                  <a:srgbClr val="FF0000"/>
                </a:solidFill>
              </a:rPr>
              <a:t>better</a:t>
            </a:r>
            <a:r>
              <a:rPr lang="zh-CN" altLang="en-US" sz="3200" b="1" dirty="0">
                <a:solidFill>
                  <a:srgbClr val="FF0000"/>
                </a:solidFill>
              </a:rPr>
              <a:t> </a:t>
            </a:r>
            <a:r>
              <a:rPr lang="en-US" altLang="zh-CN" sz="3200" b="1" dirty="0">
                <a:solidFill>
                  <a:srgbClr val="FF0000"/>
                </a:solidFill>
              </a:rPr>
              <a:t>contexts</a:t>
            </a:r>
            <a:r>
              <a:rPr lang="zh-CN" altLang="en-US" sz="3200" b="1" dirty="0">
                <a:solidFill>
                  <a:srgbClr val="FF0000"/>
                </a:solidFill>
              </a:rPr>
              <a:t> </a:t>
            </a:r>
            <a:r>
              <a:rPr lang="en-US" altLang="zh-CN" sz="3200" b="1" dirty="0">
                <a:solidFill>
                  <a:srgbClr val="FF0000"/>
                </a:solidFill>
              </a:rPr>
              <a:t>is</a:t>
            </a:r>
            <a:r>
              <a:rPr lang="zh-CN" altLang="en-US" sz="3200" b="1" dirty="0">
                <a:solidFill>
                  <a:srgbClr val="FF0000"/>
                </a:solidFill>
              </a:rPr>
              <a:t> </a:t>
            </a:r>
            <a:r>
              <a:rPr lang="en-US" altLang="zh-CN" sz="3200" b="1" dirty="0">
                <a:solidFill>
                  <a:srgbClr val="FF0000"/>
                </a:solidFill>
              </a:rPr>
              <a:t>self-attention!</a:t>
            </a:r>
            <a:endParaRPr lang="zh-CN" altLang="en-US" sz="3200" b="1" dirty="0">
              <a:solidFill>
                <a:srgbClr val="FF0000"/>
              </a:solidFill>
            </a:endParaRPr>
          </a:p>
        </p:txBody>
      </p:sp>
      <mc:AlternateContent xmlns:mc="http://schemas.openxmlformats.org/markup-compatibility/2006" xmlns:a14="http://schemas.microsoft.com/office/drawing/2010/main">
        <mc:Choice Requires="a14">
          <p:sp>
            <p:nvSpPr>
              <p:cNvPr id="28" name="文本框 30">
                <a:extLst>
                  <a:ext uri="{FF2B5EF4-FFF2-40B4-BE49-F238E27FC236}">
                    <a16:creationId xmlns:a16="http://schemas.microsoft.com/office/drawing/2014/main" id="{015E9C2D-F4EA-7C4C-97E7-FC0476933378}"/>
                  </a:ext>
                </a:extLst>
              </p:cNvPr>
              <p:cNvSpPr txBox="1"/>
              <p:nvPr/>
            </p:nvSpPr>
            <p:spPr>
              <a:xfrm>
                <a:off x="6586639" y="1559710"/>
                <a:ext cx="5416931" cy="1785104"/>
              </a:xfrm>
              <a:prstGeom prst="rect">
                <a:avLst/>
              </a:prstGeom>
              <a:noFill/>
            </p:spPr>
            <p:txBody>
              <a:bodyPr wrap="none" lIns="0" tIns="0" rIns="0" bIns="0" rtlCol="0">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1</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1</m:t>
                          </m:r>
                        </m:sub>
                      </m:sSub>
                    </m:oMath>
                  </m:oMathPara>
                </a14:m>
                <a:endParaRPr lang="en-US" altLang="zh-CN" sz="2400" b="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2</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2</m:t>
                          </m:r>
                        </m:sub>
                      </m:sSub>
                    </m:oMath>
                  </m:oMathPara>
                </a14:m>
                <a:endParaRPr lang="zh-CN" altLang="en-US" sz="24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3</m:t>
                          </m:r>
                        </m:sub>
                      </m:sSub>
                    </m:oMath>
                  </m:oMathPara>
                </a14:m>
                <a:endParaRPr lang="zh-CN" altLang="en-US" sz="2400" dirty="0"/>
              </a:p>
              <a:p>
                <a:pPr>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3</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solidFill>
                                <a:srgbClr val="C00000"/>
                              </a:solidFill>
                              <a:latin typeface="Cambria Math" panose="02040503050406030204" pitchFamily="18" charset="0"/>
                            </a:rPr>
                            <m:t>4</m:t>
                          </m:r>
                          <m:r>
                            <a:rPr lang="en-US" altLang="zh-CN" sz="2400" b="0" i="1" smtClean="0">
                              <a:solidFill>
                                <a:srgbClr val="00B0F0"/>
                              </a:solidFill>
                              <a:latin typeface="Cambria Math" panose="02040503050406030204" pitchFamily="18" charset="0"/>
                            </a:rPr>
                            <m:t>4</m:t>
                          </m:r>
                        </m:sub>
                      </m:sSub>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solidFill>
                                <a:srgbClr val="C00000"/>
                              </a:solidFill>
                              <a:latin typeface="Cambria Math" panose="02040503050406030204" pitchFamily="18" charset="0"/>
                            </a:rPr>
                            <m:t>4</m:t>
                          </m:r>
                        </m:sub>
                      </m:sSub>
                    </m:oMath>
                  </m:oMathPara>
                </a14:m>
                <a:endParaRPr lang="zh-CN" altLang="en-US" sz="2400" dirty="0"/>
              </a:p>
            </p:txBody>
          </p:sp>
        </mc:Choice>
        <mc:Fallback xmlns="">
          <p:sp>
            <p:nvSpPr>
              <p:cNvPr id="28" name="文本框 30">
                <a:extLst>
                  <a:ext uri="{FF2B5EF4-FFF2-40B4-BE49-F238E27FC236}">
                    <a16:creationId xmlns:a16="http://schemas.microsoft.com/office/drawing/2014/main" id="{015E9C2D-F4EA-7C4C-97E7-FC0476933378}"/>
                  </a:ext>
                </a:extLst>
              </p:cNvPr>
              <p:cNvSpPr txBox="1">
                <a:spLocks noRot="1" noChangeAspect="1" noMove="1" noResize="1" noEditPoints="1" noAdjustHandles="1" noChangeArrowheads="1" noChangeShapeType="1" noTextEdit="1"/>
              </p:cNvSpPr>
              <p:nvPr/>
            </p:nvSpPr>
            <p:spPr>
              <a:xfrm>
                <a:off x="6586639" y="1559710"/>
                <a:ext cx="5416931" cy="1785104"/>
              </a:xfrm>
              <a:prstGeom prst="rect">
                <a:avLst/>
              </a:prstGeom>
              <a:blipFill>
                <a:blip r:embed="rId7"/>
                <a:stretch>
                  <a:fillRect b="-7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17">
                <a:extLst>
                  <a:ext uri="{FF2B5EF4-FFF2-40B4-BE49-F238E27FC236}">
                    <a16:creationId xmlns:a16="http://schemas.microsoft.com/office/drawing/2014/main" id="{64A33CC9-E937-BF41-8D9F-3C672F0C3B90}"/>
                  </a:ext>
                </a:extLst>
              </p:cNvPr>
              <p:cNvSpPr txBox="1"/>
              <p:nvPr/>
            </p:nvSpPr>
            <p:spPr>
              <a:xfrm>
                <a:off x="159654" y="3426114"/>
                <a:ext cx="5151337" cy="546863"/>
              </a:xfrm>
              <a:prstGeom prst="rect">
                <a:avLst/>
              </a:prstGeom>
              <a:noFill/>
            </p:spPr>
            <p:txBody>
              <a:bodyPr wrap="square">
                <a:noAutofit/>
              </a:bodyPr>
              <a:lstStyle/>
              <a:p>
                <a:r>
                  <a:rPr lang="en-US" altLang="zh-CN" sz="1400" dirty="0">
                    <a:solidFill>
                      <a:schemeClr val="accent2"/>
                    </a:solidFill>
                  </a:rPr>
                  <a:t>Better/</a:t>
                </a:r>
              </a:p>
              <a:p>
                <a:r>
                  <a:rPr lang="en-US" altLang="zh-CN" sz="1400" dirty="0">
                    <a:solidFill>
                      <a:schemeClr val="accent2"/>
                    </a:solidFill>
                  </a:rPr>
                  <a:t>More Context</a:t>
                </a:r>
                <a:r>
                  <a:rPr lang="en-US" altLang="zh-CN"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i="1">
                            <a:solidFill>
                              <a:schemeClr val="accent2"/>
                            </a:solidFill>
                            <a:latin typeface="Cambria Math" panose="02040503050406030204" pitchFamily="18" charset="0"/>
                          </a:rPr>
                          <m:t>1</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2</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3</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4</m:t>
                        </m:r>
                      </m:sub>
                    </m:sSub>
                  </m:oMath>
                </a14:m>
                <a:endParaRPr lang="zh-CN" altLang="en-US" sz="2400" dirty="0">
                  <a:solidFill>
                    <a:schemeClr val="accent2"/>
                  </a:solidFill>
                </a:endParaRPr>
              </a:p>
            </p:txBody>
          </p:sp>
        </mc:Choice>
        <mc:Fallback xmlns="">
          <p:sp>
            <p:nvSpPr>
              <p:cNvPr id="29" name="文本框 17">
                <a:extLst>
                  <a:ext uri="{FF2B5EF4-FFF2-40B4-BE49-F238E27FC236}">
                    <a16:creationId xmlns:a16="http://schemas.microsoft.com/office/drawing/2014/main" id="{64A33CC9-E937-BF41-8D9F-3C672F0C3B90}"/>
                  </a:ext>
                </a:extLst>
              </p:cNvPr>
              <p:cNvSpPr txBox="1">
                <a:spLocks noRot="1" noChangeAspect="1" noMove="1" noResize="1" noEditPoints="1" noAdjustHandles="1" noChangeArrowheads="1" noChangeShapeType="1" noTextEdit="1"/>
              </p:cNvSpPr>
              <p:nvPr/>
            </p:nvSpPr>
            <p:spPr>
              <a:xfrm>
                <a:off x="159654" y="3426114"/>
                <a:ext cx="5151337" cy="546863"/>
              </a:xfrm>
              <a:prstGeom prst="rect">
                <a:avLst/>
              </a:prstGeom>
              <a:blipFill>
                <a:blip r:embed="rId8"/>
                <a:stretch>
                  <a:fillRect l="-246" t="-2273" b="-31818"/>
                </a:stretch>
              </a:blipFill>
            </p:spPr>
            <p:txBody>
              <a:bodyPr/>
              <a:lstStyle/>
              <a:p>
                <a:r>
                  <a:rPr lang="en-CN">
                    <a:noFill/>
                  </a:rPr>
                  <a:t> </a:t>
                </a:r>
              </a:p>
            </p:txBody>
          </p:sp>
        </mc:Fallback>
      </mc:AlternateContent>
    </p:spTree>
    <p:extLst>
      <p:ext uri="{BB962C8B-B14F-4D97-AF65-F5344CB8AC3E}">
        <p14:creationId xmlns:p14="http://schemas.microsoft.com/office/powerpoint/2010/main" val="338856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47</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Encoder-Decoder</a:t>
            </a:r>
            <a:r>
              <a:rPr lang="zh-CN" altLang="en-US" dirty="0"/>
              <a:t> </a:t>
            </a:r>
            <a:r>
              <a:rPr lang="en-US" altLang="zh-CN" dirty="0"/>
              <a:t>Model</a:t>
            </a:r>
          </a:p>
          <a:p>
            <a:r>
              <a:rPr lang="en-US" altLang="zh-CN" dirty="0"/>
              <a:t>Attention and Self-Attention</a:t>
            </a:r>
          </a:p>
          <a:p>
            <a:pPr lvl="1"/>
            <a:r>
              <a:rPr lang="en-US" altLang="zh-CN" dirty="0"/>
              <a:t>Attention</a:t>
            </a:r>
            <a:r>
              <a:rPr lang="zh-CN" altLang="en-US" dirty="0"/>
              <a:t> </a:t>
            </a:r>
            <a:r>
              <a:rPr lang="en-US" altLang="zh-CN" dirty="0"/>
              <a:t>mechanisms</a:t>
            </a:r>
            <a:r>
              <a:rPr lang="zh-CN" altLang="en-US" dirty="0"/>
              <a:t> </a:t>
            </a:r>
            <a:r>
              <a:rPr lang="en-US" altLang="zh-CN" dirty="0"/>
              <a:t>intuition</a:t>
            </a:r>
          </a:p>
          <a:p>
            <a:pPr lvl="1"/>
            <a:r>
              <a:rPr lang="en-US" altLang="zh-CN" b="1" dirty="0"/>
              <a:t>Self-attention</a:t>
            </a:r>
          </a:p>
          <a:p>
            <a:endParaRPr lang="en-US" altLang="zh-CN" b="1" dirty="0"/>
          </a:p>
        </p:txBody>
      </p:sp>
    </p:spTree>
    <p:extLst>
      <p:ext uri="{BB962C8B-B14F-4D97-AF65-F5344CB8AC3E}">
        <p14:creationId xmlns:p14="http://schemas.microsoft.com/office/powerpoint/2010/main" val="702573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79595-19C5-448C-A83A-FF4E66321A1E}"/>
              </a:ext>
            </a:extLst>
          </p:cNvPr>
          <p:cNvSpPr>
            <a:spLocks noGrp="1"/>
          </p:cNvSpPr>
          <p:nvPr>
            <p:ph type="title"/>
          </p:nvPr>
        </p:nvSpPr>
        <p:spPr/>
        <p:txBody>
          <a:bodyPr lIns="90000">
            <a:noAutofit/>
          </a:bodyPr>
          <a:lstStyle/>
          <a:p>
            <a:r>
              <a:rPr lang="en-US" altLang="zh-CN" dirty="0"/>
              <a:t>Self-Attention</a:t>
            </a:r>
            <a:endParaRPr lang="zh-CN" altLang="en-US" dirty="0"/>
          </a:p>
        </p:txBody>
      </p:sp>
      <p:sp>
        <p:nvSpPr>
          <p:cNvPr id="3" name="内容占位符 2">
            <a:extLst>
              <a:ext uri="{FF2B5EF4-FFF2-40B4-BE49-F238E27FC236}">
                <a16:creationId xmlns:a16="http://schemas.microsoft.com/office/drawing/2014/main" id="{3000F545-4343-4D7D-8A76-E9E554B2DCC7}"/>
              </a:ext>
            </a:extLst>
          </p:cNvPr>
          <p:cNvSpPr>
            <a:spLocks noGrp="1"/>
          </p:cNvSpPr>
          <p:nvPr>
            <p:ph idx="1"/>
          </p:nvPr>
        </p:nvSpPr>
        <p:spPr>
          <a:xfrm>
            <a:off x="1700656" y="2007822"/>
            <a:ext cx="4027344" cy="453992"/>
          </a:xfrm>
        </p:spPr>
        <p:txBody>
          <a:bodyPr>
            <a:normAutofit fontScale="92500" lnSpcReduction="10000"/>
          </a:bodyPr>
          <a:lstStyle/>
          <a:p>
            <a:pPr marL="0" indent="0">
              <a:buNone/>
            </a:pPr>
            <a:r>
              <a:rPr lang="en-US" altLang="zh-CN" dirty="0"/>
              <a:t>Bank    of    the   </a:t>
            </a:r>
            <a:r>
              <a:rPr lang="zh-CN" altLang="en-US" dirty="0"/>
              <a:t>  </a:t>
            </a:r>
            <a:r>
              <a:rPr lang="en-US" altLang="zh-CN" dirty="0"/>
              <a:t>  river.</a:t>
            </a:r>
            <a:endParaRPr lang="zh-CN" altLang="en-US" dirty="0"/>
          </a:p>
        </p:txBody>
      </p:sp>
      <p:sp>
        <p:nvSpPr>
          <p:cNvPr id="4" name="灯片编号占位符 3">
            <a:extLst>
              <a:ext uri="{FF2B5EF4-FFF2-40B4-BE49-F238E27FC236}">
                <a16:creationId xmlns:a16="http://schemas.microsoft.com/office/drawing/2014/main" id="{3CE411C0-9DBA-4BB8-A970-BB588E925C8D}"/>
              </a:ext>
            </a:extLst>
          </p:cNvPr>
          <p:cNvSpPr>
            <a:spLocks noGrp="1"/>
          </p:cNvSpPr>
          <p:nvPr>
            <p:ph type="sldNum" sz="quarter" idx="12"/>
          </p:nvPr>
        </p:nvSpPr>
        <p:spPr/>
        <p:txBody>
          <a:bodyPr/>
          <a:lstStyle/>
          <a:p>
            <a:fld id="{DC8BB421-126E-41CB-B73A-69D52E98CAE3}" type="slidenum">
              <a:rPr lang="zh-CN" altLang="en-US" smtClean="0"/>
              <a:t>48</a:t>
            </a:fld>
            <a:endParaRPr lang="zh-CN" altLang="en-US"/>
          </a:p>
        </p:txBody>
      </p:sp>
      <p:sp>
        <p:nvSpPr>
          <p:cNvPr id="5" name="矩形: 圆角 4">
            <a:extLst>
              <a:ext uri="{FF2B5EF4-FFF2-40B4-BE49-F238E27FC236}">
                <a16:creationId xmlns:a16="http://schemas.microsoft.com/office/drawing/2014/main" id="{E40194B0-6E4F-479F-B632-4BAB28F5D0D4}"/>
              </a:ext>
            </a:extLst>
          </p:cNvPr>
          <p:cNvSpPr/>
          <p:nvPr/>
        </p:nvSpPr>
        <p:spPr>
          <a:xfrm>
            <a:off x="1590698" y="4266715"/>
            <a:ext cx="3812308" cy="1042584"/>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B050"/>
                </a:solidFill>
              </a:rPr>
              <a:t>Attention</a:t>
            </a:r>
            <a:endParaRPr lang="zh-CN" altLang="en-US" sz="3200" dirty="0">
              <a:solidFill>
                <a:srgbClr val="00B050"/>
              </a:solidFill>
            </a:endParaRPr>
          </a:p>
        </p:txBody>
      </p:sp>
      <p:cxnSp>
        <p:nvCxnSpPr>
          <p:cNvPr id="6" name="直接连接符 5">
            <a:extLst>
              <a:ext uri="{FF2B5EF4-FFF2-40B4-BE49-F238E27FC236}">
                <a16:creationId xmlns:a16="http://schemas.microsoft.com/office/drawing/2014/main" id="{4568A295-6A93-4866-ADE3-7C229567A757}"/>
              </a:ext>
            </a:extLst>
          </p:cNvPr>
          <p:cNvCxnSpPr>
            <a:cxnSpLocks/>
          </p:cNvCxnSpPr>
          <p:nvPr/>
        </p:nvCxnSpPr>
        <p:spPr>
          <a:xfrm>
            <a:off x="2080635" y="2452418"/>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BFECF2AF-974E-42AB-BACD-48E2D6AFFC38}"/>
              </a:ext>
            </a:extLst>
          </p:cNvPr>
          <p:cNvCxnSpPr>
            <a:cxnSpLocks/>
          </p:cNvCxnSpPr>
          <p:nvPr/>
        </p:nvCxnSpPr>
        <p:spPr>
          <a:xfrm>
            <a:off x="3100821" y="2452418"/>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DC13C05-4D7C-4D58-A50A-A7DA4FE4D7AF}"/>
              </a:ext>
            </a:extLst>
          </p:cNvPr>
          <p:cNvCxnSpPr>
            <a:cxnSpLocks/>
          </p:cNvCxnSpPr>
          <p:nvPr/>
        </p:nvCxnSpPr>
        <p:spPr>
          <a:xfrm>
            <a:off x="3967796" y="2433866"/>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59CB42B-0316-4545-9027-82A766B247E8}"/>
              </a:ext>
            </a:extLst>
          </p:cNvPr>
          <p:cNvCxnSpPr>
            <a:cxnSpLocks/>
          </p:cNvCxnSpPr>
          <p:nvPr/>
        </p:nvCxnSpPr>
        <p:spPr>
          <a:xfrm>
            <a:off x="5180185" y="2398157"/>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4368444-18C8-44FB-9481-B6C177530DBE}"/>
                  </a:ext>
                </a:extLst>
              </p:cNvPr>
              <p:cNvSpPr txBox="1"/>
              <p:nvPr/>
            </p:nvSpPr>
            <p:spPr>
              <a:xfrm>
                <a:off x="687823" y="3411372"/>
                <a:ext cx="5152761"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9">
                <a:extLst>
                  <a:ext uri="{FF2B5EF4-FFF2-40B4-BE49-F238E27FC236}">
                    <a16:creationId xmlns:a16="http://schemas.microsoft.com/office/drawing/2014/main" id="{44368444-18C8-44FB-9481-B6C177530DBE}"/>
                  </a:ext>
                </a:extLst>
              </p:cNvPr>
              <p:cNvSpPr txBox="1">
                <a:spLocks noRot="1" noChangeAspect="1" noMove="1" noResize="1" noEditPoints="1" noAdjustHandles="1" noChangeArrowheads="1" noChangeShapeType="1" noTextEdit="1"/>
              </p:cNvSpPr>
              <p:nvPr/>
            </p:nvSpPr>
            <p:spPr>
              <a:xfrm>
                <a:off x="687823" y="3411372"/>
                <a:ext cx="5152761" cy="546863"/>
              </a:xfrm>
              <a:prstGeom prst="rect">
                <a:avLst/>
              </a:prstGeom>
              <a:blipFill>
                <a:blip r:embed="rId3"/>
                <a:stretch>
                  <a:fillRect l="-493"/>
                </a:stretch>
              </a:blipFill>
            </p:spPr>
            <p:txBody>
              <a:bodyPr/>
              <a:lstStyle/>
              <a:p>
                <a:r>
                  <a:rPr lang="en-CN">
                    <a:noFill/>
                  </a:rPr>
                  <a:t> </a:t>
                </a:r>
              </a:p>
            </p:txBody>
          </p:sp>
        </mc:Fallback>
      </mc:AlternateContent>
      <p:cxnSp>
        <p:nvCxnSpPr>
          <p:cNvPr id="11" name="直接连接符 10">
            <a:extLst>
              <a:ext uri="{FF2B5EF4-FFF2-40B4-BE49-F238E27FC236}">
                <a16:creationId xmlns:a16="http://schemas.microsoft.com/office/drawing/2014/main" id="{B29DB48E-2C16-422D-B513-4FCBD3D0CA06}"/>
              </a:ext>
            </a:extLst>
          </p:cNvPr>
          <p:cNvCxnSpPr>
            <a:cxnSpLocks/>
          </p:cNvCxnSpPr>
          <p:nvPr/>
        </p:nvCxnSpPr>
        <p:spPr>
          <a:xfrm>
            <a:off x="2080635" y="39487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666ECE3-D63B-4044-96DD-CCFE15216B62}"/>
              </a:ext>
            </a:extLst>
          </p:cNvPr>
          <p:cNvCxnSpPr>
            <a:cxnSpLocks/>
          </p:cNvCxnSpPr>
          <p:nvPr/>
        </p:nvCxnSpPr>
        <p:spPr>
          <a:xfrm>
            <a:off x="3113521" y="3953472"/>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4164FAF-4599-4452-8436-01CBCE45EF66}"/>
              </a:ext>
            </a:extLst>
          </p:cNvPr>
          <p:cNvCxnSpPr>
            <a:cxnSpLocks/>
          </p:cNvCxnSpPr>
          <p:nvPr/>
        </p:nvCxnSpPr>
        <p:spPr>
          <a:xfrm>
            <a:off x="3980496" y="393968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EC079C7-A3A6-415C-B5BC-0D38DE31D1DF}"/>
              </a:ext>
            </a:extLst>
          </p:cNvPr>
          <p:cNvCxnSpPr>
            <a:cxnSpLocks/>
          </p:cNvCxnSpPr>
          <p:nvPr/>
        </p:nvCxnSpPr>
        <p:spPr>
          <a:xfrm>
            <a:off x="5180185" y="3946841"/>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64BD142-35C6-4BB5-95B0-B9B0B04F066B}"/>
                  </a:ext>
                </a:extLst>
              </p:cNvPr>
              <p:cNvSpPr txBox="1"/>
              <p:nvPr/>
            </p:nvSpPr>
            <p:spPr>
              <a:xfrm>
                <a:off x="580572" y="5308230"/>
                <a:ext cx="4927599" cy="546863"/>
              </a:xfrm>
              <a:prstGeom prst="rect">
                <a:avLst/>
              </a:prstGeom>
              <a:noFill/>
            </p:spPr>
            <p:txBody>
              <a:bodyPr wrap="square">
                <a:noAutofit/>
              </a:bodyPr>
              <a:lstStyle/>
              <a:p>
                <a:r>
                  <a:rPr lang="en-US" altLang="zh-CN" sz="1400" dirty="0">
                    <a:solidFill>
                      <a:schemeClr val="accent2"/>
                    </a:solidFill>
                  </a:rPr>
                  <a:t>Better</a:t>
                </a:r>
                <a:r>
                  <a:rPr lang="zh-CN" altLang="en-US" sz="1400" dirty="0">
                    <a:solidFill>
                      <a:schemeClr val="accent2"/>
                    </a:solidFill>
                  </a:rPr>
                  <a:t> </a:t>
                </a:r>
                <a:r>
                  <a:rPr lang="en-US" altLang="zh-CN" sz="1400" dirty="0">
                    <a:solidFill>
                      <a:schemeClr val="accent2"/>
                    </a:solidFill>
                  </a:rPr>
                  <a:t>and</a:t>
                </a:r>
              </a:p>
              <a:p>
                <a:r>
                  <a:rPr lang="en-US" altLang="zh-CN" sz="1400" dirty="0">
                    <a:solidFill>
                      <a:schemeClr val="accent2"/>
                    </a:solidFill>
                  </a:rPr>
                  <a:t>More Context</a:t>
                </a:r>
                <a:r>
                  <a:rPr lang="en-US" altLang="zh-CN"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i="1">
                            <a:solidFill>
                              <a:schemeClr val="accent2"/>
                            </a:solidFill>
                            <a:latin typeface="Cambria Math" panose="02040503050406030204" pitchFamily="18" charset="0"/>
                          </a:rPr>
                          <m:t>1</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2</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3</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4</m:t>
                        </m:r>
                      </m:sub>
                    </m:sSub>
                  </m:oMath>
                </a14:m>
                <a:endParaRPr lang="zh-CN" altLang="en-US" sz="2400" dirty="0">
                  <a:solidFill>
                    <a:schemeClr val="accent2"/>
                  </a:solidFill>
                </a:endParaRPr>
              </a:p>
            </p:txBody>
          </p:sp>
        </mc:Choice>
        <mc:Fallback xmlns="">
          <p:sp>
            <p:nvSpPr>
              <p:cNvPr id="15" name="文本框 14">
                <a:extLst>
                  <a:ext uri="{FF2B5EF4-FFF2-40B4-BE49-F238E27FC236}">
                    <a16:creationId xmlns:a16="http://schemas.microsoft.com/office/drawing/2014/main" id="{264BD142-35C6-4BB5-95B0-B9B0B04F066B}"/>
                  </a:ext>
                </a:extLst>
              </p:cNvPr>
              <p:cNvSpPr txBox="1">
                <a:spLocks noRot="1" noChangeAspect="1" noMove="1" noResize="1" noEditPoints="1" noAdjustHandles="1" noChangeArrowheads="1" noChangeShapeType="1" noTextEdit="1"/>
              </p:cNvSpPr>
              <p:nvPr/>
            </p:nvSpPr>
            <p:spPr>
              <a:xfrm>
                <a:off x="580572" y="5308230"/>
                <a:ext cx="4927599" cy="546863"/>
              </a:xfrm>
              <a:prstGeom prst="rect">
                <a:avLst/>
              </a:prstGeom>
              <a:blipFill>
                <a:blip r:embed="rId4"/>
                <a:stretch>
                  <a:fillRect l="-257" t="-2326" b="-34884"/>
                </a:stretch>
              </a:blipFill>
            </p:spPr>
            <p:txBody>
              <a:bodyPr/>
              <a:lstStyle/>
              <a:p>
                <a:r>
                  <a:rPr lang="en-CN">
                    <a:noFill/>
                  </a:rPr>
                  <a:t> </a:t>
                </a:r>
              </a:p>
            </p:txBody>
          </p:sp>
        </mc:Fallback>
      </mc:AlternateContent>
      <p:cxnSp>
        <p:nvCxnSpPr>
          <p:cNvPr id="16" name="直接连接符 15">
            <a:extLst>
              <a:ext uri="{FF2B5EF4-FFF2-40B4-BE49-F238E27FC236}">
                <a16:creationId xmlns:a16="http://schemas.microsoft.com/office/drawing/2014/main" id="{4F291A64-E3F5-43D6-8CF9-26D5FDD909B3}"/>
              </a:ext>
            </a:extLst>
          </p:cNvPr>
          <p:cNvCxnSpPr>
            <a:cxnSpLocks/>
          </p:cNvCxnSpPr>
          <p:nvPr/>
        </p:nvCxnSpPr>
        <p:spPr>
          <a:xfrm>
            <a:off x="2080635" y="5315841"/>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F476A56-33A4-44AD-B802-E4D9B9E6A678}"/>
              </a:ext>
            </a:extLst>
          </p:cNvPr>
          <p:cNvCxnSpPr>
            <a:cxnSpLocks/>
          </p:cNvCxnSpPr>
          <p:nvPr/>
        </p:nvCxnSpPr>
        <p:spPr>
          <a:xfrm>
            <a:off x="3126221" y="5315841"/>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8B48AFE-4C10-4028-9577-1F05AED12EA5}"/>
              </a:ext>
            </a:extLst>
          </p:cNvPr>
          <p:cNvCxnSpPr>
            <a:cxnSpLocks/>
          </p:cNvCxnSpPr>
          <p:nvPr/>
        </p:nvCxnSpPr>
        <p:spPr>
          <a:xfrm>
            <a:off x="3993196" y="530998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D333BE0-3A09-4C4D-A841-6DC0D187D6F0}"/>
              </a:ext>
            </a:extLst>
          </p:cNvPr>
          <p:cNvCxnSpPr>
            <a:cxnSpLocks/>
          </p:cNvCxnSpPr>
          <p:nvPr/>
        </p:nvCxnSpPr>
        <p:spPr>
          <a:xfrm>
            <a:off x="5218285" y="5306030"/>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F688F3E-F086-4125-898B-62A2D836994C}"/>
                  </a:ext>
                </a:extLst>
              </p:cNvPr>
              <p:cNvSpPr txBox="1"/>
              <p:nvPr/>
            </p:nvSpPr>
            <p:spPr>
              <a:xfrm>
                <a:off x="800403" y="2760545"/>
                <a:ext cx="4927599" cy="546863"/>
              </a:xfrm>
              <a:prstGeom prst="rect">
                <a:avLst/>
              </a:prstGeom>
              <a:noFill/>
            </p:spPr>
            <p:txBody>
              <a:bodyPr wrap="square">
                <a:noAutofit/>
              </a:bodyPr>
              <a:lstStyle/>
              <a:p>
                <a:r>
                  <a:rPr lang="en-US" altLang="zh-CN" sz="1400" dirty="0">
                    <a:solidFill>
                      <a:schemeClr val="tx1">
                        <a:lumMod val="50000"/>
                        <a:lumOff val="50000"/>
                      </a:schemeClr>
                    </a:solidFill>
                  </a:rPr>
                  <a:t>Tokens      </a:t>
                </a:r>
                <a:r>
                  <a:rPr lang="en-US" altLang="zh-CN"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i="1">
                            <a:solidFill>
                              <a:schemeClr val="tx1">
                                <a:lumMod val="50000"/>
                                <a:lumOff val="50000"/>
                              </a:schemeClr>
                            </a:solidFill>
                            <a:latin typeface="Cambria Math" panose="02040503050406030204" pitchFamily="18" charset="0"/>
                          </a:rPr>
                          <m:t>1</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2</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3</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4</m:t>
                        </m:r>
                      </m:sub>
                    </m:sSub>
                  </m:oMath>
                </a14:m>
                <a:endParaRPr lang="zh-CN" altLang="en-US" sz="2400" dirty="0">
                  <a:solidFill>
                    <a:schemeClr val="tx1">
                      <a:lumMod val="50000"/>
                      <a:lumOff val="50000"/>
                    </a:schemeClr>
                  </a:solidFill>
                </a:endParaRPr>
              </a:p>
            </p:txBody>
          </p:sp>
        </mc:Choice>
        <mc:Fallback xmlns="">
          <p:sp>
            <p:nvSpPr>
              <p:cNvPr id="20" name="文本框 19">
                <a:extLst>
                  <a:ext uri="{FF2B5EF4-FFF2-40B4-BE49-F238E27FC236}">
                    <a16:creationId xmlns:a16="http://schemas.microsoft.com/office/drawing/2014/main" id="{DF688F3E-F086-4125-898B-62A2D836994C}"/>
                  </a:ext>
                </a:extLst>
              </p:cNvPr>
              <p:cNvSpPr txBox="1">
                <a:spLocks noRot="1" noChangeAspect="1" noMove="1" noResize="1" noEditPoints="1" noAdjustHandles="1" noChangeArrowheads="1" noChangeShapeType="1" noTextEdit="1"/>
              </p:cNvSpPr>
              <p:nvPr/>
            </p:nvSpPr>
            <p:spPr>
              <a:xfrm>
                <a:off x="800403" y="2760545"/>
                <a:ext cx="4927599" cy="546863"/>
              </a:xfrm>
              <a:prstGeom prst="rect">
                <a:avLst/>
              </a:prstGeom>
              <a:blipFill>
                <a:blip r:embed="rId5"/>
                <a:stretch>
                  <a:fillRect l="-256"/>
                </a:stretch>
              </a:blipFill>
            </p:spPr>
            <p:txBody>
              <a:bodyPr/>
              <a:lstStyle/>
              <a:p>
                <a:r>
                  <a:rPr lang="en-CN">
                    <a:noFill/>
                  </a:rPr>
                  <a:t> </a:t>
                </a:r>
              </a:p>
            </p:txBody>
          </p:sp>
        </mc:Fallback>
      </mc:AlternateContent>
      <p:cxnSp>
        <p:nvCxnSpPr>
          <p:cNvPr id="21" name="直接连接符 20">
            <a:extLst>
              <a:ext uri="{FF2B5EF4-FFF2-40B4-BE49-F238E27FC236}">
                <a16:creationId xmlns:a16="http://schemas.microsoft.com/office/drawing/2014/main" id="{F053C9ED-5025-4F2E-A52B-FFEC2E9C7115}"/>
              </a:ext>
            </a:extLst>
          </p:cNvPr>
          <p:cNvCxnSpPr>
            <a:cxnSpLocks/>
          </p:cNvCxnSpPr>
          <p:nvPr/>
        </p:nvCxnSpPr>
        <p:spPr>
          <a:xfrm>
            <a:off x="2075748" y="324187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14B5E0C-64DE-45F5-83D5-E23F6CB8BCFB}"/>
              </a:ext>
            </a:extLst>
          </p:cNvPr>
          <p:cNvCxnSpPr>
            <a:cxnSpLocks/>
          </p:cNvCxnSpPr>
          <p:nvPr/>
        </p:nvCxnSpPr>
        <p:spPr>
          <a:xfrm>
            <a:off x="3108634" y="3246642"/>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DE5FF83-9BF6-4809-B60C-4A61161A7697}"/>
              </a:ext>
            </a:extLst>
          </p:cNvPr>
          <p:cNvCxnSpPr>
            <a:cxnSpLocks/>
          </p:cNvCxnSpPr>
          <p:nvPr/>
        </p:nvCxnSpPr>
        <p:spPr>
          <a:xfrm>
            <a:off x="3975609" y="323285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2086500-F43D-4158-9F59-85F1F6816506}"/>
              </a:ext>
            </a:extLst>
          </p:cNvPr>
          <p:cNvCxnSpPr>
            <a:cxnSpLocks/>
          </p:cNvCxnSpPr>
          <p:nvPr/>
        </p:nvCxnSpPr>
        <p:spPr>
          <a:xfrm>
            <a:off x="5175298" y="3240011"/>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3B402AE-DBEA-4259-AC2F-A5E475C528E0}"/>
              </a:ext>
            </a:extLst>
          </p:cNvPr>
          <p:cNvSpPr txBox="1"/>
          <p:nvPr/>
        </p:nvSpPr>
        <p:spPr>
          <a:xfrm>
            <a:off x="5990519" y="1606552"/>
            <a:ext cx="5865648" cy="4862870"/>
          </a:xfrm>
          <a:prstGeom prst="rect">
            <a:avLst/>
          </a:prstGeom>
          <a:noFill/>
        </p:spPr>
        <p:txBody>
          <a:bodyPr wrap="square" rtlCol="0">
            <a:spAutoFit/>
          </a:bodyPr>
          <a:lstStyle/>
          <a:p>
            <a:pPr marL="457200" indent="-457200">
              <a:spcAft>
                <a:spcPts val="1800"/>
              </a:spcAft>
              <a:buFont typeface="Arial" panose="020B0604020202020204" pitchFamily="34" charset="0"/>
              <a:buChar char="•"/>
            </a:pPr>
            <a:r>
              <a:rPr lang="en-US" altLang="zh-CN" sz="2800" dirty="0"/>
              <a:t>Each word is a token and will be represented as embedding vector. </a:t>
            </a:r>
          </a:p>
          <a:p>
            <a:pPr marL="457200" indent="-457200">
              <a:spcAft>
                <a:spcPts val="1800"/>
              </a:spcAft>
              <a:buFont typeface="Arial" panose="020B0604020202020204" pitchFamily="34" charset="0"/>
              <a:buChar char="•"/>
            </a:pPr>
            <a:r>
              <a:rPr lang="en-US" altLang="zh-CN" sz="2800" dirty="0"/>
              <a:t>These embeddings walk through attention mechanism so that output vectors have more and better context.</a:t>
            </a:r>
          </a:p>
          <a:p>
            <a:pPr marL="457200" indent="-457200">
              <a:spcAft>
                <a:spcPts val="1800"/>
              </a:spcAft>
              <a:buFont typeface="Arial" panose="020B0604020202020204" pitchFamily="34" charset="0"/>
              <a:buChar char="•"/>
            </a:pPr>
            <a:r>
              <a:rPr lang="en-US" altLang="zh-CN" sz="2800" dirty="0"/>
              <a:t>The word “bank” probably represents money because we see the word “river” so it should refer to the bank of the river.</a:t>
            </a:r>
            <a:endParaRPr lang="zh-CN" altLang="en-US" sz="2800" dirty="0"/>
          </a:p>
        </p:txBody>
      </p:sp>
    </p:spTree>
    <p:extLst>
      <p:ext uri="{BB962C8B-B14F-4D97-AF65-F5344CB8AC3E}">
        <p14:creationId xmlns:p14="http://schemas.microsoft.com/office/powerpoint/2010/main" val="278429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C6395-3DC2-8C47-9AAC-A3F248B1AEF8}"/>
              </a:ext>
            </a:extLst>
          </p:cNvPr>
          <p:cNvSpPr>
            <a:spLocks noGrp="1"/>
          </p:cNvSpPr>
          <p:nvPr>
            <p:ph type="title"/>
          </p:nvPr>
        </p:nvSpPr>
        <p:spPr/>
        <p:txBody>
          <a:bodyPr/>
          <a:lstStyle/>
          <a:p>
            <a:r>
              <a:rPr lang="en-US" altLang="zh-CN" dirty="0"/>
              <a:t>Self-Attention</a:t>
            </a:r>
            <a:endParaRPr lang="en-CN" dirty="0"/>
          </a:p>
        </p:txBody>
      </p:sp>
      <p:sp>
        <p:nvSpPr>
          <p:cNvPr id="3" name="Content Placeholder 2">
            <a:extLst>
              <a:ext uri="{FF2B5EF4-FFF2-40B4-BE49-F238E27FC236}">
                <a16:creationId xmlns:a16="http://schemas.microsoft.com/office/drawing/2014/main" id="{361999E2-85E0-4C44-9A07-B17DB9A5C70C}"/>
              </a:ext>
            </a:extLst>
          </p:cNvPr>
          <p:cNvSpPr>
            <a:spLocks noGrp="1"/>
          </p:cNvSpPr>
          <p:nvPr>
            <p:ph idx="1"/>
          </p:nvPr>
        </p:nvSpPr>
        <p:spPr>
          <a:xfrm>
            <a:off x="5998109" y="2007822"/>
            <a:ext cx="5870044" cy="4334921"/>
          </a:xfrm>
        </p:spPr>
        <p:txBody>
          <a:bodyPr lIns="90000">
            <a:noAutofit/>
          </a:bodyPr>
          <a:lstStyle/>
          <a:p>
            <a:r>
              <a:rPr lang="en-US" altLang="zh-CN" dirty="0"/>
              <a:t>B</a:t>
            </a:r>
            <a:r>
              <a:rPr lang="en-US" dirty="0"/>
              <a:t>ecause the word 'river' is here, </a:t>
            </a:r>
            <a:r>
              <a:rPr lang="en-US" altLang="zh-CN" dirty="0"/>
              <a:t>bank</a:t>
            </a:r>
            <a:r>
              <a:rPr lang="en-US" dirty="0"/>
              <a:t> shouldn't refer to money but should refer to the bank of the river, as in the water bank. </a:t>
            </a:r>
          </a:p>
          <a:p>
            <a:r>
              <a:rPr lang="en-US" dirty="0"/>
              <a:t>The hope is that this </a:t>
            </a:r>
            <a:r>
              <a:rPr lang="en-US" b="1" dirty="0">
                <a:solidFill>
                  <a:srgbClr val="00B050"/>
                </a:solidFill>
              </a:rPr>
              <a:t>attention mechanism</a:t>
            </a:r>
            <a:r>
              <a:rPr lang="en-US" dirty="0"/>
              <a:t> will be able to correct for that, such that embeddings that come out </a:t>
            </a:r>
            <a:r>
              <a:rPr lang="en-US" altLang="zh-CN" dirty="0"/>
              <a:t>will</a:t>
            </a:r>
            <a:r>
              <a:rPr lang="zh-CN" altLang="en-US" dirty="0"/>
              <a:t> </a:t>
            </a:r>
            <a:r>
              <a:rPr lang="en-US" dirty="0"/>
              <a:t>have that extra bit of context. </a:t>
            </a:r>
            <a:endParaRPr lang="en-CN" dirty="0"/>
          </a:p>
        </p:txBody>
      </p:sp>
      <p:sp>
        <p:nvSpPr>
          <p:cNvPr id="4" name="Slide Number Placeholder 3">
            <a:extLst>
              <a:ext uri="{FF2B5EF4-FFF2-40B4-BE49-F238E27FC236}">
                <a16:creationId xmlns:a16="http://schemas.microsoft.com/office/drawing/2014/main" id="{842237DC-D528-E94C-823C-21B17FFEA094}"/>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
        <p:nvSpPr>
          <p:cNvPr id="5" name="内容占位符 2">
            <a:extLst>
              <a:ext uri="{FF2B5EF4-FFF2-40B4-BE49-F238E27FC236}">
                <a16:creationId xmlns:a16="http://schemas.microsoft.com/office/drawing/2014/main" id="{1DE090A1-A737-814B-AA92-1BA56F3F0FC5}"/>
              </a:ext>
            </a:extLst>
          </p:cNvPr>
          <p:cNvSpPr txBox="1">
            <a:spLocks/>
          </p:cNvSpPr>
          <p:nvPr/>
        </p:nvSpPr>
        <p:spPr>
          <a:xfrm>
            <a:off x="1700656" y="2007822"/>
            <a:ext cx="4027344" cy="45399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solidFill>
                  <a:srgbClr val="FF0000"/>
                </a:solidFill>
              </a:rPr>
              <a:t>Bank</a:t>
            </a:r>
            <a:r>
              <a:rPr lang="en-US" altLang="zh-CN" dirty="0"/>
              <a:t>    of    the   </a:t>
            </a:r>
            <a:r>
              <a:rPr lang="zh-CN" altLang="en-US" dirty="0"/>
              <a:t>  </a:t>
            </a:r>
            <a:r>
              <a:rPr lang="en-US" altLang="zh-CN" dirty="0"/>
              <a:t>  </a:t>
            </a:r>
            <a:r>
              <a:rPr lang="en-US" altLang="zh-CN" dirty="0">
                <a:solidFill>
                  <a:srgbClr val="FF0000"/>
                </a:solidFill>
              </a:rPr>
              <a:t>river</a:t>
            </a:r>
            <a:r>
              <a:rPr lang="en-US" altLang="zh-CN" dirty="0"/>
              <a:t>.</a:t>
            </a:r>
            <a:endParaRPr lang="zh-CN" altLang="en-US" dirty="0"/>
          </a:p>
        </p:txBody>
      </p:sp>
      <p:sp>
        <p:nvSpPr>
          <p:cNvPr id="6" name="矩形: 圆角 4">
            <a:extLst>
              <a:ext uri="{FF2B5EF4-FFF2-40B4-BE49-F238E27FC236}">
                <a16:creationId xmlns:a16="http://schemas.microsoft.com/office/drawing/2014/main" id="{1971DF5E-1B65-7945-BAFD-15D48C0332CF}"/>
              </a:ext>
            </a:extLst>
          </p:cNvPr>
          <p:cNvSpPr/>
          <p:nvPr/>
        </p:nvSpPr>
        <p:spPr>
          <a:xfrm>
            <a:off x="1590698" y="4266715"/>
            <a:ext cx="3812308" cy="1042584"/>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00B050"/>
                </a:solidFill>
              </a:rPr>
              <a:t>Attention</a:t>
            </a:r>
            <a:endParaRPr lang="zh-CN" altLang="en-US" sz="3200" dirty="0">
              <a:solidFill>
                <a:srgbClr val="00B050"/>
              </a:solidFill>
            </a:endParaRPr>
          </a:p>
        </p:txBody>
      </p:sp>
      <p:cxnSp>
        <p:nvCxnSpPr>
          <p:cNvPr id="7" name="直接连接符 5">
            <a:extLst>
              <a:ext uri="{FF2B5EF4-FFF2-40B4-BE49-F238E27FC236}">
                <a16:creationId xmlns:a16="http://schemas.microsoft.com/office/drawing/2014/main" id="{105C23C9-933A-4A40-9F16-2A9B502F0EA6}"/>
              </a:ext>
            </a:extLst>
          </p:cNvPr>
          <p:cNvCxnSpPr>
            <a:cxnSpLocks/>
          </p:cNvCxnSpPr>
          <p:nvPr/>
        </p:nvCxnSpPr>
        <p:spPr>
          <a:xfrm>
            <a:off x="2080635" y="2452418"/>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6">
            <a:extLst>
              <a:ext uri="{FF2B5EF4-FFF2-40B4-BE49-F238E27FC236}">
                <a16:creationId xmlns:a16="http://schemas.microsoft.com/office/drawing/2014/main" id="{45F340B3-7BCD-DF41-9A63-8EBBAB12D762}"/>
              </a:ext>
            </a:extLst>
          </p:cNvPr>
          <p:cNvCxnSpPr>
            <a:cxnSpLocks/>
          </p:cNvCxnSpPr>
          <p:nvPr/>
        </p:nvCxnSpPr>
        <p:spPr>
          <a:xfrm>
            <a:off x="3100821" y="2452418"/>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连接符 7">
            <a:extLst>
              <a:ext uri="{FF2B5EF4-FFF2-40B4-BE49-F238E27FC236}">
                <a16:creationId xmlns:a16="http://schemas.microsoft.com/office/drawing/2014/main" id="{1D76DC84-D95A-1545-98B9-74C6F042B798}"/>
              </a:ext>
            </a:extLst>
          </p:cNvPr>
          <p:cNvCxnSpPr>
            <a:cxnSpLocks/>
          </p:cNvCxnSpPr>
          <p:nvPr/>
        </p:nvCxnSpPr>
        <p:spPr>
          <a:xfrm>
            <a:off x="3967796" y="2433866"/>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连接符 8">
            <a:extLst>
              <a:ext uri="{FF2B5EF4-FFF2-40B4-BE49-F238E27FC236}">
                <a16:creationId xmlns:a16="http://schemas.microsoft.com/office/drawing/2014/main" id="{E1B83595-D16E-3C48-A831-C7909A5972BA}"/>
              </a:ext>
            </a:extLst>
          </p:cNvPr>
          <p:cNvCxnSpPr>
            <a:cxnSpLocks/>
          </p:cNvCxnSpPr>
          <p:nvPr/>
        </p:nvCxnSpPr>
        <p:spPr>
          <a:xfrm>
            <a:off x="5180185" y="2398157"/>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683429F-38E8-B141-A1C4-71887341D15A}"/>
              </a:ext>
            </a:extLst>
          </p:cNvPr>
          <p:cNvCxnSpPr>
            <a:cxnSpLocks/>
          </p:cNvCxnSpPr>
          <p:nvPr/>
        </p:nvCxnSpPr>
        <p:spPr>
          <a:xfrm>
            <a:off x="2080635" y="394870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291DDF1-158F-9148-A3B8-042A044E8E57}"/>
              </a:ext>
            </a:extLst>
          </p:cNvPr>
          <p:cNvCxnSpPr>
            <a:cxnSpLocks/>
          </p:cNvCxnSpPr>
          <p:nvPr/>
        </p:nvCxnSpPr>
        <p:spPr>
          <a:xfrm>
            <a:off x="3113521" y="3953472"/>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8F1B4AF-4D8B-B347-B805-8040B2116341}"/>
              </a:ext>
            </a:extLst>
          </p:cNvPr>
          <p:cNvCxnSpPr>
            <a:cxnSpLocks/>
          </p:cNvCxnSpPr>
          <p:nvPr/>
        </p:nvCxnSpPr>
        <p:spPr>
          <a:xfrm>
            <a:off x="3980496" y="393968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55C818E-C4C9-4A49-846D-088480858201}"/>
              </a:ext>
            </a:extLst>
          </p:cNvPr>
          <p:cNvCxnSpPr>
            <a:cxnSpLocks/>
          </p:cNvCxnSpPr>
          <p:nvPr/>
        </p:nvCxnSpPr>
        <p:spPr>
          <a:xfrm>
            <a:off x="5180185" y="3946841"/>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D0CB38A-BFFA-2340-AE3F-73A4766312A2}"/>
                  </a:ext>
                </a:extLst>
              </p:cNvPr>
              <p:cNvSpPr txBox="1"/>
              <p:nvPr/>
            </p:nvSpPr>
            <p:spPr>
              <a:xfrm>
                <a:off x="580572" y="5308230"/>
                <a:ext cx="4927599" cy="546863"/>
              </a:xfrm>
              <a:prstGeom prst="rect">
                <a:avLst/>
              </a:prstGeom>
              <a:noFill/>
            </p:spPr>
            <p:txBody>
              <a:bodyPr wrap="square">
                <a:noAutofit/>
              </a:bodyPr>
              <a:lstStyle/>
              <a:p>
                <a:r>
                  <a:rPr lang="en-US" altLang="zh-CN" sz="1400" dirty="0">
                    <a:solidFill>
                      <a:schemeClr val="accent2"/>
                    </a:solidFill>
                  </a:rPr>
                  <a:t>Better</a:t>
                </a:r>
                <a:r>
                  <a:rPr lang="zh-CN" altLang="en-US" sz="1400" dirty="0">
                    <a:solidFill>
                      <a:schemeClr val="accent2"/>
                    </a:solidFill>
                  </a:rPr>
                  <a:t> </a:t>
                </a:r>
                <a:r>
                  <a:rPr lang="en-US" altLang="zh-CN" sz="1400" dirty="0">
                    <a:solidFill>
                      <a:schemeClr val="accent2"/>
                    </a:solidFill>
                  </a:rPr>
                  <a:t>and</a:t>
                </a:r>
              </a:p>
              <a:p>
                <a:r>
                  <a:rPr lang="en-US" altLang="zh-CN" sz="1400" dirty="0">
                    <a:solidFill>
                      <a:schemeClr val="accent2"/>
                    </a:solidFill>
                  </a:rPr>
                  <a:t>More Context</a:t>
                </a:r>
                <a:r>
                  <a:rPr lang="en-US" altLang="zh-CN" sz="2400" dirty="0">
                    <a:solidFill>
                      <a:schemeClr val="accent2"/>
                    </a:solidFill>
                  </a:rPr>
                  <a:t>   </a:t>
                </a:r>
                <a14:m>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i="1">
                            <a:solidFill>
                              <a:srgbClr val="FF0000"/>
                            </a:solidFill>
                            <a:latin typeface="Cambria Math" panose="02040503050406030204" pitchFamily="18" charset="0"/>
                          </a:rPr>
                          <m:t>1</m:t>
                        </m:r>
                      </m:sub>
                    </m:sSub>
                  </m:oMath>
                </a14:m>
                <a:r>
                  <a:rPr lang="zh-CN" altLang="en-US" sz="2400" dirty="0">
                    <a:solidFill>
                      <a:srgbClr val="FF0000"/>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2</m:t>
                        </m:r>
                      </m:sub>
                    </m:sSub>
                  </m:oMath>
                </a14:m>
                <a:r>
                  <a:rPr lang="zh-CN" altLang="en-US" sz="2400" dirty="0">
                    <a:solidFill>
                      <a:schemeClr val="accent2"/>
                    </a:solidFill>
                  </a:rPr>
                  <a:t>      </a:t>
                </a:r>
                <a14:m>
                  <m:oMath xmlns:m="http://schemas.openxmlformats.org/officeDocument/2006/math">
                    <m:sSub>
                      <m:sSubPr>
                        <m:ctrlPr>
                          <a:rPr lang="en-US" altLang="zh-CN" sz="2400" i="1">
                            <a:solidFill>
                              <a:schemeClr val="accent2"/>
                            </a:solidFill>
                            <a:latin typeface="Cambria Math" panose="02040503050406030204" pitchFamily="18" charset="0"/>
                          </a:rPr>
                        </m:ctrlPr>
                      </m:sSubPr>
                      <m:e>
                        <m:r>
                          <a:rPr lang="en-US" altLang="zh-CN" sz="2400" b="1" i="1" smtClean="0">
                            <a:solidFill>
                              <a:schemeClr val="accent2"/>
                            </a:solidFill>
                            <a:latin typeface="Cambria Math" panose="02040503050406030204" pitchFamily="18" charset="0"/>
                          </a:rPr>
                          <m:t>𝒚</m:t>
                        </m:r>
                      </m:e>
                      <m:sub>
                        <m:r>
                          <a:rPr lang="en-US" altLang="zh-CN" sz="2400" b="0" i="1" smtClean="0">
                            <a:solidFill>
                              <a:schemeClr val="accent2"/>
                            </a:solidFill>
                            <a:latin typeface="Cambria Math" panose="02040503050406030204" pitchFamily="18" charset="0"/>
                          </a:rPr>
                          <m:t>3</m:t>
                        </m:r>
                      </m:sub>
                    </m:sSub>
                  </m:oMath>
                </a14:m>
                <a:r>
                  <a:rPr lang="zh-CN" altLang="en-US" sz="2400" dirty="0">
                    <a:solidFill>
                      <a:schemeClr val="accent2"/>
                    </a:solidFill>
                  </a:rPr>
                  <a:t>        </a:t>
                </a:r>
                <a:r>
                  <a:rPr lang="zh-CN" altLang="en-US" sz="2400" dirty="0">
                    <a:solidFill>
                      <a:srgbClr val="FF0000"/>
                    </a:solidFill>
                  </a:rPr>
                  <a:t>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0" i="1" smtClean="0">
                            <a:solidFill>
                              <a:srgbClr val="FF0000"/>
                            </a:solidFill>
                            <a:latin typeface="Cambria Math" panose="02040503050406030204" pitchFamily="18" charset="0"/>
                          </a:rPr>
                          <m:t>4</m:t>
                        </m:r>
                      </m:sub>
                    </m:sSub>
                  </m:oMath>
                </a14:m>
                <a:endParaRPr lang="zh-CN" altLang="en-US" sz="2400" dirty="0">
                  <a:solidFill>
                    <a:srgbClr val="FF0000"/>
                  </a:solidFill>
                </a:endParaRPr>
              </a:p>
            </p:txBody>
          </p:sp>
        </mc:Choice>
        <mc:Fallback xmlns="">
          <p:sp>
            <p:nvSpPr>
              <p:cNvPr id="15" name="文本框 14">
                <a:extLst>
                  <a:ext uri="{FF2B5EF4-FFF2-40B4-BE49-F238E27FC236}">
                    <a16:creationId xmlns:a16="http://schemas.microsoft.com/office/drawing/2014/main" id="{AD0CB38A-BFFA-2340-AE3F-73A4766312A2}"/>
                  </a:ext>
                </a:extLst>
              </p:cNvPr>
              <p:cNvSpPr txBox="1">
                <a:spLocks noRot="1" noChangeAspect="1" noMove="1" noResize="1" noEditPoints="1" noAdjustHandles="1" noChangeArrowheads="1" noChangeShapeType="1" noTextEdit="1"/>
              </p:cNvSpPr>
              <p:nvPr/>
            </p:nvSpPr>
            <p:spPr>
              <a:xfrm>
                <a:off x="580572" y="5308230"/>
                <a:ext cx="4927599" cy="546863"/>
              </a:xfrm>
              <a:prstGeom prst="rect">
                <a:avLst/>
              </a:prstGeom>
              <a:blipFill>
                <a:blip r:embed="rId2"/>
                <a:stretch>
                  <a:fillRect l="-257" t="-2326" b="-34884"/>
                </a:stretch>
              </a:blipFill>
            </p:spPr>
            <p:txBody>
              <a:bodyPr/>
              <a:lstStyle/>
              <a:p>
                <a:r>
                  <a:rPr lang="en-CN">
                    <a:noFill/>
                  </a:rPr>
                  <a:t> </a:t>
                </a:r>
              </a:p>
            </p:txBody>
          </p:sp>
        </mc:Fallback>
      </mc:AlternateContent>
      <p:cxnSp>
        <p:nvCxnSpPr>
          <p:cNvPr id="16" name="直接连接符 15">
            <a:extLst>
              <a:ext uri="{FF2B5EF4-FFF2-40B4-BE49-F238E27FC236}">
                <a16:creationId xmlns:a16="http://schemas.microsoft.com/office/drawing/2014/main" id="{CD742D9F-868B-2840-9C5A-84A3A9DCF6A9}"/>
              </a:ext>
            </a:extLst>
          </p:cNvPr>
          <p:cNvCxnSpPr>
            <a:cxnSpLocks/>
          </p:cNvCxnSpPr>
          <p:nvPr/>
        </p:nvCxnSpPr>
        <p:spPr>
          <a:xfrm>
            <a:off x="2080635" y="5315841"/>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901AACF-449A-DB4C-A1C6-D76A20C97124}"/>
              </a:ext>
            </a:extLst>
          </p:cNvPr>
          <p:cNvCxnSpPr>
            <a:cxnSpLocks/>
          </p:cNvCxnSpPr>
          <p:nvPr/>
        </p:nvCxnSpPr>
        <p:spPr>
          <a:xfrm>
            <a:off x="3126221" y="5315841"/>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84E4960-C107-534E-9EBD-921E1E140C2B}"/>
              </a:ext>
            </a:extLst>
          </p:cNvPr>
          <p:cNvCxnSpPr>
            <a:cxnSpLocks/>
          </p:cNvCxnSpPr>
          <p:nvPr/>
        </p:nvCxnSpPr>
        <p:spPr>
          <a:xfrm>
            <a:off x="3993196" y="530998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17AFF11-1DDA-9C43-9AD8-B90D9C5F3B62}"/>
              </a:ext>
            </a:extLst>
          </p:cNvPr>
          <p:cNvCxnSpPr>
            <a:cxnSpLocks/>
          </p:cNvCxnSpPr>
          <p:nvPr/>
        </p:nvCxnSpPr>
        <p:spPr>
          <a:xfrm>
            <a:off x="5218285" y="5306030"/>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94C4850-7698-F64A-A4C0-733224B76CC1}"/>
                  </a:ext>
                </a:extLst>
              </p:cNvPr>
              <p:cNvSpPr txBox="1"/>
              <p:nvPr/>
            </p:nvSpPr>
            <p:spPr>
              <a:xfrm>
                <a:off x="800403" y="2760545"/>
                <a:ext cx="4927599" cy="546863"/>
              </a:xfrm>
              <a:prstGeom prst="rect">
                <a:avLst/>
              </a:prstGeom>
              <a:noFill/>
            </p:spPr>
            <p:txBody>
              <a:bodyPr wrap="square">
                <a:noAutofit/>
              </a:bodyPr>
              <a:lstStyle/>
              <a:p>
                <a:r>
                  <a:rPr lang="en-US" altLang="zh-CN" sz="1400" dirty="0">
                    <a:solidFill>
                      <a:schemeClr val="tx1">
                        <a:lumMod val="50000"/>
                        <a:lumOff val="50000"/>
                      </a:schemeClr>
                    </a:solidFill>
                  </a:rPr>
                  <a:t>Tokens      </a:t>
                </a:r>
                <a:r>
                  <a:rPr lang="en-US" altLang="zh-CN"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i="1">
                            <a:solidFill>
                              <a:schemeClr val="tx1">
                                <a:lumMod val="50000"/>
                                <a:lumOff val="50000"/>
                              </a:schemeClr>
                            </a:solidFill>
                            <a:latin typeface="Cambria Math" panose="02040503050406030204" pitchFamily="18" charset="0"/>
                          </a:rPr>
                          <m:t>1</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2</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3</m:t>
                        </m:r>
                      </m:sub>
                    </m:sSub>
                  </m:oMath>
                </a14:m>
                <a:r>
                  <a:rPr lang="zh-CN" altLang="en-US" sz="2400" dirty="0">
                    <a:solidFill>
                      <a:schemeClr val="tx1">
                        <a:lumMod val="50000"/>
                        <a:lumOff val="50000"/>
                      </a:schemeClr>
                    </a:solidFill>
                  </a:rPr>
                  <a:t>          </a:t>
                </a:r>
                <a14:m>
                  <m:oMath xmlns:m="http://schemas.openxmlformats.org/officeDocument/2006/math">
                    <m:sSub>
                      <m:sSubPr>
                        <m:ctrlPr>
                          <a:rPr lang="en-US" altLang="zh-CN" sz="2400" i="1">
                            <a:solidFill>
                              <a:schemeClr val="tx1">
                                <a:lumMod val="50000"/>
                                <a:lumOff val="50000"/>
                              </a:schemeClr>
                            </a:solidFill>
                            <a:latin typeface="Cambria Math" panose="02040503050406030204" pitchFamily="18" charset="0"/>
                          </a:rPr>
                        </m:ctrlPr>
                      </m:sSubPr>
                      <m:e>
                        <m:r>
                          <a:rPr lang="en-US" altLang="zh-CN" sz="2400" i="1">
                            <a:solidFill>
                              <a:schemeClr val="tx1">
                                <a:lumMod val="50000"/>
                                <a:lumOff val="50000"/>
                              </a:schemeClr>
                            </a:solidFill>
                            <a:latin typeface="Cambria Math" panose="02040503050406030204" pitchFamily="18" charset="0"/>
                          </a:rPr>
                          <m:t>𝑡</m:t>
                        </m:r>
                      </m:e>
                      <m:sub>
                        <m:r>
                          <a:rPr lang="en-US" altLang="zh-CN" sz="2400" b="0" i="1" smtClean="0">
                            <a:solidFill>
                              <a:schemeClr val="tx1">
                                <a:lumMod val="50000"/>
                                <a:lumOff val="50000"/>
                              </a:schemeClr>
                            </a:solidFill>
                            <a:latin typeface="Cambria Math" panose="02040503050406030204" pitchFamily="18" charset="0"/>
                          </a:rPr>
                          <m:t>4</m:t>
                        </m:r>
                      </m:sub>
                    </m:sSub>
                  </m:oMath>
                </a14:m>
                <a:endParaRPr lang="zh-CN" altLang="en-US" sz="2400" dirty="0">
                  <a:solidFill>
                    <a:schemeClr val="tx1">
                      <a:lumMod val="50000"/>
                      <a:lumOff val="50000"/>
                    </a:schemeClr>
                  </a:solidFill>
                </a:endParaRPr>
              </a:p>
            </p:txBody>
          </p:sp>
        </mc:Choice>
        <mc:Fallback xmlns="">
          <p:sp>
            <p:nvSpPr>
              <p:cNvPr id="20" name="文本框 19">
                <a:extLst>
                  <a:ext uri="{FF2B5EF4-FFF2-40B4-BE49-F238E27FC236}">
                    <a16:creationId xmlns:a16="http://schemas.microsoft.com/office/drawing/2014/main" id="{494C4850-7698-F64A-A4C0-733224B76CC1}"/>
                  </a:ext>
                </a:extLst>
              </p:cNvPr>
              <p:cNvSpPr txBox="1">
                <a:spLocks noRot="1" noChangeAspect="1" noMove="1" noResize="1" noEditPoints="1" noAdjustHandles="1" noChangeArrowheads="1" noChangeShapeType="1" noTextEdit="1"/>
              </p:cNvSpPr>
              <p:nvPr/>
            </p:nvSpPr>
            <p:spPr>
              <a:xfrm>
                <a:off x="800403" y="2760545"/>
                <a:ext cx="4927599" cy="546863"/>
              </a:xfrm>
              <a:prstGeom prst="rect">
                <a:avLst/>
              </a:prstGeom>
              <a:blipFill>
                <a:blip r:embed="rId3"/>
                <a:stretch>
                  <a:fillRect l="-256"/>
                </a:stretch>
              </a:blipFill>
            </p:spPr>
            <p:txBody>
              <a:bodyPr/>
              <a:lstStyle/>
              <a:p>
                <a:r>
                  <a:rPr lang="en-CN">
                    <a:noFill/>
                  </a:rPr>
                  <a:t> </a:t>
                </a:r>
              </a:p>
            </p:txBody>
          </p:sp>
        </mc:Fallback>
      </mc:AlternateContent>
      <p:cxnSp>
        <p:nvCxnSpPr>
          <p:cNvPr id="21" name="直接连接符 20">
            <a:extLst>
              <a:ext uri="{FF2B5EF4-FFF2-40B4-BE49-F238E27FC236}">
                <a16:creationId xmlns:a16="http://schemas.microsoft.com/office/drawing/2014/main" id="{79E429F0-C7DE-A246-B7A9-42117DC0B450}"/>
              </a:ext>
            </a:extLst>
          </p:cNvPr>
          <p:cNvCxnSpPr>
            <a:cxnSpLocks/>
          </p:cNvCxnSpPr>
          <p:nvPr/>
        </p:nvCxnSpPr>
        <p:spPr>
          <a:xfrm>
            <a:off x="2075748" y="3241879"/>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D2D4FB5-1D68-3D48-AC55-BAF469270786}"/>
              </a:ext>
            </a:extLst>
          </p:cNvPr>
          <p:cNvCxnSpPr>
            <a:cxnSpLocks/>
          </p:cNvCxnSpPr>
          <p:nvPr/>
        </p:nvCxnSpPr>
        <p:spPr>
          <a:xfrm>
            <a:off x="3108634" y="3246642"/>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98B632C-DB87-9A44-8B28-DF6062BEE50F}"/>
              </a:ext>
            </a:extLst>
          </p:cNvPr>
          <p:cNvCxnSpPr>
            <a:cxnSpLocks/>
          </p:cNvCxnSpPr>
          <p:nvPr/>
        </p:nvCxnSpPr>
        <p:spPr>
          <a:xfrm>
            <a:off x="3975609" y="3232853"/>
            <a:ext cx="0" cy="32667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14274FA-C123-004C-A827-D620ED4B8CC4}"/>
              </a:ext>
            </a:extLst>
          </p:cNvPr>
          <p:cNvCxnSpPr>
            <a:cxnSpLocks/>
          </p:cNvCxnSpPr>
          <p:nvPr/>
        </p:nvCxnSpPr>
        <p:spPr>
          <a:xfrm>
            <a:off x="5175298" y="3240011"/>
            <a:ext cx="0" cy="32280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9">
                <a:extLst>
                  <a:ext uri="{FF2B5EF4-FFF2-40B4-BE49-F238E27FC236}">
                    <a16:creationId xmlns:a16="http://schemas.microsoft.com/office/drawing/2014/main" id="{4900BB91-E797-9244-B7CC-7EFB00F313B1}"/>
                  </a:ext>
                </a:extLst>
              </p:cNvPr>
              <p:cNvSpPr txBox="1"/>
              <p:nvPr/>
            </p:nvSpPr>
            <p:spPr>
              <a:xfrm>
                <a:off x="687823" y="3411372"/>
                <a:ext cx="5152761" cy="546863"/>
              </a:xfrm>
              <a:prstGeom prst="rect">
                <a:avLst/>
              </a:prstGeom>
              <a:noFill/>
            </p:spPr>
            <p:txBody>
              <a:bodyPr wrap="square">
                <a:noAutofit/>
              </a:bodyPr>
              <a:lstStyle/>
              <a:p>
                <a:r>
                  <a:rPr lang="en-US" altLang="zh-CN" sz="14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25" name="文本框 9">
                <a:extLst>
                  <a:ext uri="{FF2B5EF4-FFF2-40B4-BE49-F238E27FC236}">
                    <a16:creationId xmlns:a16="http://schemas.microsoft.com/office/drawing/2014/main" id="{4900BB91-E797-9244-B7CC-7EFB00F313B1}"/>
                  </a:ext>
                </a:extLst>
              </p:cNvPr>
              <p:cNvSpPr txBox="1">
                <a:spLocks noRot="1" noChangeAspect="1" noMove="1" noResize="1" noEditPoints="1" noAdjustHandles="1" noChangeArrowheads="1" noChangeShapeType="1" noTextEdit="1"/>
              </p:cNvSpPr>
              <p:nvPr/>
            </p:nvSpPr>
            <p:spPr>
              <a:xfrm>
                <a:off x="687823" y="3411372"/>
                <a:ext cx="5152761" cy="546863"/>
              </a:xfrm>
              <a:prstGeom prst="rect">
                <a:avLst/>
              </a:prstGeom>
              <a:blipFill>
                <a:blip r:embed="rId4"/>
                <a:stretch>
                  <a:fillRect l="-493"/>
                </a:stretch>
              </a:blipFill>
            </p:spPr>
            <p:txBody>
              <a:bodyPr/>
              <a:lstStyle/>
              <a:p>
                <a:r>
                  <a:rPr lang="en-CN">
                    <a:noFill/>
                  </a:rPr>
                  <a:t> </a:t>
                </a:r>
              </a:p>
            </p:txBody>
          </p:sp>
        </mc:Fallback>
      </mc:AlternateContent>
    </p:spTree>
    <p:extLst>
      <p:ext uri="{BB962C8B-B14F-4D97-AF65-F5344CB8AC3E}">
        <p14:creationId xmlns:p14="http://schemas.microsoft.com/office/powerpoint/2010/main" val="92889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94D8-AC3B-F44B-BF7D-0304651DEC29}"/>
              </a:ext>
            </a:extLst>
          </p:cNvPr>
          <p:cNvSpPr>
            <a:spLocks noGrp="1"/>
          </p:cNvSpPr>
          <p:nvPr>
            <p:ph type="title"/>
          </p:nvPr>
        </p:nvSpPr>
        <p:spPr/>
        <p:txBody>
          <a:bodyPr/>
          <a:lstStyle/>
          <a:p>
            <a:r>
              <a:rPr lang="en-US" altLang="zh-CN" dirty="0"/>
              <a:t>Visualization</a:t>
            </a:r>
            <a:r>
              <a:rPr lang="zh-CN" altLang="en-US" dirty="0"/>
              <a:t> </a:t>
            </a:r>
            <a:r>
              <a:rPr lang="en-US" altLang="zh-CN" dirty="0"/>
              <a:t>of</a:t>
            </a:r>
            <a:r>
              <a:rPr lang="zh-CN" altLang="en-US" dirty="0"/>
              <a:t> </a:t>
            </a:r>
            <a:r>
              <a:rPr lang="en-US" altLang="zh-CN" dirty="0"/>
              <a:t>Encoder-Decoder</a:t>
            </a:r>
            <a:r>
              <a:rPr lang="zh-CN" altLang="en-US" dirty="0"/>
              <a:t> </a:t>
            </a:r>
            <a:r>
              <a:rPr lang="en-US" altLang="zh-CN" dirty="0"/>
              <a:t>Model</a:t>
            </a:r>
            <a:endParaRPr lang="en-CN" dirty="0"/>
          </a:p>
        </p:txBody>
      </p:sp>
      <p:pic>
        <p:nvPicPr>
          <p:cNvPr id="6" name="Content Placeholder 5">
            <a:extLst>
              <a:ext uri="{FF2B5EF4-FFF2-40B4-BE49-F238E27FC236}">
                <a16:creationId xmlns:a16="http://schemas.microsoft.com/office/drawing/2014/main" id="{A3AEBC6E-1819-6148-A963-DD59FA7C9E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633" y="3770402"/>
            <a:ext cx="11203757" cy="2987669"/>
          </a:xfrm>
        </p:spPr>
      </p:pic>
      <p:sp>
        <p:nvSpPr>
          <p:cNvPr id="4" name="Slide Number Placeholder 3">
            <a:extLst>
              <a:ext uri="{FF2B5EF4-FFF2-40B4-BE49-F238E27FC236}">
                <a16:creationId xmlns:a16="http://schemas.microsoft.com/office/drawing/2014/main" id="{309F6895-53E1-0841-98F8-987AA095C960}"/>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
        <p:nvSpPr>
          <p:cNvPr id="10" name="TextBox 9">
            <a:extLst>
              <a:ext uri="{FF2B5EF4-FFF2-40B4-BE49-F238E27FC236}">
                <a16:creationId xmlns:a16="http://schemas.microsoft.com/office/drawing/2014/main" id="{6C54EA74-507C-8749-BFD0-01346085EFE2}"/>
              </a:ext>
            </a:extLst>
          </p:cNvPr>
          <p:cNvSpPr txBox="1"/>
          <p:nvPr/>
        </p:nvSpPr>
        <p:spPr>
          <a:xfrm>
            <a:off x="579749" y="1101052"/>
            <a:ext cx="9041329" cy="2477601"/>
          </a:xfrm>
          <a:prstGeom prst="rect">
            <a:avLst/>
          </a:prstGeom>
          <a:noFill/>
        </p:spPr>
        <p:txBody>
          <a:bodyPr wrap="square">
            <a:spAutoFit/>
          </a:bodyPr>
          <a:lstStyle/>
          <a:p>
            <a:pPr marL="285750" indent="-285750">
              <a:spcBef>
                <a:spcPts val="1800"/>
              </a:spcBef>
              <a:buFont typeface="Arial" panose="020B0604020202020204" pitchFamily="34" charset="0"/>
              <a:buChar char="•"/>
            </a:pPr>
            <a:r>
              <a:rPr lang="en-US" sz="2800" dirty="0"/>
              <a:t>The </a:t>
            </a:r>
            <a:r>
              <a:rPr lang="en-US" sz="2800" b="1" dirty="0"/>
              <a:t>encoder</a:t>
            </a:r>
            <a:r>
              <a:rPr lang="en-US" sz="2800" dirty="0"/>
              <a:t> processes each item in the input sequence, it compiles the information </a:t>
            </a:r>
            <a:r>
              <a:rPr lang="en-US" altLang="zh-CN" sz="2800" dirty="0"/>
              <a:t>and</a:t>
            </a:r>
            <a:r>
              <a:rPr lang="en-US" sz="2800" dirty="0"/>
              <a:t> captures into a </a:t>
            </a:r>
            <a:r>
              <a:rPr lang="en-US" altLang="zh-CN" sz="2800" b="1" dirty="0"/>
              <a:t>context</a:t>
            </a:r>
            <a:r>
              <a:rPr lang="zh-CN" altLang="en-US" sz="2800" b="1" dirty="0"/>
              <a:t> </a:t>
            </a:r>
            <a:r>
              <a:rPr lang="en-US" sz="2800" b="1" dirty="0"/>
              <a:t>vector</a:t>
            </a:r>
            <a:r>
              <a:rPr lang="en-US" sz="2800" dirty="0"/>
              <a:t>. </a:t>
            </a:r>
          </a:p>
          <a:p>
            <a:pPr marL="285750" indent="-285750">
              <a:spcBef>
                <a:spcPts val="1800"/>
              </a:spcBef>
              <a:buFont typeface="Arial" panose="020B0604020202020204" pitchFamily="34" charset="0"/>
              <a:buChar char="•"/>
            </a:pPr>
            <a:r>
              <a:rPr lang="en-US" altLang="zh-CN" sz="2800" dirty="0"/>
              <a:t>T</a:t>
            </a:r>
            <a:r>
              <a:rPr lang="en-US" sz="2800" dirty="0"/>
              <a:t>he encoder sends the context over to the </a:t>
            </a:r>
            <a:r>
              <a:rPr lang="en-US" sz="2800" b="1" dirty="0"/>
              <a:t>decoder</a:t>
            </a:r>
            <a:r>
              <a:rPr lang="en-US" sz="2800" dirty="0"/>
              <a:t>, which begins producing the output</a:t>
            </a:r>
            <a:r>
              <a:rPr lang="en-US" altLang="zh-CN" sz="2800" dirty="0"/>
              <a:t>s</a:t>
            </a:r>
            <a:r>
              <a:rPr lang="zh-CN" altLang="en-US" sz="2800" dirty="0"/>
              <a:t> </a:t>
            </a:r>
            <a:r>
              <a:rPr lang="en-US" sz="2800" dirty="0"/>
              <a:t>item by item.</a:t>
            </a:r>
          </a:p>
        </p:txBody>
      </p:sp>
      <p:sp>
        <p:nvSpPr>
          <p:cNvPr id="11" name="TextBox 10">
            <a:extLst>
              <a:ext uri="{FF2B5EF4-FFF2-40B4-BE49-F238E27FC236}">
                <a16:creationId xmlns:a16="http://schemas.microsoft.com/office/drawing/2014/main" id="{C19D5571-6CFF-B24D-8666-45DEBCD0ACC4}"/>
              </a:ext>
            </a:extLst>
          </p:cNvPr>
          <p:cNvSpPr txBox="1"/>
          <p:nvPr/>
        </p:nvSpPr>
        <p:spPr>
          <a:xfrm>
            <a:off x="805991" y="6568109"/>
            <a:ext cx="7159659" cy="261610"/>
          </a:xfrm>
          <a:prstGeom prst="rect">
            <a:avLst/>
          </a:prstGeom>
          <a:noFill/>
        </p:spPr>
        <p:txBody>
          <a:bodyPr wrap="square">
            <a:spAutoFit/>
          </a:bodyPr>
          <a:lstStyle/>
          <a:p>
            <a:r>
              <a:rPr lang="en-CN" sz="1100" dirty="0">
                <a:hlinkClick r:id="rId3"/>
              </a:rPr>
              <a:t>https://jalammar.github.io/visualizing-neural-machine-translation-mechanics-of-seq2seq-models-with-attention/</a:t>
            </a:r>
            <a:r>
              <a:rPr lang="zh-CN" altLang="en-US" sz="1100" dirty="0"/>
              <a:t> </a:t>
            </a:r>
            <a:endParaRPr lang="en-CN" sz="1100" dirty="0"/>
          </a:p>
        </p:txBody>
      </p:sp>
      <p:pic>
        <p:nvPicPr>
          <p:cNvPr id="5122" name="Picture 2">
            <a:extLst>
              <a:ext uri="{FF2B5EF4-FFF2-40B4-BE49-F238E27FC236}">
                <a16:creationId xmlns:a16="http://schemas.microsoft.com/office/drawing/2014/main" id="{E04F5E43-B798-0F4B-B00E-3CA43A5FF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7679" y="1832486"/>
            <a:ext cx="1464721" cy="14647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100114-18E6-1B4E-919A-BE63FE9F4D2B}"/>
              </a:ext>
            </a:extLst>
          </p:cNvPr>
          <p:cNvSpPr txBox="1"/>
          <p:nvPr/>
        </p:nvSpPr>
        <p:spPr>
          <a:xfrm>
            <a:off x="10117679" y="3403298"/>
            <a:ext cx="1675772" cy="646331"/>
          </a:xfrm>
          <a:prstGeom prst="rect">
            <a:avLst/>
          </a:prstGeom>
          <a:noFill/>
        </p:spPr>
        <p:txBody>
          <a:bodyPr wrap="square" rtlCol="0">
            <a:spAutoFit/>
          </a:bodyPr>
          <a:lstStyle/>
          <a:p>
            <a:pPr algn="ctr"/>
            <a:r>
              <a:rPr lang="en-US" altLang="zh-CN" b="1" dirty="0"/>
              <a:t>Credits</a:t>
            </a:r>
            <a:r>
              <a:rPr lang="zh-CN" altLang="en-US" b="1" dirty="0"/>
              <a:t> </a:t>
            </a:r>
            <a:r>
              <a:rPr lang="en-US" altLang="zh-CN" b="1" dirty="0"/>
              <a:t>to</a:t>
            </a:r>
            <a:r>
              <a:rPr lang="zh-CN" altLang="en-US" b="1" dirty="0"/>
              <a:t> </a:t>
            </a:r>
            <a:r>
              <a:rPr lang="en-US" altLang="zh-CN" b="1" dirty="0"/>
              <a:t>Jay </a:t>
            </a:r>
            <a:r>
              <a:rPr lang="en-US" altLang="zh-CN" b="1" dirty="0" err="1"/>
              <a:t>Alammar</a:t>
            </a:r>
            <a:endParaRPr lang="en-US" altLang="zh-CN" b="1" dirty="0"/>
          </a:p>
        </p:txBody>
      </p:sp>
    </p:spTree>
    <p:extLst>
      <p:ext uri="{BB962C8B-B14F-4D97-AF65-F5344CB8AC3E}">
        <p14:creationId xmlns:p14="http://schemas.microsoft.com/office/powerpoint/2010/main" val="2883322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6093-4192-2746-9927-7F68DD14B227}"/>
              </a:ext>
            </a:extLst>
          </p:cNvPr>
          <p:cNvSpPr>
            <a:spLocks noGrp="1"/>
          </p:cNvSpPr>
          <p:nvPr>
            <p:ph type="title"/>
          </p:nvPr>
        </p:nvSpPr>
        <p:spPr/>
        <p:txBody>
          <a:bodyPr/>
          <a:lstStyle/>
          <a:p>
            <a:r>
              <a:rPr lang="en-US" altLang="zh-CN" dirty="0"/>
              <a:t>Self-Attention</a:t>
            </a:r>
            <a:r>
              <a:rPr lang="zh-CN" altLang="en-US" dirty="0"/>
              <a:t> </a:t>
            </a:r>
            <a:r>
              <a:rPr lang="en-US" altLang="zh-CN" dirty="0"/>
              <a:t>–</a:t>
            </a:r>
            <a:r>
              <a:rPr lang="zh-CN" altLang="en-US" dirty="0"/>
              <a:t> </a:t>
            </a:r>
            <a:r>
              <a:rPr lang="en-US" altLang="zh-CN" dirty="0"/>
              <a:t>Dot</a:t>
            </a:r>
            <a:r>
              <a:rPr lang="zh-CN" altLang="en-US" dirty="0"/>
              <a:t> </a:t>
            </a:r>
            <a:r>
              <a:rPr lang="en-US" altLang="zh-CN" dirty="0"/>
              <a:t>product</a:t>
            </a:r>
            <a:endParaRPr lang="en-CN" dirty="0"/>
          </a:p>
        </p:txBody>
      </p:sp>
      <p:sp>
        <p:nvSpPr>
          <p:cNvPr id="4" name="Slide Number Placeholder 3">
            <a:extLst>
              <a:ext uri="{FF2B5EF4-FFF2-40B4-BE49-F238E27FC236}">
                <a16:creationId xmlns:a16="http://schemas.microsoft.com/office/drawing/2014/main" id="{31FDE36A-D7B9-3442-AB2F-E4D7D9243E42}"/>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sp>
        <p:nvSpPr>
          <p:cNvPr id="9" name="矩形: 圆角 4">
            <a:extLst>
              <a:ext uri="{FF2B5EF4-FFF2-40B4-BE49-F238E27FC236}">
                <a16:creationId xmlns:a16="http://schemas.microsoft.com/office/drawing/2014/main" id="{35A048D3-7694-E64F-911F-FC93819E3CEF}"/>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91EAFC18-9F16-7E4C-9DA1-622DDC7E3D42}"/>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5">
                <a:extLst>
                  <a:ext uri="{FF2B5EF4-FFF2-40B4-BE49-F238E27FC236}">
                    <a16:creationId xmlns:a16="http://schemas.microsoft.com/office/drawing/2014/main" id="{91EAFC18-9F16-7E4C-9DA1-622DDC7E3D42}"/>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3"/>
                <a:stretch>
                  <a:fillRect l="-794"/>
                </a:stretch>
              </a:blipFill>
            </p:spPr>
            <p:txBody>
              <a:bodyPr/>
              <a:lstStyle/>
              <a:p>
                <a:r>
                  <a:rPr lang="en-CN">
                    <a:noFill/>
                  </a:rPr>
                  <a:t> </a:t>
                </a:r>
              </a:p>
            </p:txBody>
          </p:sp>
        </mc:Fallback>
      </mc:AlternateContent>
      <p:graphicFrame>
        <p:nvGraphicFramePr>
          <p:cNvPr id="11" name="表格 7">
            <a:extLst>
              <a:ext uri="{FF2B5EF4-FFF2-40B4-BE49-F238E27FC236}">
                <a16:creationId xmlns:a16="http://schemas.microsoft.com/office/drawing/2014/main" id="{533D14D4-457D-6F4A-AAD0-1FE712C777A5}"/>
              </a:ext>
            </a:extLst>
          </p:cNvPr>
          <p:cNvGraphicFramePr>
            <a:graphicFrameLocks noGrp="1"/>
          </p:cNvGraphicFramePr>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2" name="表格 7">
            <a:extLst>
              <a:ext uri="{FF2B5EF4-FFF2-40B4-BE49-F238E27FC236}">
                <a16:creationId xmlns:a16="http://schemas.microsoft.com/office/drawing/2014/main" id="{3C2E7643-25DB-4E4C-A033-FE576705F55B}"/>
              </a:ext>
            </a:extLst>
          </p:cNvPr>
          <p:cNvGraphicFramePr>
            <a:graphicFrameLocks noGrp="1"/>
          </p:cNvGraphicFramePr>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 name="表格 8">
            <a:extLst>
              <a:ext uri="{FF2B5EF4-FFF2-40B4-BE49-F238E27FC236}">
                <a16:creationId xmlns:a16="http://schemas.microsoft.com/office/drawing/2014/main" id="{C73F003F-6792-0140-A6A8-BD0AF2418847}"/>
              </a:ext>
            </a:extLst>
          </p:cNvPr>
          <p:cNvGraphicFramePr>
            <a:graphicFrameLocks noGrp="1"/>
          </p:cNvGraphicFramePr>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4" name="表格 9">
            <a:extLst>
              <a:ext uri="{FF2B5EF4-FFF2-40B4-BE49-F238E27FC236}">
                <a16:creationId xmlns:a16="http://schemas.microsoft.com/office/drawing/2014/main" id="{FD47FDB4-1AC3-5746-989A-E7D0C1A6E029}"/>
              </a:ext>
            </a:extLst>
          </p:cNvPr>
          <p:cNvGraphicFramePr>
            <a:graphicFrameLocks noGrp="1"/>
          </p:cNvGraphicFramePr>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5" name="直接连接符 10">
            <a:extLst>
              <a:ext uri="{FF2B5EF4-FFF2-40B4-BE49-F238E27FC236}">
                <a16:creationId xmlns:a16="http://schemas.microsoft.com/office/drawing/2014/main" id="{19DDA9AF-5392-844E-908A-4EA76804A8B5}"/>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58969727-740F-044C-AFC4-0E0923F80CD2}"/>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4">
            <a:extLst>
              <a:ext uri="{FF2B5EF4-FFF2-40B4-BE49-F238E27FC236}">
                <a16:creationId xmlns:a16="http://schemas.microsoft.com/office/drawing/2014/main" id="{69C3BAB7-4D3E-B04A-BC28-A07ACC083793}"/>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5">
            <a:extLst>
              <a:ext uri="{FF2B5EF4-FFF2-40B4-BE49-F238E27FC236}">
                <a16:creationId xmlns:a16="http://schemas.microsoft.com/office/drawing/2014/main" id="{3DE0FF47-C556-3C44-99BB-7C80F070C08E}"/>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5D57CEE0-8629-A942-BA0B-61AF84473DB8}"/>
                  </a:ext>
                </a:extLst>
              </p:cNvPr>
              <p:cNvSpPr txBox="1"/>
              <p:nvPr/>
            </p:nvSpPr>
            <p:spPr>
              <a:xfrm>
                <a:off x="5942690" y="527941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19" name="文本框 17">
                <a:extLst>
                  <a:ext uri="{FF2B5EF4-FFF2-40B4-BE49-F238E27FC236}">
                    <a16:creationId xmlns:a16="http://schemas.microsoft.com/office/drawing/2014/main" id="{5D57CEE0-8629-A942-BA0B-61AF84473DB8}"/>
                  </a:ext>
                </a:extLst>
              </p:cNvPr>
              <p:cNvSpPr txBox="1">
                <a:spLocks noRot="1" noChangeAspect="1" noMove="1" noResize="1" noEditPoints="1" noAdjustHandles="1" noChangeArrowheads="1" noChangeShapeType="1" noTextEdit="1"/>
              </p:cNvSpPr>
              <p:nvPr/>
            </p:nvSpPr>
            <p:spPr>
              <a:xfrm>
                <a:off x="5942690" y="5279412"/>
                <a:ext cx="736601" cy="523220"/>
              </a:xfrm>
              <a:prstGeom prst="rect">
                <a:avLst/>
              </a:prstGeom>
              <a:blipFill>
                <a:blip r:embed="rId4"/>
                <a:stretch>
                  <a:fillRect b="-4762"/>
                </a:stretch>
              </a:blipFill>
            </p:spPr>
            <p:txBody>
              <a:bodyPr/>
              <a:lstStyle/>
              <a:p>
                <a:r>
                  <a:rPr lang="en-CN">
                    <a:noFill/>
                  </a:rPr>
                  <a:t> </a:t>
                </a:r>
              </a:p>
            </p:txBody>
          </p:sp>
        </mc:Fallback>
      </mc:AlternateContent>
      <p:cxnSp>
        <p:nvCxnSpPr>
          <p:cNvPr id="20" name="直接连接符 18">
            <a:extLst>
              <a:ext uri="{FF2B5EF4-FFF2-40B4-BE49-F238E27FC236}">
                <a16:creationId xmlns:a16="http://schemas.microsoft.com/office/drawing/2014/main" id="{CC8F432C-637B-0143-A510-97F13FED9F96}"/>
              </a:ext>
            </a:extLst>
          </p:cNvPr>
          <p:cNvCxnSpPr>
            <a:cxnSpLocks/>
            <a:stCxn id="19" idx="1"/>
            <a:endCxn id="9" idx="3"/>
          </p:cNvCxnSpPr>
          <p:nvPr/>
        </p:nvCxnSpPr>
        <p:spPr>
          <a:xfrm flipH="1">
            <a:off x="5506470" y="5541022"/>
            <a:ext cx="436220" cy="10552"/>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格 21">
            <a:extLst>
              <a:ext uri="{FF2B5EF4-FFF2-40B4-BE49-F238E27FC236}">
                <a16:creationId xmlns:a16="http://schemas.microsoft.com/office/drawing/2014/main" id="{E1578FC7-BED6-954E-87A9-A967BFC92651}"/>
              </a:ext>
            </a:extLst>
          </p:cNvPr>
          <p:cNvGraphicFramePr>
            <a:graphicFrameLocks noGrp="1"/>
          </p:cNvGraphicFramePr>
          <p:nvPr/>
        </p:nvGraphicFramePr>
        <p:xfrm>
          <a:off x="6679291" y="540637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1F36D2-8D7B-BE41-9E4A-7E3C743DC1A2}"/>
                  </a:ext>
                </a:extLst>
              </p:cNvPr>
              <p:cNvSpPr txBox="1"/>
              <p:nvPr/>
            </p:nvSpPr>
            <p:spPr>
              <a:xfrm>
                <a:off x="736990" y="1700213"/>
                <a:ext cx="11131162" cy="830997"/>
              </a:xfrm>
              <a:prstGeom prst="rect">
                <a:avLst/>
              </a:prstGeom>
              <a:noFill/>
            </p:spPr>
            <p:txBody>
              <a:bodyPr wrap="square" rtlCol="0">
                <a:spAutoFit/>
              </a:bodyPr>
              <a:lstStyle/>
              <a:p>
                <a:r>
                  <a:rPr lang="en-US" altLang="zh-CN" sz="2400" dirty="0"/>
                  <a:t>Given</a:t>
                </a:r>
                <a:r>
                  <a:rPr lang="zh-CN" altLang="en-US" sz="2400" dirty="0"/>
                  <a:t> </a:t>
                </a:r>
                <a:r>
                  <a:rPr lang="en-US" altLang="zh-CN" sz="2400" dirty="0"/>
                  <a:t>the</a:t>
                </a:r>
                <a:r>
                  <a:rPr lang="zh-CN" altLang="en-US" sz="2400" dirty="0"/>
                  <a:t> </a:t>
                </a:r>
                <a:r>
                  <a:rPr lang="en-US" altLang="zh-CN" sz="2400" dirty="0"/>
                  <a:t>text,</a:t>
                </a:r>
                <a:r>
                  <a:rPr lang="zh-CN" altLang="en-US" sz="2400" dirty="0"/>
                  <a:t> </a:t>
                </a:r>
                <a:r>
                  <a:rPr lang="en-US" altLang="zh-CN" sz="2400" dirty="0"/>
                  <a:t>“Bank</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a:t>river”.</a:t>
                </a:r>
                <a:r>
                  <a:rPr lang="zh-CN" altLang="en-US" sz="2400" dirty="0"/>
                  <a:t> </a:t>
                </a:r>
                <a:r>
                  <a:rPr lang="en-US" altLang="zh-CN" sz="2400" dirty="0"/>
                  <a:t>Consider</a:t>
                </a:r>
                <a:r>
                  <a:rPr lang="zh-CN" altLang="en-US" sz="2400" dirty="0"/>
                  <a:t> </a:t>
                </a:r>
                <a:r>
                  <a:rPr lang="en-US" altLang="zh-CN" sz="2400" dirty="0"/>
                  <a:t>word</a:t>
                </a:r>
                <a:r>
                  <a:rPr lang="zh-CN" altLang="en-US" sz="2400" dirty="0"/>
                  <a:t> </a:t>
                </a:r>
                <a:r>
                  <a:rPr lang="en-US" altLang="zh-CN" sz="2400" dirty="0"/>
                  <a:t>embedding</a:t>
                </a:r>
                <a:r>
                  <a:rPr lang="zh-CN" altLang="en-US" sz="2400" dirty="0"/>
                  <a:t> </a:t>
                </a:r>
                <a:r>
                  <a:rPr lang="en-US" altLang="zh-CN" sz="2400" dirty="0"/>
                  <a:t>of</a:t>
                </a:r>
                <a:r>
                  <a:rPr lang="zh-CN" altLang="en-US" sz="2400" dirty="0"/>
                  <a:t> </a:t>
                </a:r>
                <a:r>
                  <a:rPr lang="en-US" altLang="zh-CN" sz="2400" dirty="0"/>
                  <a:t>“the”</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latin typeface="Cambria Math" panose="02040503050406030204" pitchFamily="18" charset="0"/>
                          </a:rPr>
                          <m:t>3</m:t>
                        </m:r>
                      </m:sub>
                    </m:sSub>
                  </m:oMath>
                </a14:m>
                <a:r>
                  <a:rPr lang="en-US" altLang="zh-CN" sz="2400" dirty="0"/>
                  <a:t>.</a:t>
                </a:r>
                <a:r>
                  <a:rPr lang="zh-CN" altLang="en-US" sz="2400" dirty="0"/>
                  <a:t> </a:t>
                </a:r>
                <a:r>
                  <a:rPr lang="en-US" altLang="zh-CN" sz="2400" dirty="0"/>
                  <a:t>The</a:t>
                </a:r>
                <a:r>
                  <a:rPr lang="zh-CN" altLang="en-US" sz="2400" dirty="0"/>
                  <a:t> </a:t>
                </a:r>
                <a:r>
                  <a:rPr lang="en-US" altLang="zh-CN" sz="2400" b="1" dirty="0"/>
                  <a:t>dot</a:t>
                </a:r>
                <a:r>
                  <a:rPr lang="zh-CN" altLang="en-US" sz="2400" b="1" dirty="0"/>
                  <a:t> </a:t>
                </a:r>
                <a:r>
                  <a:rPr lang="en-US" altLang="zh-CN" sz="2400" b="1" dirty="0"/>
                  <a:t>product</a:t>
                </a:r>
                <a:r>
                  <a:rPr lang="zh-CN" altLang="en-US" sz="2400" dirty="0"/>
                  <a:t> </a:t>
                </a:r>
                <a:r>
                  <a:rPr lang="en-US" altLang="zh-CN" sz="2400" dirty="0"/>
                  <a:t>of</a:t>
                </a:r>
                <a:r>
                  <a:rPr lang="zh-CN" altLang="en-US" sz="2400" dirty="0"/>
                  <a:t> </a:t>
                </a:r>
                <a:r>
                  <a:rPr lang="en-US" altLang="zh-CN" sz="2400" dirty="0"/>
                  <a:t>this</a:t>
                </a:r>
                <a:r>
                  <a:rPr lang="zh-CN" altLang="en-US" sz="2400" dirty="0"/>
                  <a:t> </a:t>
                </a:r>
                <a:r>
                  <a:rPr lang="en-US" altLang="zh-CN" sz="2400" dirty="0"/>
                  <a:t>embedding</a:t>
                </a:r>
                <a:r>
                  <a:rPr lang="zh-CN" altLang="en-US" sz="2400" dirty="0"/>
                  <a:t> </a:t>
                </a:r>
                <a:r>
                  <a:rPr lang="en-US" altLang="zh-CN" sz="2400" dirty="0"/>
                  <a:t>and</a:t>
                </a:r>
                <a:r>
                  <a:rPr lang="zh-CN" altLang="en-US" sz="2400" dirty="0"/>
                  <a:t> </a:t>
                </a:r>
                <a:r>
                  <a:rPr lang="en-US" altLang="zh-CN" sz="2400" dirty="0"/>
                  <a:t>other</a:t>
                </a:r>
                <a:r>
                  <a:rPr lang="zh-CN" altLang="en-US" sz="2400" dirty="0"/>
                  <a:t> </a:t>
                </a:r>
                <a:r>
                  <a:rPr lang="en-US" altLang="zh-CN" sz="2400" dirty="0"/>
                  <a:t>embeddings</a:t>
                </a:r>
                <a:r>
                  <a:rPr lang="zh-CN" altLang="en-US" sz="2400" dirty="0"/>
                  <a:t> </a:t>
                </a:r>
                <a:r>
                  <a:rPr lang="en-US" altLang="zh-CN" sz="2400" dirty="0"/>
                  <a:t>gives</a:t>
                </a:r>
                <a:r>
                  <a:rPr lang="zh-CN" altLang="en-US" sz="2400" dirty="0"/>
                  <a:t> </a:t>
                </a:r>
                <a:r>
                  <a:rPr lang="en-US" altLang="zh-CN" sz="2400" dirty="0"/>
                  <a:t>us</a:t>
                </a:r>
                <a:r>
                  <a:rPr lang="zh-CN" altLang="en-US" sz="2400" dirty="0"/>
                  <a:t> </a:t>
                </a:r>
                <a:r>
                  <a:rPr lang="en-US" altLang="zh-CN" sz="2400" dirty="0"/>
                  <a:t>”</a:t>
                </a:r>
                <a:r>
                  <a:rPr lang="en-US" altLang="zh-CN" sz="2400" b="1" dirty="0"/>
                  <a:t>scores</a:t>
                </a:r>
                <a:r>
                  <a:rPr lang="en-US" altLang="zh-CN" sz="2400" dirty="0"/>
                  <a:t>”.</a:t>
                </a:r>
                <a:endParaRPr lang="en-CN" sz="2400" dirty="0"/>
              </a:p>
            </p:txBody>
          </p:sp>
        </mc:Choice>
        <mc:Fallback xmlns="">
          <p:sp>
            <p:nvSpPr>
              <p:cNvPr id="3" name="TextBox 2">
                <a:extLst>
                  <a:ext uri="{FF2B5EF4-FFF2-40B4-BE49-F238E27FC236}">
                    <a16:creationId xmlns:a16="http://schemas.microsoft.com/office/drawing/2014/main" id="{7C1F36D2-8D7B-BE41-9E4A-7E3C743DC1A2}"/>
                  </a:ext>
                </a:extLst>
              </p:cNvPr>
              <p:cNvSpPr txBox="1">
                <a:spLocks noRot="1" noChangeAspect="1" noMove="1" noResize="1" noEditPoints="1" noAdjustHandles="1" noChangeArrowheads="1" noChangeShapeType="1" noTextEdit="1"/>
              </p:cNvSpPr>
              <p:nvPr/>
            </p:nvSpPr>
            <p:spPr>
              <a:xfrm>
                <a:off x="736990" y="1700213"/>
                <a:ext cx="11131162" cy="830997"/>
              </a:xfrm>
              <a:prstGeom prst="rect">
                <a:avLst/>
              </a:prstGeom>
              <a:blipFill>
                <a:blip r:embed="rId5"/>
                <a:stretch>
                  <a:fillRect l="-912" t="-4478" b="-16418"/>
                </a:stretch>
              </a:blipFill>
            </p:spPr>
            <p:txBody>
              <a:bodyPr/>
              <a:lstStyle/>
              <a:p>
                <a:r>
                  <a:rPr lang="en-CN">
                    <a:noFill/>
                  </a:rPr>
                  <a:t> </a:t>
                </a:r>
              </a:p>
            </p:txBody>
          </p:sp>
        </mc:Fallback>
      </mc:AlternateContent>
      <p:cxnSp>
        <p:nvCxnSpPr>
          <p:cNvPr id="66" name="直接连接符 22">
            <a:extLst>
              <a:ext uri="{FF2B5EF4-FFF2-40B4-BE49-F238E27FC236}">
                <a16:creationId xmlns:a16="http://schemas.microsoft.com/office/drawing/2014/main" id="{764CFCC5-22AD-6742-8C7C-2F29316A3990}"/>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直接连接符 23">
            <a:extLst>
              <a:ext uri="{FF2B5EF4-FFF2-40B4-BE49-F238E27FC236}">
                <a16:creationId xmlns:a16="http://schemas.microsoft.com/office/drawing/2014/main" id="{90C2A5A6-727F-C64E-A458-014411217614}"/>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直接连接符 24">
            <a:extLst>
              <a:ext uri="{FF2B5EF4-FFF2-40B4-BE49-F238E27FC236}">
                <a16:creationId xmlns:a16="http://schemas.microsoft.com/office/drawing/2014/main" id="{E2650488-11B9-A444-9072-CBBF25A71D59}"/>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连接符 25">
            <a:extLst>
              <a:ext uri="{FF2B5EF4-FFF2-40B4-BE49-F238E27FC236}">
                <a16:creationId xmlns:a16="http://schemas.microsoft.com/office/drawing/2014/main" id="{0547B4D9-30FB-2146-BD41-279C559CC423}"/>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26">
                <a:extLst>
                  <a:ext uri="{FF2B5EF4-FFF2-40B4-BE49-F238E27FC236}">
                    <a16:creationId xmlns:a16="http://schemas.microsoft.com/office/drawing/2014/main" id="{6D388B75-D4CE-1D40-A569-306EAF976669}"/>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70" name="文本框 26">
                <a:extLst>
                  <a:ext uri="{FF2B5EF4-FFF2-40B4-BE49-F238E27FC236}">
                    <a16:creationId xmlns:a16="http://schemas.microsoft.com/office/drawing/2014/main" id="{6D388B75-D4CE-1D40-A569-306EAF976669}"/>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6"/>
                <a:stretch>
                  <a:fillRect l="-794"/>
                </a:stretch>
              </a:blipFill>
            </p:spPr>
            <p:txBody>
              <a:bodyPr/>
              <a:lstStyle/>
              <a:p>
                <a:r>
                  <a:rPr lang="en-CN">
                    <a:noFill/>
                  </a:rPr>
                  <a:t> </a:t>
                </a:r>
              </a:p>
            </p:txBody>
          </p:sp>
        </mc:Fallback>
      </mc:AlternateContent>
    </p:spTree>
    <p:extLst>
      <p:ext uri="{BB962C8B-B14F-4D97-AF65-F5344CB8AC3E}">
        <p14:creationId xmlns:p14="http://schemas.microsoft.com/office/powerpoint/2010/main" val="962183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6093-4192-2746-9927-7F68DD14B227}"/>
              </a:ext>
            </a:extLst>
          </p:cNvPr>
          <p:cNvSpPr>
            <a:spLocks noGrp="1"/>
          </p:cNvSpPr>
          <p:nvPr>
            <p:ph type="title"/>
          </p:nvPr>
        </p:nvSpPr>
        <p:spPr/>
        <p:txBody>
          <a:bodyPr/>
          <a:lstStyle/>
          <a:p>
            <a:r>
              <a:rPr lang="en-US" altLang="zh-CN" dirty="0"/>
              <a:t>Self-Attention</a:t>
            </a:r>
            <a:r>
              <a:rPr lang="zh-CN" altLang="en-US" dirty="0"/>
              <a:t> </a:t>
            </a:r>
            <a:r>
              <a:rPr lang="en-US" altLang="zh-CN" dirty="0"/>
              <a:t>–</a:t>
            </a:r>
            <a:r>
              <a:rPr lang="zh-CN" altLang="en-US" dirty="0"/>
              <a:t> </a:t>
            </a:r>
            <a:r>
              <a:rPr lang="en-US" altLang="zh-CN" dirty="0"/>
              <a:t>Normalization</a:t>
            </a:r>
            <a:endParaRPr lang="en-CN" dirty="0"/>
          </a:p>
        </p:txBody>
      </p:sp>
      <p:sp>
        <p:nvSpPr>
          <p:cNvPr id="4" name="Slide Number Placeholder 3">
            <a:extLst>
              <a:ext uri="{FF2B5EF4-FFF2-40B4-BE49-F238E27FC236}">
                <a16:creationId xmlns:a16="http://schemas.microsoft.com/office/drawing/2014/main" id="{31FDE36A-D7B9-3442-AB2F-E4D7D9243E42}"/>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sp>
        <p:nvSpPr>
          <p:cNvPr id="9" name="矩形: 圆角 4">
            <a:extLst>
              <a:ext uri="{FF2B5EF4-FFF2-40B4-BE49-F238E27FC236}">
                <a16:creationId xmlns:a16="http://schemas.microsoft.com/office/drawing/2014/main" id="{35A048D3-7694-E64F-911F-FC93819E3CEF}"/>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91EAFC18-9F16-7E4C-9DA1-622DDC7E3D42}"/>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5">
                <a:extLst>
                  <a:ext uri="{FF2B5EF4-FFF2-40B4-BE49-F238E27FC236}">
                    <a16:creationId xmlns:a16="http://schemas.microsoft.com/office/drawing/2014/main" id="{91EAFC18-9F16-7E4C-9DA1-622DDC7E3D42}"/>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3"/>
                <a:stretch>
                  <a:fillRect l="-794"/>
                </a:stretch>
              </a:blipFill>
            </p:spPr>
            <p:txBody>
              <a:bodyPr/>
              <a:lstStyle/>
              <a:p>
                <a:r>
                  <a:rPr lang="en-CN">
                    <a:noFill/>
                  </a:rPr>
                  <a:t> </a:t>
                </a:r>
              </a:p>
            </p:txBody>
          </p:sp>
        </mc:Fallback>
      </mc:AlternateContent>
      <p:graphicFrame>
        <p:nvGraphicFramePr>
          <p:cNvPr id="11" name="表格 7">
            <a:extLst>
              <a:ext uri="{FF2B5EF4-FFF2-40B4-BE49-F238E27FC236}">
                <a16:creationId xmlns:a16="http://schemas.microsoft.com/office/drawing/2014/main" id="{533D14D4-457D-6F4A-AAD0-1FE712C777A5}"/>
              </a:ext>
            </a:extLst>
          </p:cNvPr>
          <p:cNvGraphicFramePr>
            <a:graphicFrameLocks noGrp="1"/>
          </p:cNvGraphicFramePr>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2" name="表格 7">
            <a:extLst>
              <a:ext uri="{FF2B5EF4-FFF2-40B4-BE49-F238E27FC236}">
                <a16:creationId xmlns:a16="http://schemas.microsoft.com/office/drawing/2014/main" id="{3C2E7643-25DB-4E4C-A033-FE576705F55B}"/>
              </a:ext>
            </a:extLst>
          </p:cNvPr>
          <p:cNvGraphicFramePr>
            <a:graphicFrameLocks noGrp="1"/>
          </p:cNvGraphicFramePr>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 name="表格 8">
            <a:extLst>
              <a:ext uri="{FF2B5EF4-FFF2-40B4-BE49-F238E27FC236}">
                <a16:creationId xmlns:a16="http://schemas.microsoft.com/office/drawing/2014/main" id="{C73F003F-6792-0140-A6A8-BD0AF2418847}"/>
              </a:ext>
            </a:extLst>
          </p:cNvPr>
          <p:cNvGraphicFramePr>
            <a:graphicFrameLocks noGrp="1"/>
          </p:cNvGraphicFramePr>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4" name="表格 9">
            <a:extLst>
              <a:ext uri="{FF2B5EF4-FFF2-40B4-BE49-F238E27FC236}">
                <a16:creationId xmlns:a16="http://schemas.microsoft.com/office/drawing/2014/main" id="{FD47FDB4-1AC3-5746-989A-E7D0C1A6E029}"/>
              </a:ext>
            </a:extLst>
          </p:cNvPr>
          <p:cNvGraphicFramePr>
            <a:graphicFrameLocks noGrp="1"/>
          </p:cNvGraphicFramePr>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5" name="直接连接符 10">
            <a:extLst>
              <a:ext uri="{FF2B5EF4-FFF2-40B4-BE49-F238E27FC236}">
                <a16:creationId xmlns:a16="http://schemas.microsoft.com/office/drawing/2014/main" id="{19DDA9AF-5392-844E-908A-4EA76804A8B5}"/>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58969727-740F-044C-AFC4-0E0923F80CD2}"/>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4">
            <a:extLst>
              <a:ext uri="{FF2B5EF4-FFF2-40B4-BE49-F238E27FC236}">
                <a16:creationId xmlns:a16="http://schemas.microsoft.com/office/drawing/2014/main" id="{69C3BAB7-4D3E-B04A-BC28-A07ACC083793}"/>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5">
            <a:extLst>
              <a:ext uri="{FF2B5EF4-FFF2-40B4-BE49-F238E27FC236}">
                <a16:creationId xmlns:a16="http://schemas.microsoft.com/office/drawing/2014/main" id="{3DE0FF47-C556-3C44-99BB-7C80F070C08E}"/>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5D57CEE0-8629-A942-BA0B-61AF84473DB8}"/>
                  </a:ext>
                </a:extLst>
              </p:cNvPr>
              <p:cNvSpPr txBox="1"/>
              <p:nvPr/>
            </p:nvSpPr>
            <p:spPr>
              <a:xfrm>
                <a:off x="5942690" y="527941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19" name="文本框 17">
                <a:extLst>
                  <a:ext uri="{FF2B5EF4-FFF2-40B4-BE49-F238E27FC236}">
                    <a16:creationId xmlns:a16="http://schemas.microsoft.com/office/drawing/2014/main" id="{5D57CEE0-8629-A942-BA0B-61AF84473DB8}"/>
                  </a:ext>
                </a:extLst>
              </p:cNvPr>
              <p:cNvSpPr txBox="1">
                <a:spLocks noRot="1" noChangeAspect="1" noMove="1" noResize="1" noEditPoints="1" noAdjustHandles="1" noChangeArrowheads="1" noChangeShapeType="1" noTextEdit="1"/>
              </p:cNvSpPr>
              <p:nvPr/>
            </p:nvSpPr>
            <p:spPr>
              <a:xfrm>
                <a:off x="5942690" y="5279412"/>
                <a:ext cx="736601" cy="523220"/>
              </a:xfrm>
              <a:prstGeom prst="rect">
                <a:avLst/>
              </a:prstGeom>
              <a:blipFill>
                <a:blip r:embed="rId4"/>
                <a:stretch>
                  <a:fillRect b="-4762"/>
                </a:stretch>
              </a:blipFill>
            </p:spPr>
            <p:txBody>
              <a:bodyPr/>
              <a:lstStyle/>
              <a:p>
                <a:r>
                  <a:rPr lang="en-CN">
                    <a:noFill/>
                  </a:rPr>
                  <a:t> </a:t>
                </a:r>
              </a:p>
            </p:txBody>
          </p:sp>
        </mc:Fallback>
      </mc:AlternateContent>
      <p:cxnSp>
        <p:nvCxnSpPr>
          <p:cNvPr id="20" name="直接连接符 18">
            <a:extLst>
              <a:ext uri="{FF2B5EF4-FFF2-40B4-BE49-F238E27FC236}">
                <a16:creationId xmlns:a16="http://schemas.microsoft.com/office/drawing/2014/main" id="{CC8F432C-637B-0143-A510-97F13FED9F96}"/>
              </a:ext>
            </a:extLst>
          </p:cNvPr>
          <p:cNvCxnSpPr>
            <a:cxnSpLocks/>
            <a:stCxn id="19" idx="1"/>
            <a:endCxn id="9" idx="3"/>
          </p:cNvCxnSpPr>
          <p:nvPr/>
        </p:nvCxnSpPr>
        <p:spPr>
          <a:xfrm flipH="1">
            <a:off x="5506470" y="5541022"/>
            <a:ext cx="436220" cy="10552"/>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格 21">
            <a:extLst>
              <a:ext uri="{FF2B5EF4-FFF2-40B4-BE49-F238E27FC236}">
                <a16:creationId xmlns:a16="http://schemas.microsoft.com/office/drawing/2014/main" id="{E1578FC7-BED6-954E-87A9-A967BFC92651}"/>
              </a:ext>
            </a:extLst>
          </p:cNvPr>
          <p:cNvGraphicFramePr>
            <a:graphicFrameLocks noGrp="1"/>
          </p:cNvGraphicFramePr>
          <p:nvPr/>
        </p:nvGraphicFramePr>
        <p:xfrm>
          <a:off x="6679291" y="540637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22" name="直接连接符 22">
            <a:extLst>
              <a:ext uri="{FF2B5EF4-FFF2-40B4-BE49-F238E27FC236}">
                <a16:creationId xmlns:a16="http://schemas.microsoft.com/office/drawing/2014/main" id="{57E1F1F4-EF31-CA43-AD26-009624E0FE5C}"/>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3">
            <a:extLst>
              <a:ext uri="{FF2B5EF4-FFF2-40B4-BE49-F238E27FC236}">
                <a16:creationId xmlns:a16="http://schemas.microsoft.com/office/drawing/2014/main" id="{F5D0E988-2D21-D647-BEAD-5C0CF2309C75}"/>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4">
            <a:extLst>
              <a:ext uri="{FF2B5EF4-FFF2-40B4-BE49-F238E27FC236}">
                <a16:creationId xmlns:a16="http://schemas.microsoft.com/office/drawing/2014/main" id="{A398F9CE-FEB1-F549-A1DB-C167CDDC9B67}"/>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5">
            <a:extLst>
              <a:ext uri="{FF2B5EF4-FFF2-40B4-BE49-F238E27FC236}">
                <a16:creationId xmlns:a16="http://schemas.microsoft.com/office/drawing/2014/main" id="{F30C2ABC-8BEB-9343-A55D-C1803026F58C}"/>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连接符 27">
            <a:extLst>
              <a:ext uri="{FF2B5EF4-FFF2-40B4-BE49-F238E27FC236}">
                <a16:creationId xmlns:a16="http://schemas.microsoft.com/office/drawing/2014/main" id="{4A36ED2B-9B66-C040-B5A3-E6A461F04AFA}"/>
              </a:ext>
            </a:extLst>
          </p:cNvPr>
          <p:cNvCxnSpPr>
            <a:cxnSpLocks/>
          </p:cNvCxnSpPr>
          <p:nvPr/>
        </p:nvCxnSpPr>
        <p:spPr>
          <a:xfrm flipV="1">
            <a:off x="2088736" y="416669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连接符 28">
            <a:extLst>
              <a:ext uri="{FF2B5EF4-FFF2-40B4-BE49-F238E27FC236}">
                <a16:creationId xmlns:a16="http://schemas.microsoft.com/office/drawing/2014/main" id="{7A93ADCB-7F5F-A24E-BEF6-25F079BE43AE}"/>
              </a:ext>
            </a:extLst>
          </p:cNvPr>
          <p:cNvCxnSpPr>
            <a:cxnSpLocks/>
          </p:cNvCxnSpPr>
          <p:nvPr/>
        </p:nvCxnSpPr>
        <p:spPr>
          <a:xfrm flipV="1">
            <a:off x="3093681"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9">
            <a:extLst>
              <a:ext uri="{FF2B5EF4-FFF2-40B4-BE49-F238E27FC236}">
                <a16:creationId xmlns:a16="http://schemas.microsoft.com/office/drawing/2014/main" id="{1239072A-931F-A74D-B698-E71729560B6C}"/>
              </a:ext>
            </a:extLst>
          </p:cNvPr>
          <p:cNvCxnSpPr>
            <a:cxnSpLocks/>
          </p:cNvCxnSpPr>
          <p:nvPr/>
        </p:nvCxnSpPr>
        <p:spPr>
          <a:xfrm flipV="1">
            <a:off x="4071914" y="417341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30">
            <a:extLst>
              <a:ext uri="{FF2B5EF4-FFF2-40B4-BE49-F238E27FC236}">
                <a16:creationId xmlns:a16="http://schemas.microsoft.com/office/drawing/2014/main" id="{115A9DA3-ED24-8E42-8479-72A2A412345A}"/>
              </a:ext>
            </a:extLst>
          </p:cNvPr>
          <p:cNvCxnSpPr>
            <a:cxnSpLocks/>
          </p:cNvCxnSpPr>
          <p:nvPr/>
        </p:nvCxnSpPr>
        <p:spPr>
          <a:xfrm flipV="1">
            <a:off x="5050146"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矩形: 圆角 31">
            <a:extLst>
              <a:ext uri="{FF2B5EF4-FFF2-40B4-BE49-F238E27FC236}">
                <a16:creationId xmlns:a16="http://schemas.microsoft.com/office/drawing/2014/main" id="{BE88C670-D1AD-4B4E-A5E7-B0605A46C118}"/>
              </a:ext>
            </a:extLst>
          </p:cNvPr>
          <p:cNvSpPr/>
          <p:nvPr/>
        </p:nvSpPr>
        <p:spPr>
          <a:xfrm>
            <a:off x="1663860" y="3605551"/>
            <a:ext cx="3812308" cy="521727"/>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Normalize</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32" name="文本框 32">
                <a:extLst>
                  <a:ext uri="{FF2B5EF4-FFF2-40B4-BE49-F238E27FC236}">
                    <a16:creationId xmlns:a16="http://schemas.microsoft.com/office/drawing/2014/main" id="{5F62BC9E-9297-3648-B510-35E4A8EF42C5}"/>
                  </a:ext>
                </a:extLst>
              </p:cNvPr>
              <p:cNvSpPr txBox="1"/>
              <p:nvPr/>
            </p:nvSpPr>
            <p:spPr>
              <a:xfrm>
                <a:off x="5568118" y="3562170"/>
                <a:ext cx="1200072"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solidFill>
                                    <a:srgbClr val="7030A0"/>
                                  </a:solidFill>
                                  <a:latin typeface="Cambria Math" panose="02040503050406030204" pitchFamily="18" charset="0"/>
                                </a:rPr>
                                <m:t>3</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=1</m:t>
                          </m:r>
                        </m:e>
                      </m:nary>
                    </m:oMath>
                  </m:oMathPara>
                </a14:m>
                <a:endParaRPr lang="zh-CN" altLang="en-US" dirty="0"/>
              </a:p>
            </p:txBody>
          </p:sp>
        </mc:Choice>
        <mc:Fallback xmlns="">
          <p:sp>
            <p:nvSpPr>
              <p:cNvPr id="32" name="文本框 32">
                <a:extLst>
                  <a:ext uri="{FF2B5EF4-FFF2-40B4-BE49-F238E27FC236}">
                    <a16:creationId xmlns:a16="http://schemas.microsoft.com/office/drawing/2014/main" id="{5F62BC9E-9297-3648-B510-35E4A8EF42C5}"/>
                  </a:ext>
                </a:extLst>
              </p:cNvPr>
              <p:cNvSpPr txBox="1">
                <a:spLocks noRot="1" noChangeAspect="1" noMove="1" noResize="1" noEditPoints="1" noAdjustHandles="1" noChangeArrowheads="1" noChangeShapeType="1" noTextEdit="1"/>
              </p:cNvSpPr>
              <p:nvPr/>
            </p:nvSpPr>
            <p:spPr>
              <a:xfrm>
                <a:off x="5568118" y="3562170"/>
                <a:ext cx="1200072" cy="703526"/>
              </a:xfrm>
              <a:prstGeom prst="rect">
                <a:avLst/>
              </a:prstGeom>
              <a:blipFill>
                <a:blip r:embed="rId5"/>
                <a:stretch>
                  <a:fillRect l="-68421" t="-139286" r="-3158" b="-18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3">
                <a:extLst>
                  <a:ext uri="{FF2B5EF4-FFF2-40B4-BE49-F238E27FC236}">
                    <a16:creationId xmlns:a16="http://schemas.microsoft.com/office/drawing/2014/main" id="{B0EFE4DE-2020-6846-B28A-E2421B1BAAD2}"/>
                  </a:ext>
                </a:extLst>
              </p:cNvPr>
              <p:cNvSpPr txBox="1"/>
              <p:nvPr/>
            </p:nvSpPr>
            <p:spPr>
              <a:xfrm>
                <a:off x="711200" y="2750434"/>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33" name="文本框 33">
                <a:extLst>
                  <a:ext uri="{FF2B5EF4-FFF2-40B4-BE49-F238E27FC236}">
                    <a16:creationId xmlns:a16="http://schemas.microsoft.com/office/drawing/2014/main" id="{B0EFE4DE-2020-6846-B28A-E2421B1BAAD2}"/>
                  </a:ext>
                </a:extLst>
              </p:cNvPr>
              <p:cNvSpPr txBox="1">
                <a:spLocks noRot="1" noChangeAspect="1" noMove="1" noResize="1" noEditPoints="1" noAdjustHandles="1" noChangeArrowheads="1" noChangeShapeType="1" noTextEdit="1"/>
              </p:cNvSpPr>
              <p:nvPr/>
            </p:nvSpPr>
            <p:spPr>
              <a:xfrm>
                <a:off x="711200" y="2750434"/>
                <a:ext cx="4795270" cy="546863"/>
              </a:xfrm>
              <a:prstGeom prst="rect">
                <a:avLst/>
              </a:prstGeom>
              <a:blipFill>
                <a:blip r:embed="rId6"/>
                <a:stretch>
                  <a:fillRect/>
                </a:stretch>
              </a:blipFill>
            </p:spPr>
            <p:txBody>
              <a:bodyPr/>
              <a:lstStyle/>
              <a:p>
                <a:r>
                  <a:rPr lang="en-CN">
                    <a:noFill/>
                  </a:rPr>
                  <a:t> </a:t>
                </a:r>
              </a:p>
            </p:txBody>
          </p:sp>
        </mc:Fallback>
      </mc:AlternateContent>
      <p:cxnSp>
        <p:nvCxnSpPr>
          <p:cNvPr id="34" name="直接连接符 34">
            <a:extLst>
              <a:ext uri="{FF2B5EF4-FFF2-40B4-BE49-F238E27FC236}">
                <a16:creationId xmlns:a16="http://schemas.microsoft.com/office/drawing/2014/main" id="{6D6B717B-3DD6-034E-9B50-61540ADC3920}"/>
              </a:ext>
            </a:extLst>
          </p:cNvPr>
          <p:cNvCxnSpPr>
            <a:cxnSpLocks/>
          </p:cNvCxnSpPr>
          <p:nvPr/>
        </p:nvCxnSpPr>
        <p:spPr>
          <a:xfrm flipV="1">
            <a:off x="2088735" y="323838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5">
            <a:extLst>
              <a:ext uri="{FF2B5EF4-FFF2-40B4-BE49-F238E27FC236}">
                <a16:creationId xmlns:a16="http://schemas.microsoft.com/office/drawing/2014/main" id="{61484E0C-CD67-3749-94D8-1B9E6F038090}"/>
              </a:ext>
            </a:extLst>
          </p:cNvPr>
          <p:cNvCxnSpPr>
            <a:cxnSpLocks/>
          </p:cNvCxnSpPr>
          <p:nvPr/>
        </p:nvCxnSpPr>
        <p:spPr>
          <a:xfrm flipV="1">
            <a:off x="3093680"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6">
            <a:extLst>
              <a:ext uri="{FF2B5EF4-FFF2-40B4-BE49-F238E27FC236}">
                <a16:creationId xmlns:a16="http://schemas.microsoft.com/office/drawing/2014/main" id="{DC6053F0-70E0-824C-A2D2-8632673C276C}"/>
              </a:ext>
            </a:extLst>
          </p:cNvPr>
          <p:cNvCxnSpPr>
            <a:cxnSpLocks/>
          </p:cNvCxnSpPr>
          <p:nvPr/>
        </p:nvCxnSpPr>
        <p:spPr>
          <a:xfrm flipV="1">
            <a:off x="4071913" y="324510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连接符 37">
            <a:extLst>
              <a:ext uri="{FF2B5EF4-FFF2-40B4-BE49-F238E27FC236}">
                <a16:creationId xmlns:a16="http://schemas.microsoft.com/office/drawing/2014/main" id="{DEE8E485-E340-1A46-9965-D03A205F5A66}"/>
              </a:ext>
            </a:extLst>
          </p:cNvPr>
          <p:cNvCxnSpPr>
            <a:cxnSpLocks/>
          </p:cNvCxnSpPr>
          <p:nvPr/>
        </p:nvCxnSpPr>
        <p:spPr>
          <a:xfrm flipV="1">
            <a:off x="5050145"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7F40AFC-26EB-B54D-959F-A1A206726F2F}"/>
                  </a:ext>
                </a:extLst>
              </p:cNvPr>
              <p:cNvSpPr txBox="1"/>
              <p:nvPr/>
            </p:nvSpPr>
            <p:spPr>
              <a:xfrm>
                <a:off x="736989" y="1700213"/>
                <a:ext cx="11131153" cy="830997"/>
              </a:xfrm>
              <a:prstGeom prst="rect">
                <a:avLst/>
              </a:prstGeom>
              <a:noFill/>
            </p:spPr>
            <p:txBody>
              <a:bodyPr wrap="square" rtlCol="0">
                <a:spAutoFit/>
              </a:bodyPr>
              <a:lstStyle/>
              <a:p>
                <a:r>
                  <a:rPr lang="en-US" altLang="zh-CN" sz="2400" dirty="0"/>
                  <a:t>From</a:t>
                </a:r>
                <a:r>
                  <a:rPr lang="zh-CN" altLang="en-US" sz="2400" dirty="0"/>
                  <a:t> </a:t>
                </a:r>
                <a:r>
                  <a:rPr lang="en-US" altLang="zh-CN" sz="2400" dirty="0"/>
                  <a:t>these</a:t>
                </a:r>
                <a:r>
                  <a:rPr lang="zh-CN" altLang="en-US" sz="2400" dirty="0"/>
                  <a:t> </a:t>
                </a:r>
                <a:r>
                  <a:rPr lang="en-US" altLang="zh-CN" sz="2400" dirty="0"/>
                  <a:t>scores,</a:t>
                </a:r>
                <a:r>
                  <a:rPr lang="zh-CN" altLang="en-US" sz="2400" dirty="0"/>
                  <a:t> </a:t>
                </a:r>
                <a:r>
                  <a:rPr lang="en-US" altLang="zh-CN" sz="2400" dirty="0"/>
                  <a:t>we</a:t>
                </a:r>
                <a:r>
                  <a:rPr lang="zh-CN" altLang="en-US" sz="2400" dirty="0"/>
                  <a:t> </a:t>
                </a:r>
                <a:r>
                  <a:rPr lang="en-US" altLang="zh-CN" sz="2400" dirty="0"/>
                  <a:t>calculate</a:t>
                </a:r>
                <a:r>
                  <a:rPr lang="zh-CN" altLang="en-US" sz="2400" dirty="0"/>
                  <a:t> </a:t>
                </a:r>
                <a:r>
                  <a:rPr lang="en-US" altLang="zh-CN" sz="2400" dirty="0"/>
                  <a:t>the</a:t>
                </a:r>
                <a:r>
                  <a:rPr lang="zh-CN" altLang="en-US" sz="2400" dirty="0"/>
                  <a:t> </a:t>
                </a:r>
                <a:r>
                  <a:rPr lang="en-US" altLang="zh-CN" sz="2400" dirty="0"/>
                  <a:t>importance</a:t>
                </a:r>
                <a:r>
                  <a:rPr lang="zh-CN" altLang="en-US" sz="2400" dirty="0"/>
                  <a:t> </a:t>
                </a:r>
                <a:r>
                  <a:rPr lang="en-US" altLang="zh-CN" sz="2400" dirty="0"/>
                  <a:t>of</a:t>
                </a:r>
                <a:r>
                  <a:rPr lang="zh-CN" altLang="en-US" sz="2400" dirty="0"/>
                  <a:t> </a:t>
                </a:r>
                <a:r>
                  <a:rPr lang="en-US" altLang="zh-CN" sz="2400" dirty="0"/>
                  <a:t>these</a:t>
                </a:r>
                <a:r>
                  <a:rPr lang="zh-CN" altLang="en-US" sz="2400" dirty="0"/>
                  <a:t> </a:t>
                </a:r>
                <a:r>
                  <a:rPr lang="en-US" altLang="zh-CN" sz="2400" dirty="0"/>
                  <a:t>embedding</a:t>
                </a:r>
                <a:r>
                  <a:rPr lang="zh-CN" altLang="en-US" sz="2400" dirty="0"/>
                  <a:t> </a:t>
                </a:r>
                <a:r>
                  <a:rPr lang="en-US" altLang="zh-CN" sz="2400" dirty="0"/>
                  <a:t>vectors</a:t>
                </a:r>
                <a:r>
                  <a:rPr lang="zh-CN" altLang="en-US" sz="2400" dirty="0"/>
                  <a:t> </a:t>
                </a:r>
                <a:r>
                  <a:rPr lang="en-US" altLang="zh-CN" sz="2400" dirty="0"/>
                  <a:t>with</a:t>
                </a:r>
                <a:r>
                  <a:rPr lang="zh-CN" altLang="en-US" sz="2400" dirty="0"/>
                  <a:t> </a:t>
                </a:r>
                <a:r>
                  <a:rPr lang="en-US" altLang="zh-CN" sz="2400" dirty="0"/>
                  <a:t>respect</a:t>
                </a:r>
                <a:r>
                  <a:rPr lang="zh-CN" altLang="en-US" sz="2400" dirty="0"/>
                  <a:t> </a:t>
                </a:r>
                <a:r>
                  <a:rPr lang="en-US" altLang="zh-CN" sz="2400" dirty="0"/>
                  <a:t>to</a:t>
                </a:r>
                <a:r>
                  <a:rPr lang="zh-CN" altLang="en-US" sz="2400" dirty="0"/>
                  <a:t> </a:t>
                </a:r>
                <a:r>
                  <a:rPr lang="en-US" altLang="zh-CN" sz="2400" dirty="0"/>
                  <a:t>current</a:t>
                </a:r>
                <a:r>
                  <a:rPr lang="zh-CN" altLang="en-US" sz="2400" dirty="0"/>
                  <a:t> </a:t>
                </a:r>
                <a:r>
                  <a:rPr lang="en-US" altLang="zh-CN" sz="2400" dirty="0"/>
                  <a:t>embedding</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𝒗</m:t>
                        </m:r>
                      </m:e>
                      <m:sub>
                        <m:r>
                          <a:rPr lang="en-US" altLang="zh-CN" sz="2400" b="0" i="1" smtClean="0">
                            <a:latin typeface="Cambria Math" panose="02040503050406030204" pitchFamily="18" charset="0"/>
                          </a:rPr>
                          <m:t>3</m:t>
                        </m:r>
                      </m:sub>
                    </m:sSub>
                  </m:oMath>
                </a14:m>
                <a:r>
                  <a:rPr lang="en-US" altLang="zh-CN" sz="2400" dirty="0"/>
                  <a:t>.</a:t>
                </a:r>
                <a:r>
                  <a:rPr lang="zh-CN" altLang="en-US" sz="2400" dirty="0"/>
                  <a:t> </a:t>
                </a:r>
                <a:r>
                  <a:rPr lang="en-US" altLang="zh-CN" sz="2400" dirty="0"/>
                  <a:t>A</a:t>
                </a:r>
                <a:r>
                  <a:rPr lang="zh-CN" altLang="en-US" sz="2400" dirty="0"/>
                  <a:t> </a:t>
                </a:r>
                <a:r>
                  <a:rPr lang="en-US" altLang="zh-CN" sz="2400" dirty="0"/>
                  <a:t>good</a:t>
                </a:r>
                <a:r>
                  <a:rPr lang="zh-CN" altLang="en-US" sz="2400" dirty="0"/>
                  <a:t> </a:t>
                </a:r>
                <a:r>
                  <a:rPr lang="en-US" altLang="zh-CN" sz="2400" dirty="0"/>
                  <a:t>way</a:t>
                </a:r>
                <a:r>
                  <a:rPr lang="zh-CN" altLang="en-US" sz="2400" dirty="0"/>
                  <a:t> </a:t>
                </a:r>
                <a:r>
                  <a:rPr lang="en-US" altLang="zh-CN" sz="2400" dirty="0"/>
                  <a:t>is</a:t>
                </a:r>
                <a:r>
                  <a:rPr lang="zh-CN" altLang="en-US" sz="2400" dirty="0"/>
                  <a:t> </a:t>
                </a:r>
                <a:r>
                  <a:rPr lang="en-US" altLang="zh-CN" sz="2400" dirty="0"/>
                  <a:t>to</a:t>
                </a:r>
                <a:r>
                  <a:rPr lang="zh-CN" altLang="en-US" sz="2400" dirty="0"/>
                  <a:t> </a:t>
                </a:r>
                <a:r>
                  <a:rPr lang="en-US" altLang="zh-CN" sz="2400" dirty="0"/>
                  <a:t>softmax</a:t>
                </a:r>
                <a:r>
                  <a:rPr lang="zh-CN" altLang="en-US" sz="2400" dirty="0"/>
                  <a:t> </a:t>
                </a:r>
                <a:r>
                  <a:rPr lang="en-US" altLang="zh-CN" sz="2400" b="1" dirty="0"/>
                  <a:t>normalization</a:t>
                </a:r>
                <a:r>
                  <a:rPr lang="en-US" altLang="zh-CN" sz="2400" dirty="0"/>
                  <a:t>.</a:t>
                </a:r>
                <a:endParaRPr lang="en-CN" sz="2400" dirty="0"/>
              </a:p>
            </p:txBody>
          </p:sp>
        </mc:Choice>
        <mc:Fallback xmlns="">
          <p:sp>
            <p:nvSpPr>
              <p:cNvPr id="66" name="TextBox 65">
                <a:extLst>
                  <a:ext uri="{FF2B5EF4-FFF2-40B4-BE49-F238E27FC236}">
                    <a16:creationId xmlns:a16="http://schemas.microsoft.com/office/drawing/2014/main" id="{57F40AFC-26EB-B54D-959F-A1A206726F2F}"/>
                  </a:ext>
                </a:extLst>
              </p:cNvPr>
              <p:cNvSpPr txBox="1">
                <a:spLocks noRot="1" noChangeAspect="1" noMove="1" noResize="1" noEditPoints="1" noAdjustHandles="1" noChangeArrowheads="1" noChangeShapeType="1" noTextEdit="1"/>
              </p:cNvSpPr>
              <p:nvPr/>
            </p:nvSpPr>
            <p:spPr>
              <a:xfrm>
                <a:off x="736989" y="1700213"/>
                <a:ext cx="11131153" cy="830997"/>
              </a:xfrm>
              <a:prstGeom prst="rect">
                <a:avLst/>
              </a:prstGeom>
              <a:blipFill>
                <a:blip r:embed="rId7"/>
                <a:stretch>
                  <a:fillRect l="-912" t="-4478" r="-570" b="-149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7" name="文本框 26">
                <a:extLst>
                  <a:ext uri="{FF2B5EF4-FFF2-40B4-BE49-F238E27FC236}">
                    <a16:creationId xmlns:a16="http://schemas.microsoft.com/office/drawing/2014/main" id="{A377764F-439C-D740-B10B-DA9D88263CCC}"/>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7" name="文本框 26">
                <a:extLst>
                  <a:ext uri="{FF2B5EF4-FFF2-40B4-BE49-F238E27FC236}">
                    <a16:creationId xmlns:a16="http://schemas.microsoft.com/office/drawing/2014/main" id="{A377764F-439C-D740-B10B-DA9D88263CCC}"/>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8"/>
                <a:stretch>
                  <a:fillRect l="-794"/>
                </a:stretch>
              </a:blipFill>
            </p:spPr>
            <p:txBody>
              <a:bodyPr/>
              <a:lstStyle/>
              <a:p>
                <a:r>
                  <a:rPr lang="en-CN">
                    <a:noFill/>
                  </a:rPr>
                  <a:t> </a:t>
                </a:r>
              </a:p>
            </p:txBody>
          </p:sp>
        </mc:Fallback>
      </mc:AlternateContent>
    </p:spTree>
    <p:extLst>
      <p:ext uri="{BB962C8B-B14F-4D97-AF65-F5344CB8AC3E}">
        <p14:creationId xmlns:p14="http://schemas.microsoft.com/office/powerpoint/2010/main" val="949435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31">
            <a:extLst>
              <a:ext uri="{FF2B5EF4-FFF2-40B4-BE49-F238E27FC236}">
                <a16:creationId xmlns:a16="http://schemas.microsoft.com/office/drawing/2014/main" id="{507F3FC2-BC59-E246-9790-0944661CB81F}"/>
              </a:ext>
            </a:extLst>
          </p:cNvPr>
          <p:cNvSpPr/>
          <p:nvPr/>
        </p:nvSpPr>
        <p:spPr>
          <a:xfrm>
            <a:off x="1752156" y="1478723"/>
            <a:ext cx="3812308" cy="1417639"/>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dirty="0">
                <a:solidFill>
                  <a:srgbClr val="00B050"/>
                </a:solidFill>
              </a:rPr>
              <a:t>Linear</a:t>
            </a:r>
            <a:r>
              <a:rPr lang="zh-CN" altLang="en-US" sz="2800" dirty="0">
                <a:solidFill>
                  <a:srgbClr val="00B050"/>
                </a:solidFill>
              </a:rPr>
              <a:t> </a:t>
            </a:r>
            <a:r>
              <a:rPr lang="en-US" altLang="zh-CN" sz="2800" dirty="0">
                <a:solidFill>
                  <a:srgbClr val="00B050"/>
                </a:solidFill>
              </a:rPr>
              <a:t>comb.</a:t>
            </a:r>
            <a:endParaRPr lang="zh-CN" altLang="en-US" sz="2800" dirty="0">
              <a:solidFill>
                <a:srgbClr val="00B050"/>
              </a:solidFill>
            </a:endParaRPr>
          </a:p>
        </p:txBody>
      </p:sp>
      <p:sp>
        <p:nvSpPr>
          <p:cNvPr id="2" name="Title 1">
            <a:extLst>
              <a:ext uri="{FF2B5EF4-FFF2-40B4-BE49-F238E27FC236}">
                <a16:creationId xmlns:a16="http://schemas.microsoft.com/office/drawing/2014/main" id="{857A6093-4192-2746-9927-7F68DD14B227}"/>
              </a:ext>
            </a:extLst>
          </p:cNvPr>
          <p:cNvSpPr>
            <a:spLocks noGrp="1"/>
          </p:cNvSpPr>
          <p:nvPr>
            <p:ph type="title"/>
          </p:nvPr>
        </p:nvSpPr>
        <p:spPr/>
        <p:txBody>
          <a:bodyPr/>
          <a:lstStyle/>
          <a:p>
            <a:r>
              <a:rPr lang="en-US" altLang="zh-CN" dirty="0"/>
              <a:t>Self-Attention</a:t>
            </a:r>
            <a:r>
              <a:rPr lang="zh-CN" altLang="en-US" dirty="0"/>
              <a:t> </a:t>
            </a:r>
            <a:r>
              <a:rPr lang="en-US" altLang="zh-CN" dirty="0"/>
              <a:t>–</a:t>
            </a:r>
            <a:r>
              <a:rPr lang="zh-CN" altLang="en-US" dirty="0"/>
              <a:t> </a:t>
            </a:r>
            <a:r>
              <a:rPr lang="en-US" altLang="zh-CN" dirty="0"/>
              <a:t>Linear</a:t>
            </a:r>
            <a:r>
              <a:rPr lang="zh-CN" altLang="en-US" dirty="0"/>
              <a:t> </a:t>
            </a:r>
            <a:r>
              <a:rPr lang="en-US" altLang="zh-CN" dirty="0"/>
              <a:t>combination</a:t>
            </a:r>
            <a:endParaRPr lang="en-CN" dirty="0"/>
          </a:p>
        </p:txBody>
      </p:sp>
      <p:sp>
        <p:nvSpPr>
          <p:cNvPr id="4" name="Slide Number Placeholder 3">
            <a:extLst>
              <a:ext uri="{FF2B5EF4-FFF2-40B4-BE49-F238E27FC236}">
                <a16:creationId xmlns:a16="http://schemas.microsoft.com/office/drawing/2014/main" id="{31FDE36A-D7B9-3442-AB2F-E4D7D9243E42}"/>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cxnSp>
        <p:nvCxnSpPr>
          <p:cNvPr id="5" name="直接连接符 84">
            <a:extLst>
              <a:ext uri="{FF2B5EF4-FFF2-40B4-BE49-F238E27FC236}">
                <a16:creationId xmlns:a16="http://schemas.microsoft.com/office/drawing/2014/main" id="{0A9A61F4-C5EF-0844-B384-850C595328A0}"/>
              </a:ext>
            </a:extLst>
          </p:cNvPr>
          <p:cNvCxnSpPr>
            <a:cxnSpLocks/>
            <a:stCxn id="56" idx="1"/>
            <a:endCxn id="40" idx="3"/>
          </p:cNvCxnSpPr>
          <p:nvPr/>
        </p:nvCxnSpPr>
        <p:spPr>
          <a:xfrm flipH="1" flipV="1">
            <a:off x="2318922" y="2462131"/>
            <a:ext cx="3599092" cy="1998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89">
            <a:extLst>
              <a:ext uri="{FF2B5EF4-FFF2-40B4-BE49-F238E27FC236}">
                <a16:creationId xmlns:a16="http://schemas.microsoft.com/office/drawing/2014/main" id="{CDFDA1CB-1CAB-8245-A03E-62173D98A0DC}"/>
              </a:ext>
            </a:extLst>
          </p:cNvPr>
          <p:cNvCxnSpPr>
            <a:cxnSpLocks/>
            <a:stCxn id="56" idx="1"/>
            <a:endCxn id="42" idx="3"/>
          </p:cNvCxnSpPr>
          <p:nvPr/>
        </p:nvCxnSpPr>
        <p:spPr>
          <a:xfrm flipH="1" flipV="1">
            <a:off x="3323867" y="2157971"/>
            <a:ext cx="2594147" cy="32414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93">
            <a:extLst>
              <a:ext uri="{FF2B5EF4-FFF2-40B4-BE49-F238E27FC236}">
                <a16:creationId xmlns:a16="http://schemas.microsoft.com/office/drawing/2014/main" id="{6472DDF7-3B24-324F-9802-9D3F434CF87C}"/>
              </a:ext>
            </a:extLst>
          </p:cNvPr>
          <p:cNvCxnSpPr>
            <a:cxnSpLocks/>
            <a:stCxn id="56" idx="1"/>
            <a:endCxn id="44" idx="3"/>
          </p:cNvCxnSpPr>
          <p:nvPr/>
        </p:nvCxnSpPr>
        <p:spPr>
          <a:xfrm flipH="1" flipV="1">
            <a:off x="4328812" y="1866400"/>
            <a:ext cx="1589202" cy="615717"/>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96">
            <a:extLst>
              <a:ext uri="{FF2B5EF4-FFF2-40B4-BE49-F238E27FC236}">
                <a16:creationId xmlns:a16="http://schemas.microsoft.com/office/drawing/2014/main" id="{B44AB445-2B93-314F-876B-429D7E1B111C}"/>
              </a:ext>
            </a:extLst>
          </p:cNvPr>
          <p:cNvCxnSpPr>
            <a:cxnSpLocks/>
            <a:stCxn id="56" idx="1"/>
            <a:endCxn id="46" idx="3"/>
          </p:cNvCxnSpPr>
          <p:nvPr/>
        </p:nvCxnSpPr>
        <p:spPr>
          <a:xfrm flipH="1" flipV="1">
            <a:off x="5276284" y="1571512"/>
            <a:ext cx="641730" cy="91060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圆角 4">
            <a:extLst>
              <a:ext uri="{FF2B5EF4-FFF2-40B4-BE49-F238E27FC236}">
                <a16:creationId xmlns:a16="http://schemas.microsoft.com/office/drawing/2014/main" id="{35A048D3-7694-E64F-911F-FC93819E3CEF}"/>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91EAFC18-9F16-7E4C-9DA1-622DDC7E3D42}"/>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5">
                <a:extLst>
                  <a:ext uri="{FF2B5EF4-FFF2-40B4-BE49-F238E27FC236}">
                    <a16:creationId xmlns:a16="http://schemas.microsoft.com/office/drawing/2014/main" id="{91EAFC18-9F16-7E4C-9DA1-622DDC7E3D42}"/>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2"/>
                <a:stretch>
                  <a:fillRect l="-794"/>
                </a:stretch>
              </a:blipFill>
            </p:spPr>
            <p:txBody>
              <a:bodyPr/>
              <a:lstStyle/>
              <a:p>
                <a:r>
                  <a:rPr lang="en-CN">
                    <a:noFill/>
                  </a:rPr>
                  <a:t> </a:t>
                </a:r>
              </a:p>
            </p:txBody>
          </p:sp>
        </mc:Fallback>
      </mc:AlternateContent>
      <p:graphicFrame>
        <p:nvGraphicFramePr>
          <p:cNvPr id="11" name="表格 7">
            <a:extLst>
              <a:ext uri="{FF2B5EF4-FFF2-40B4-BE49-F238E27FC236}">
                <a16:creationId xmlns:a16="http://schemas.microsoft.com/office/drawing/2014/main" id="{533D14D4-457D-6F4A-AAD0-1FE712C777A5}"/>
              </a:ext>
            </a:extLst>
          </p:cNvPr>
          <p:cNvGraphicFramePr>
            <a:graphicFrameLocks noGrp="1"/>
          </p:cNvGraphicFramePr>
          <p:nvPr>
            <p:extLst>
              <p:ext uri="{D42A27DB-BD31-4B8C-83A1-F6EECF244321}">
                <p14:modId xmlns:p14="http://schemas.microsoft.com/office/powerpoint/2010/main" val="3493983361"/>
              </p:ext>
            </p:extLst>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2" name="表格 7">
            <a:extLst>
              <a:ext uri="{FF2B5EF4-FFF2-40B4-BE49-F238E27FC236}">
                <a16:creationId xmlns:a16="http://schemas.microsoft.com/office/drawing/2014/main" id="{3C2E7643-25DB-4E4C-A033-FE576705F55B}"/>
              </a:ext>
            </a:extLst>
          </p:cNvPr>
          <p:cNvGraphicFramePr>
            <a:graphicFrameLocks noGrp="1"/>
          </p:cNvGraphicFramePr>
          <p:nvPr>
            <p:extLst>
              <p:ext uri="{D42A27DB-BD31-4B8C-83A1-F6EECF244321}">
                <p14:modId xmlns:p14="http://schemas.microsoft.com/office/powerpoint/2010/main" val="3173707767"/>
              </p:ext>
            </p:extLst>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 name="表格 8">
            <a:extLst>
              <a:ext uri="{FF2B5EF4-FFF2-40B4-BE49-F238E27FC236}">
                <a16:creationId xmlns:a16="http://schemas.microsoft.com/office/drawing/2014/main" id="{C73F003F-6792-0140-A6A8-BD0AF2418847}"/>
              </a:ext>
            </a:extLst>
          </p:cNvPr>
          <p:cNvGraphicFramePr>
            <a:graphicFrameLocks noGrp="1"/>
          </p:cNvGraphicFramePr>
          <p:nvPr>
            <p:extLst>
              <p:ext uri="{D42A27DB-BD31-4B8C-83A1-F6EECF244321}">
                <p14:modId xmlns:p14="http://schemas.microsoft.com/office/powerpoint/2010/main" val="3825408009"/>
              </p:ext>
            </p:extLst>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4" name="表格 9">
            <a:extLst>
              <a:ext uri="{FF2B5EF4-FFF2-40B4-BE49-F238E27FC236}">
                <a16:creationId xmlns:a16="http://schemas.microsoft.com/office/drawing/2014/main" id="{FD47FDB4-1AC3-5746-989A-E7D0C1A6E029}"/>
              </a:ext>
            </a:extLst>
          </p:cNvPr>
          <p:cNvGraphicFramePr>
            <a:graphicFrameLocks noGrp="1"/>
          </p:cNvGraphicFramePr>
          <p:nvPr>
            <p:extLst>
              <p:ext uri="{D42A27DB-BD31-4B8C-83A1-F6EECF244321}">
                <p14:modId xmlns:p14="http://schemas.microsoft.com/office/powerpoint/2010/main" val="1589788560"/>
              </p:ext>
            </p:extLst>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5" name="直接连接符 10">
            <a:extLst>
              <a:ext uri="{FF2B5EF4-FFF2-40B4-BE49-F238E27FC236}">
                <a16:creationId xmlns:a16="http://schemas.microsoft.com/office/drawing/2014/main" id="{19DDA9AF-5392-844E-908A-4EA76804A8B5}"/>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58969727-740F-044C-AFC4-0E0923F80CD2}"/>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4">
            <a:extLst>
              <a:ext uri="{FF2B5EF4-FFF2-40B4-BE49-F238E27FC236}">
                <a16:creationId xmlns:a16="http://schemas.microsoft.com/office/drawing/2014/main" id="{69C3BAB7-4D3E-B04A-BC28-A07ACC083793}"/>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5">
            <a:extLst>
              <a:ext uri="{FF2B5EF4-FFF2-40B4-BE49-F238E27FC236}">
                <a16:creationId xmlns:a16="http://schemas.microsoft.com/office/drawing/2014/main" id="{3DE0FF47-C556-3C44-99BB-7C80F070C08E}"/>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5D57CEE0-8629-A942-BA0B-61AF84473DB8}"/>
                  </a:ext>
                </a:extLst>
              </p:cNvPr>
              <p:cNvSpPr txBox="1"/>
              <p:nvPr/>
            </p:nvSpPr>
            <p:spPr>
              <a:xfrm>
                <a:off x="5942690" y="527941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19" name="文本框 17">
                <a:extLst>
                  <a:ext uri="{FF2B5EF4-FFF2-40B4-BE49-F238E27FC236}">
                    <a16:creationId xmlns:a16="http://schemas.microsoft.com/office/drawing/2014/main" id="{5D57CEE0-8629-A942-BA0B-61AF84473DB8}"/>
                  </a:ext>
                </a:extLst>
              </p:cNvPr>
              <p:cNvSpPr txBox="1">
                <a:spLocks noRot="1" noChangeAspect="1" noMove="1" noResize="1" noEditPoints="1" noAdjustHandles="1" noChangeArrowheads="1" noChangeShapeType="1" noTextEdit="1"/>
              </p:cNvSpPr>
              <p:nvPr/>
            </p:nvSpPr>
            <p:spPr>
              <a:xfrm>
                <a:off x="5942690" y="5279412"/>
                <a:ext cx="736601" cy="523220"/>
              </a:xfrm>
              <a:prstGeom prst="rect">
                <a:avLst/>
              </a:prstGeom>
              <a:blipFill>
                <a:blip r:embed="rId3"/>
                <a:stretch>
                  <a:fillRect b="-4762"/>
                </a:stretch>
              </a:blipFill>
            </p:spPr>
            <p:txBody>
              <a:bodyPr/>
              <a:lstStyle/>
              <a:p>
                <a:r>
                  <a:rPr lang="en-CN">
                    <a:noFill/>
                  </a:rPr>
                  <a:t> </a:t>
                </a:r>
              </a:p>
            </p:txBody>
          </p:sp>
        </mc:Fallback>
      </mc:AlternateContent>
      <p:cxnSp>
        <p:nvCxnSpPr>
          <p:cNvPr id="20" name="直接连接符 18">
            <a:extLst>
              <a:ext uri="{FF2B5EF4-FFF2-40B4-BE49-F238E27FC236}">
                <a16:creationId xmlns:a16="http://schemas.microsoft.com/office/drawing/2014/main" id="{CC8F432C-637B-0143-A510-97F13FED9F96}"/>
              </a:ext>
            </a:extLst>
          </p:cNvPr>
          <p:cNvCxnSpPr>
            <a:cxnSpLocks/>
            <a:stCxn id="19" idx="1"/>
            <a:endCxn id="9" idx="3"/>
          </p:cNvCxnSpPr>
          <p:nvPr/>
        </p:nvCxnSpPr>
        <p:spPr>
          <a:xfrm flipH="1">
            <a:off x="5506470" y="5541022"/>
            <a:ext cx="436220" cy="10552"/>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格 21">
            <a:extLst>
              <a:ext uri="{FF2B5EF4-FFF2-40B4-BE49-F238E27FC236}">
                <a16:creationId xmlns:a16="http://schemas.microsoft.com/office/drawing/2014/main" id="{E1578FC7-BED6-954E-87A9-A967BFC92651}"/>
              </a:ext>
            </a:extLst>
          </p:cNvPr>
          <p:cNvGraphicFramePr>
            <a:graphicFrameLocks noGrp="1"/>
          </p:cNvGraphicFramePr>
          <p:nvPr>
            <p:extLst>
              <p:ext uri="{D42A27DB-BD31-4B8C-83A1-F6EECF244321}">
                <p14:modId xmlns:p14="http://schemas.microsoft.com/office/powerpoint/2010/main" val="2457555665"/>
              </p:ext>
            </p:extLst>
          </p:nvPr>
        </p:nvGraphicFramePr>
        <p:xfrm>
          <a:off x="6679291" y="540637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22" name="直接连接符 22">
            <a:extLst>
              <a:ext uri="{FF2B5EF4-FFF2-40B4-BE49-F238E27FC236}">
                <a16:creationId xmlns:a16="http://schemas.microsoft.com/office/drawing/2014/main" id="{57E1F1F4-EF31-CA43-AD26-009624E0FE5C}"/>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3">
            <a:extLst>
              <a:ext uri="{FF2B5EF4-FFF2-40B4-BE49-F238E27FC236}">
                <a16:creationId xmlns:a16="http://schemas.microsoft.com/office/drawing/2014/main" id="{F5D0E988-2D21-D647-BEAD-5C0CF2309C75}"/>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4">
            <a:extLst>
              <a:ext uri="{FF2B5EF4-FFF2-40B4-BE49-F238E27FC236}">
                <a16:creationId xmlns:a16="http://schemas.microsoft.com/office/drawing/2014/main" id="{A398F9CE-FEB1-F549-A1DB-C167CDDC9B67}"/>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5">
            <a:extLst>
              <a:ext uri="{FF2B5EF4-FFF2-40B4-BE49-F238E27FC236}">
                <a16:creationId xmlns:a16="http://schemas.microsoft.com/office/drawing/2014/main" id="{F30C2ABC-8BEB-9343-A55D-C1803026F58C}"/>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连接符 27">
            <a:extLst>
              <a:ext uri="{FF2B5EF4-FFF2-40B4-BE49-F238E27FC236}">
                <a16:creationId xmlns:a16="http://schemas.microsoft.com/office/drawing/2014/main" id="{4A36ED2B-9B66-C040-B5A3-E6A461F04AFA}"/>
              </a:ext>
            </a:extLst>
          </p:cNvPr>
          <p:cNvCxnSpPr>
            <a:cxnSpLocks/>
          </p:cNvCxnSpPr>
          <p:nvPr/>
        </p:nvCxnSpPr>
        <p:spPr>
          <a:xfrm flipV="1">
            <a:off x="2088736" y="416669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连接符 28">
            <a:extLst>
              <a:ext uri="{FF2B5EF4-FFF2-40B4-BE49-F238E27FC236}">
                <a16:creationId xmlns:a16="http://schemas.microsoft.com/office/drawing/2014/main" id="{7A93ADCB-7F5F-A24E-BEF6-25F079BE43AE}"/>
              </a:ext>
            </a:extLst>
          </p:cNvPr>
          <p:cNvCxnSpPr>
            <a:cxnSpLocks/>
          </p:cNvCxnSpPr>
          <p:nvPr/>
        </p:nvCxnSpPr>
        <p:spPr>
          <a:xfrm flipV="1">
            <a:off x="3093681"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9">
            <a:extLst>
              <a:ext uri="{FF2B5EF4-FFF2-40B4-BE49-F238E27FC236}">
                <a16:creationId xmlns:a16="http://schemas.microsoft.com/office/drawing/2014/main" id="{1239072A-931F-A74D-B698-E71729560B6C}"/>
              </a:ext>
            </a:extLst>
          </p:cNvPr>
          <p:cNvCxnSpPr>
            <a:cxnSpLocks/>
          </p:cNvCxnSpPr>
          <p:nvPr/>
        </p:nvCxnSpPr>
        <p:spPr>
          <a:xfrm flipV="1">
            <a:off x="4071914" y="417341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30">
            <a:extLst>
              <a:ext uri="{FF2B5EF4-FFF2-40B4-BE49-F238E27FC236}">
                <a16:creationId xmlns:a16="http://schemas.microsoft.com/office/drawing/2014/main" id="{115A9DA3-ED24-8E42-8479-72A2A412345A}"/>
              </a:ext>
            </a:extLst>
          </p:cNvPr>
          <p:cNvCxnSpPr>
            <a:cxnSpLocks/>
          </p:cNvCxnSpPr>
          <p:nvPr/>
        </p:nvCxnSpPr>
        <p:spPr>
          <a:xfrm flipV="1">
            <a:off x="5050146"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矩形: 圆角 31">
            <a:extLst>
              <a:ext uri="{FF2B5EF4-FFF2-40B4-BE49-F238E27FC236}">
                <a16:creationId xmlns:a16="http://schemas.microsoft.com/office/drawing/2014/main" id="{BE88C670-D1AD-4B4E-A5E7-B0605A46C118}"/>
              </a:ext>
            </a:extLst>
          </p:cNvPr>
          <p:cNvSpPr/>
          <p:nvPr/>
        </p:nvSpPr>
        <p:spPr>
          <a:xfrm>
            <a:off x="1663860" y="3605551"/>
            <a:ext cx="3812308" cy="521727"/>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Normalize</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32" name="文本框 32">
                <a:extLst>
                  <a:ext uri="{FF2B5EF4-FFF2-40B4-BE49-F238E27FC236}">
                    <a16:creationId xmlns:a16="http://schemas.microsoft.com/office/drawing/2014/main" id="{5F62BC9E-9297-3648-B510-35E4A8EF42C5}"/>
                  </a:ext>
                </a:extLst>
              </p:cNvPr>
              <p:cNvSpPr txBox="1"/>
              <p:nvPr/>
            </p:nvSpPr>
            <p:spPr>
              <a:xfrm>
                <a:off x="5568118" y="3562170"/>
                <a:ext cx="1200072"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=1</m:t>
                          </m:r>
                        </m:e>
                      </m:nary>
                    </m:oMath>
                  </m:oMathPara>
                </a14:m>
                <a:endParaRPr lang="zh-CN" altLang="en-US" dirty="0"/>
              </a:p>
            </p:txBody>
          </p:sp>
        </mc:Choice>
        <mc:Fallback xmlns="">
          <p:sp>
            <p:nvSpPr>
              <p:cNvPr id="32" name="文本框 32">
                <a:extLst>
                  <a:ext uri="{FF2B5EF4-FFF2-40B4-BE49-F238E27FC236}">
                    <a16:creationId xmlns:a16="http://schemas.microsoft.com/office/drawing/2014/main" id="{5F62BC9E-9297-3648-B510-35E4A8EF42C5}"/>
                  </a:ext>
                </a:extLst>
              </p:cNvPr>
              <p:cNvSpPr txBox="1">
                <a:spLocks noRot="1" noChangeAspect="1" noMove="1" noResize="1" noEditPoints="1" noAdjustHandles="1" noChangeArrowheads="1" noChangeShapeType="1" noTextEdit="1"/>
              </p:cNvSpPr>
              <p:nvPr/>
            </p:nvSpPr>
            <p:spPr>
              <a:xfrm>
                <a:off x="5568118" y="3562170"/>
                <a:ext cx="1200072" cy="703526"/>
              </a:xfrm>
              <a:prstGeom prst="rect">
                <a:avLst/>
              </a:prstGeom>
              <a:blipFill>
                <a:blip r:embed="rId4"/>
                <a:stretch>
                  <a:fillRect l="-68421" t="-139286" r="-3158" b="-187500"/>
                </a:stretch>
              </a:blipFill>
            </p:spPr>
            <p:txBody>
              <a:bodyPr/>
              <a:lstStyle/>
              <a:p>
                <a:r>
                  <a:rPr lang="en-CN">
                    <a:noFill/>
                  </a:rPr>
                  <a:t> </a:t>
                </a:r>
              </a:p>
            </p:txBody>
          </p:sp>
        </mc:Fallback>
      </mc:AlternateContent>
      <p:cxnSp>
        <p:nvCxnSpPr>
          <p:cNvPr id="34" name="直接连接符 34">
            <a:extLst>
              <a:ext uri="{FF2B5EF4-FFF2-40B4-BE49-F238E27FC236}">
                <a16:creationId xmlns:a16="http://schemas.microsoft.com/office/drawing/2014/main" id="{6D6B717B-3DD6-034E-9B50-61540ADC3920}"/>
              </a:ext>
            </a:extLst>
          </p:cNvPr>
          <p:cNvCxnSpPr>
            <a:cxnSpLocks/>
          </p:cNvCxnSpPr>
          <p:nvPr/>
        </p:nvCxnSpPr>
        <p:spPr>
          <a:xfrm flipV="1">
            <a:off x="2088735" y="323838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5">
            <a:extLst>
              <a:ext uri="{FF2B5EF4-FFF2-40B4-BE49-F238E27FC236}">
                <a16:creationId xmlns:a16="http://schemas.microsoft.com/office/drawing/2014/main" id="{61484E0C-CD67-3749-94D8-1B9E6F038090}"/>
              </a:ext>
            </a:extLst>
          </p:cNvPr>
          <p:cNvCxnSpPr>
            <a:cxnSpLocks/>
          </p:cNvCxnSpPr>
          <p:nvPr/>
        </p:nvCxnSpPr>
        <p:spPr>
          <a:xfrm flipV="1">
            <a:off x="3093680"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6">
            <a:extLst>
              <a:ext uri="{FF2B5EF4-FFF2-40B4-BE49-F238E27FC236}">
                <a16:creationId xmlns:a16="http://schemas.microsoft.com/office/drawing/2014/main" id="{DC6053F0-70E0-824C-A2D2-8632673C276C}"/>
              </a:ext>
            </a:extLst>
          </p:cNvPr>
          <p:cNvCxnSpPr>
            <a:cxnSpLocks/>
          </p:cNvCxnSpPr>
          <p:nvPr/>
        </p:nvCxnSpPr>
        <p:spPr>
          <a:xfrm flipV="1">
            <a:off x="4071913" y="324510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连接符 37">
            <a:extLst>
              <a:ext uri="{FF2B5EF4-FFF2-40B4-BE49-F238E27FC236}">
                <a16:creationId xmlns:a16="http://schemas.microsoft.com/office/drawing/2014/main" id="{DEE8E485-E340-1A46-9965-D03A205F5A66}"/>
              </a:ext>
            </a:extLst>
          </p:cNvPr>
          <p:cNvCxnSpPr>
            <a:cxnSpLocks/>
          </p:cNvCxnSpPr>
          <p:nvPr/>
        </p:nvCxnSpPr>
        <p:spPr>
          <a:xfrm flipV="1">
            <a:off x="5050145"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FA258E16-E198-6C48-9D6C-FA0E2C9A0B31}"/>
                  </a:ext>
                </a:extLst>
              </p:cNvPr>
              <p:cNvSpPr txBox="1"/>
              <p:nvPr/>
            </p:nvSpPr>
            <p:spPr>
              <a:xfrm>
                <a:off x="711200" y="774066"/>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38" name="文本框 40">
                <a:extLst>
                  <a:ext uri="{FF2B5EF4-FFF2-40B4-BE49-F238E27FC236}">
                    <a16:creationId xmlns:a16="http://schemas.microsoft.com/office/drawing/2014/main" id="{FA258E16-E198-6C48-9D6C-FA0E2C9A0B31}"/>
                  </a:ext>
                </a:extLst>
              </p:cNvPr>
              <p:cNvSpPr txBox="1">
                <a:spLocks noRot="1" noChangeAspect="1" noMove="1" noResize="1" noEditPoints="1" noAdjustHandles="1" noChangeArrowheads="1" noChangeShapeType="1" noTextEdit="1"/>
              </p:cNvSpPr>
              <p:nvPr/>
            </p:nvSpPr>
            <p:spPr>
              <a:xfrm>
                <a:off x="711200" y="774066"/>
                <a:ext cx="4795270" cy="546863"/>
              </a:xfrm>
              <a:prstGeom prst="rect">
                <a:avLst/>
              </a:prstGeom>
              <a:blipFill>
                <a:blip r:embed="rId5"/>
                <a:stretch>
                  <a:fillRect l="-794"/>
                </a:stretch>
              </a:blipFill>
            </p:spPr>
            <p:txBody>
              <a:bodyPr/>
              <a:lstStyle/>
              <a:p>
                <a:r>
                  <a:rPr lang="en-CN">
                    <a:noFill/>
                  </a:rPr>
                  <a:t> </a:t>
                </a:r>
              </a:p>
            </p:txBody>
          </p:sp>
        </mc:Fallback>
      </mc:AlternateContent>
      <p:sp>
        <p:nvSpPr>
          <p:cNvPr id="39" name="菱形 41">
            <a:extLst>
              <a:ext uri="{FF2B5EF4-FFF2-40B4-BE49-F238E27FC236}">
                <a16:creationId xmlns:a16="http://schemas.microsoft.com/office/drawing/2014/main" id="{9142EC68-72DD-1A4A-88B9-33D05E3F4068}"/>
              </a:ext>
            </a:extLst>
          </p:cNvPr>
          <p:cNvSpPr/>
          <p:nvPr/>
        </p:nvSpPr>
        <p:spPr>
          <a:xfrm>
            <a:off x="1883223" y="228109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00B90201-A512-6040-9BFA-2290AB039881}"/>
                  </a:ext>
                </a:extLst>
              </p:cNvPr>
              <p:cNvSpPr txBox="1"/>
              <p:nvPr/>
            </p:nvSpPr>
            <p:spPr>
              <a:xfrm>
                <a:off x="1858547" y="223129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0" name="文本框 42">
                <a:extLst>
                  <a:ext uri="{FF2B5EF4-FFF2-40B4-BE49-F238E27FC236}">
                    <a16:creationId xmlns:a16="http://schemas.microsoft.com/office/drawing/2014/main" id="{00B90201-A512-6040-9BFA-2290AB039881}"/>
                  </a:ext>
                </a:extLst>
              </p:cNvPr>
              <p:cNvSpPr txBox="1">
                <a:spLocks noRot="1" noChangeAspect="1" noMove="1" noResize="1" noEditPoints="1" noAdjustHandles="1" noChangeArrowheads="1" noChangeShapeType="1" noTextEdit="1"/>
              </p:cNvSpPr>
              <p:nvPr/>
            </p:nvSpPr>
            <p:spPr>
              <a:xfrm>
                <a:off x="1858547" y="2231298"/>
                <a:ext cx="460375" cy="461665"/>
              </a:xfrm>
              <a:prstGeom prst="rect">
                <a:avLst/>
              </a:prstGeom>
              <a:blipFill>
                <a:blip r:embed="rId6"/>
                <a:stretch>
                  <a:fillRect/>
                </a:stretch>
              </a:blipFill>
            </p:spPr>
            <p:txBody>
              <a:bodyPr/>
              <a:lstStyle/>
              <a:p>
                <a:r>
                  <a:rPr lang="en-CN">
                    <a:noFill/>
                  </a:rPr>
                  <a:t> </a:t>
                </a:r>
              </a:p>
            </p:txBody>
          </p:sp>
        </mc:Fallback>
      </mc:AlternateContent>
      <p:sp>
        <p:nvSpPr>
          <p:cNvPr id="41" name="菱形 43">
            <a:extLst>
              <a:ext uri="{FF2B5EF4-FFF2-40B4-BE49-F238E27FC236}">
                <a16:creationId xmlns:a16="http://schemas.microsoft.com/office/drawing/2014/main" id="{9FD40E53-2BD7-C648-92AC-7C9654DC7117}"/>
              </a:ext>
            </a:extLst>
          </p:cNvPr>
          <p:cNvSpPr/>
          <p:nvPr/>
        </p:nvSpPr>
        <p:spPr>
          <a:xfrm>
            <a:off x="2888168" y="197693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0320E7BF-AC44-794B-85E9-03AA20D5B8D8}"/>
                  </a:ext>
                </a:extLst>
              </p:cNvPr>
              <p:cNvSpPr txBox="1"/>
              <p:nvPr/>
            </p:nvSpPr>
            <p:spPr>
              <a:xfrm>
                <a:off x="2863492" y="192713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2" name="文本框 44">
                <a:extLst>
                  <a:ext uri="{FF2B5EF4-FFF2-40B4-BE49-F238E27FC236}">
                    <a16:creationId xmlns:a16="http://schemas.microsoft.com/office/drawing/2014/main" id="{0320E7BF-AC44-794B-85E9-03AA20D5B8D8}"/>
                  </a:ext>
                </a:extLst>
              </p:cNvPr>
              <p:cNvSpPr txBox="1">
                <a:spLocks noRot="1" noChangeAspect="1" noMove="1" noResize="1" noEditPoints="1" noAdjustHandles="1" noChangeArrowheads="1" noChangeShapeType="1" noTextEdit="1"/>
              </p:cNvSpPr>
              <p:nvPr/>
            </p:nvSpPr>
            <p:spPr>
              <a:xfrm>
                <a:off x="2863492" y="1927138"/>
                <a:ext cx="460375" cy="461665"/>
              </a:xfrm>
              <a:prstGeom prst="rect">
                <a:avLst/>
              </a:prstGeom>
              <a:blipFill>
                <a:blip r:embed="rId6"/>
                <a:stretch>
                  <a:fillRect/>
                </a:stretch>
              </a:blipFill>
            </p:spPr>
            <p:txBody>
              <a:bodyPr/>
              <a:lstStyle/>
              <a:p>
                <a:r>
                  <a:rPr lang="en-CN">
                    <a:noFill/>
                  </a:rPr>
                  <a:t> </a:t>
                </a:r>
              </a:p>
            </p:txBody>
          </p:sp>
        </mc:Fallback>
      </mc:AlternateContent>
      <p:sp>
        <p:nvSpPr>
          <p:cNvPr id="43" name="菱形 45">
            <a:extLst>
              <a:ext uri="{FF2B5EF4-FFF2-40B4-BE49-F238E27FC236}">
                <a16:creationId xmlns:a16="http://schemas.microsoft.com/office/drawing/2014/main" id="{46D688BD-0325-154C-8B3C-C065FDDAB27B}"/>
              </a:ext>
            </a:extLst>
          </p:cNvPr>
          <p:cNvSpPr/>
          <p:nvPr/>
        </p:nvSpPr>
        <p:spPr>
          <a:xfrm>
            <a:off x="3893113" y="168535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4" name="文本框 46">
                <a:extLst>
                  <a:ext uri="{FF2B5EF4-FFF2-40B4-BE49-F238E27FC236}">
                    <a16:creationId xmlns:a16="http://schemas.microsoft.com/office/drawing/2014/main" id="{346E489A-21D3-4549-BD28-2D843EBA1B7F}"/>
                  </a:ext>
                </a:extLst>
              </p:cNvPr>
              <p:cNvSpPr txBox="1"/>
              <p:nvPr/>
            </p:nvSpPr>
            <p:spPr>
              <a:xfrm>
                <a:off x="3868437" y="1635567"/>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4" name="文本框 46">
                <a:extLst>
                  <a:ext uri="{FF2B5EF4-FFF2-40B4-BE49-F238E27FC236}">
                    <a16:creationId xmlns:a16="http://schemas.microsoft.com/office/drawing/2014/main" id="{346E489A-21D3-4549-BD28-2D843EBA1B7F}"/>
                  </a:ext>
                </a:extLst>
              </p:cNvPr>
              <p:cNvSpPr txBox="1">
                <a:spLocks noRot="1" noChangeAspect="1" noMove="1" noResize="1" noEditPoints="1" noAdjustHandles="1" noChangeArrowheads="1" noChangeShapeType="1" noTextEdit="1"/>
              </p:cNvSpPr>
              <p:nvPr/>
            </p:nvSpPr>
            <p:spPr>
              <a:xfrm>
                <a:off x="3868437" y="1635567"/>
                <a:ext cx="460375" cy="461665"/>
              </a:xfrm>
              <a:prstGeom prst="rect">
                <a:avLst/>
              </a:prstGeom>
              <a:blipFill>
                <a:blip r:embed="rId7"/>
                <a:stretch>
                  <a:fillRect/>
                </a:stretch>
              </a:blipFill>
            </p:spPr>
            <p:txBody>
              <a:bodyPr/>
              <a:lstStyle/>
              <a:p>
                <a:r>
                  <a:rPr lang="en-CN">
                    <a:noFill/>
                  </a:rPr>
                  <a:t> </a:t>
                </a:r>
              </a:p>
            </p:txBody>
          </p:sp>
        </mc:Fallback>
      </mc:AlternateContent>
      <p:sp>
        <p:nvSpPr>
          <p:cNvPr id="45" name="菱形 47">
            <a:extLst>
              <a:ext uri="{FF2B5EF4-FFF2-40B4-BE49-F238E27FC236}">
                <a16:creationId xmlns:a16="http://schemas.microsoft.com/office/drawing/2014/main" id="{CE6B55A8-17AE-CC4E-9EDC-C38B61238C34}"/>
              </a:ext>
            </a:extLst>
          </p:cNvPr>
          <p:cNvSpPr/>
          <p:nvPr/>
        </p:nvSpPr>
        <p:spPr>
          <a:xfrm>
            <a:off x="4840585" y="1390471"/>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6" name="文本框 48">
                <a:extLst>
                  <a:ext uri="{FF2B5EF4-FFF2-40B4-BE49-F238E27FC236}">
                    <a16:creationId xmlns:a16="http://schemas.microsoft.com/office/drawing/2014/main" id="{62759D13-F0E6-834F-B304-2677DD2842A6}"/>
                  </a:ext>
                </a:extLst>
              </p:cNvPr>
              <p:cNvSpPr txBox="1"/>
              <p:nvPr/>
            </p:nvSpPr>
            <p:spPr>
              <a:xfrm>
                <a:off x="4815909" y="1340679"/>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6" name="文本框 48">
                <a:extLst>
                  <a:ext uri="{FF2B5EF4-FFF2-40B4-BE49-F238E27FC236}">
                    <a16:creationId xmlns:a16="http://schemas.microsoft.com/office/drawing/2014/main" id="{62759D13-F0E6-834F-B304-2677DD2842A6}"/>
                  </a:ext>
                </a:extLst>
              </p:cNvPr>
              <p:cNvSpPr txBox="1">
                <a:spLocks noRot="1" noChangeAspect="1" noMove="1" noResize="1" noEditPoints="1" noAdjustHandles="1" noChangeArrowheads="1" noChangeShapeType="1" noTextEdit="1"/>
              </p:cNvSpPr>
              <p:nvPr/>
            </p:nvSpPr>
            <p:spPr>
              <a:xfrm>
                <a:off x="4815909" y="1340679"/>
                <a:ext cx="460375" cy="461665"/>
              </a:xfrm>
              <a:prstGeom prst="rect">
                <a:avLst/>
              </a:prstGeom>
              <a:blipFill>
                <a:blip r:embed="rId6"/>
                <a:stretch>
                  <a:fillRect/>
                </a:stretch>
              </a:blipFill>
            </p:spPr>
            <p:txBody>
              <a:bodyPr/>
              <a:lstStyle/>
              <a:p>
                <a:r>
                  <a:rPr lang="en-CN">
                    <a:noFill/>
                  </a:rPr>
                  <a:t> </a:t>
                </a:r>
              </a:p>
            </p:txBody>
          </p:sp>
        </mc:Fallback>
      </mc:AlternateContent>
      <p:cxnSp>
        <p:nvCxnSpPr>
          <p:cNvPr id="47" name="直接连接符 49">
            <a:extLst>
              <a:ext uri="{FF2B5EF4-FFF2-40B4-BE49-F238E27FC236}">
                <a16:creationId xmlns:a16="http://schemas.microsoft.com/office/drawing/2014/main" id="{E403CA8B-9FB6-4F4D-AFAB-72A7A9A00437}"/>
              </a:ext>
            </a:extLst>
          </p:cNvPr>
          <p:cNvCxnSpPr>
            <a:cxnSpLocks/>
            <a:endCxn id="40" idx="2"/>
          </p:cNvCxnSpPr>
          <p:nvPr/>
        </p:nvCxnSpPr>
        <p:spPr>
          <a:xfrm flipV="1">
            <a:off x="2088735" y="2692963"/>
            <a:ext cx="0" cy="21795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连接符 52">
            <a:extLst>
              <a:ext uri="{FF2B5EF4-FFF2-40B4-BE49-F238E27FC236}">
                <a16:creationId xmlns:a16="http://schemas.microsoft.com/office/drawing/2014/main" id="{362E5C7A-FE3E-6C45-85A0-93E5651EAFE3}"/>
              </a:ext>
            </a:extLst>
          </p:cNvPr>
          <p:cNvCxnSpPr>
            <a:cxnSpLocks/>
            <a:endCxn id="42" idx="2"/>
          </p:cNvCxnSpPr>
          <p:nvPr/>
        </p:nvCxnSpPr>
        <p:spPr>
          <a:xfrm flipV="1">
            <a:off x="3084111" y="2388803"/>
            <a:ext cx="9569" cy="4823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连接符 56">
            <a:extLst>
              <a:ext uri="{FF2B5EF4-FFF2-40B4-BE49-F238E27FC236}">
                <a16:creationId xmlns:a16="http://schemas.microsoft.com/office/drawing/2014/main" id="{AE0F6E1C-3C55-4A41-9560-2536087AE620}"/>
              </a:ext>
            </a:extLst>
          </p:cNvPr>
          <p:cNvCxnSpPr>
            <a:cxnSpLocks/>
            <a:endCxn id="44" idx="2"/>
          </p:cNvCxnSpPr>
          <p:nvPr/>
        </p:nvCxnSpPr>
        <p:spPr>
          <a:xfrm flipV="1">
            <a:off x="4089056" y="2097232"/>
            <a:ext cx="9569" cy="77388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连接符 59">
            <a:extLst>
              <a:ext uri="{FF2B5EF4-FFF2-40B4-BE49-F238E27FC236}">
                <a16:creationId xmlns:a16="http://schemas.microsoft.com/office/drawing/2014/main" id="{1A67F2FE-2B2C-3440-A817-FE5C89DB7553}"/>
              </a:ext>
            </a:extLst>
          </p:cNvPr>
          <p:cNvCxnSpPr>
            <a:cxnSpLocks/>
            <a:endCxn id="46" idx="2"/>
          </p:cNvCxnSpPr>
          <p:nvPr/>
        </p:nvCxnSpPr>
        <p:spPr>
          <a:xfrm flipV="1">
            <a:off x="5046096" y="1802344"/>
            <a:ext cx="1" cy="106836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连接符 65">
            <a:extLst>
              <a:ext uri="{FF2B5EF4-FFF2-40B4-BE49-F238E27FC236}">
                <a16:creationId xmlns:a16="http://schemas.microsoft.com/office/drawing/2014/main" id="{9030089E-F718-E846-BB45-DC5EAC34C5EE}"/>
              </a:ext>
            </a:extLst>
          </p:cNvPr>
          <p:cNvCxnSpPr>
            <a:cxnSpLocks/>
            <a:stCxn id="40" idx="0"/>
          </p:cNvCxnSpPr>
          <p:nvPr/>
        </p:nvCxnSpPr>
        <p:spPr>
          <a:xfrm flipH="1" flipV="1">
            <a:off x="2079166" y="1201962"/>
            <a:ext cx="9569" cy="1029336"/>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69">
            <a:extLst>
              <a:ext uri="{FF2B5EF4-FFF2-40B4-BE49-F238E27FC236}">
                <a16:creationId xmlns:a16="http://schemas.microsoft.com/office/drawing/2014/main" id="{93EE85FB-7586-BB4B-9944-29976DE3A43F}"/>
              </a:ext>
            </a:extLst>
          </p:cNvPr>
          <p:cNvCxnSpPr>
            <a:cxnSpLocks/>
            <a:stCxn id="42" idx="0"/>
          </p:cNvCxnSpPr>
          <p:nvPr/>
        </p:nvCxnSpPr>
        <p:spPr>
          <a:xfrm flipV="1">
            <a:off x="3093680" y="1214390"/>
            <a:ext cx="7577" cy="712748"/>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72">
            <a:extLst>
              <a:ext uri="{FF2B5EF4-FFF2-40B4-BE49-F238E27FC236}">
                <a16:creationId xmlns:a16="http://schemas.microsoft.com/office/drawing/2014/main" id="{0C5E7DAA-CFCA-1F46-92A6-2DAA7249B1C4}"/>
              </a:ext>
            </a:extLst>
          </p:cNvPr>
          <p:cNvCxnSpPr>
            <a:cxnSpLocks/>
            <a:stCxn id="44" idx="0"/>
          </p:cNvCxnSpPr>
          <p:nvPr/>
        </p:nvCxnSpPr>
        <p:spPr>
          <a:xfrm flipH="1" flipV="1">
            <a:off x="4096633" y="1251895"/>
            <a:ext cx="1992" cy="383672"/>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连接符 78">
            <a:extLst>
              <a:ext uri="{FF2B5EF4-FFF2-40B4-BE49-F238E27FC236}">
                <a16:creationId xmlns:a16="http://schemas.microsoft.com/office/drawing/2014/main" id="{2AE50886-F72D-4146-B223-F4EC94D29B4B}"/>
              </a:ext>
            </a:extLst>
          </p:cNvPr>
          <p:cNvCxnSpPr>
            <a:cxnSpLocks/>
            <a:stCxn id="46" idx="0"/>
          </p:cNvCxnSpPr>
          <p:nvPr/>
        </p:nvCxnSpPr>
        <p:spPr>
          <a:xfrm flipH="1" flipV="1">
            <a:off x="5046096" y="1182585"/>
            <a:ext cx="1" cy="158094"/>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菱形 101">
            <a:extLst>
              <a:ext uri="{FF2B5EF4-FFF2-40B4-BE49-F238E27FC236}">
                <a16:creationId xmlns:a16="http://schemas.microsoft.com/office/drawing/2014/main" id="{035F8396-8C06-C14F-AB41-D50642423975}"/>
              </a:ext>
            </a:extLst>
          </p:cNvPr>
          <p:cNvSpPr/>
          <p:nvPr/>
        </p:nvSpPr>
        <p:spPr>
          <a:xfrm>
            <a:off x="5942690" y="2301076"/>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6" name="文本框 102">
                <a:extLst>
                  <a:ext uri="{FF2B5EF4-FFF2-40B4-BE49-F238E27FC236}">
                    <a16:creationId xmlns:a16="http://schemas.microsoft.com/office/drawing/2014/main" id="{11F85DD8-7D17-E34C-8E6E-8DE5BD81554A}"/>
                  </a:ext>
                </a:extLst>
              </p:cNvPr>
              <p:cNvSpPr txBox="1"/>
              <p:nvPr/>
            </p:nvSpPr>
            <p:spPr>
              <a:xfrm>
                <a:off x="5918014" y="2251284"/>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56" name="文本框 102">
                <a:extLst>
                  <a:ext uri="{FF2B5EF4-FFF2-40B4-BE49-F238E27FC236}">
                    <a16:creationId xmlns:a16="http://schemas.microsoft.com/office/drawing/2014/main" id="{11F85DD8-7D17-E34C-8E6E-8DE5BD81554A}"/>
                  </a:ext>
                </a:extLst>
              </p:cNvPr>
              <p:cNvSpPr txBox="1">
                <a:spLocks noRot="1" noChangeAspect="1" noMove="1" noResize="1" noEditPoints="1" noAdjustHandles="1" noChangeArrowheads="1" noChangeShapeType="1" noTextEdit="1"/>
              </p:cNvSpPr>
              <p:nvPr/>
            </p:nvSpPr>
            <p:spPr>
              <a:xfrm>
                <a:off x="5918014" y="2251284"/>
                <a:ext cx="460375" cy="461665"/>
              </a:xfrm>
              <a:prstGeom prst="rect">
                <a:avLst/>
              </a:prstGeom>
              <a:blipFill>
                <a:blip r:embed="rId8"/>
                <a:stretch>
                  <a:fillRect/>
                </a:stretch>
              </a:blipFill>
            </p:spPr>
            <p:txBody>
              <a:bodyPr/>
              <a:lstStyle/>
              <a:p>
                <a:r>
                  <a:rPr lang="en-CN">
                    <a:noFill/>
                  </a:rPr>
                  <a:t> </a:t>
                </a:r>
              </a:p>
            </p:txBody>
          </p:sp>
        </mc:Fallback>
      </mc:AlternateContent>
      <p:cxnSp>
        <p:nvCxnSpPr>
          <p:cNvPr id="57" name="直接连接符 123">
            <a:extLst>
              <a:ext uri="{FF2B5EF4-FFF2-40B4-BE49-F238E27FC236}">
                <a16:creationId xmlns:a16="http://schemas.microsoft.com/office/drawing/2014/main" id="{D95239BB-36F5-9942-8889-DDE3609F2F14}"/>
              </a:ext>
            </a:extLst>
          </p:cNvPr>
          <p:cNvCxnSpPr>
            <a:cxnSpLocks/>
            <a:stCxn id="58" idx="1"/>
            <a:endCxn id="56" idx="3"/>
          </p:cNvCxnSpPr>
          <p:nvPr/>
        </p:nvCxnSpPr>
        <p:spPr>
          <a:xfrm flipH="1">
            <a:off x="6378389" y="2472124"/>
            <a:ext cx="767899" cy="9993"/>
          </a:xfrm>
          <a:prstGeom prst="line">
            <a:avLst/>
          </a:prstGeom>
          <a:ln w="28575">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129">
                <a:extLst>
                  <a:ext uri="{FF2B5EF4-FFF2-40B4-BE49-F238E27FC236}">
                    <a16:creationId xmlns:a16="http://schemas.microsoft.com/office/drawing/2014/main" id="{58B5FEE5-49C4-C04E-91B2-47E71ECD16A2}"/>
                  </a:ext>
                </a:extLst>
              </p:cNvPr>
              <p:cNvSpPr txBox="1"/>
              <p:nvPr/>
            </p:nvSpPr>
            <p:spPr>
              <a:xfrm>
                <a:off x="7146288" y="2287458"/>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𝒚</m:t>
                          </m:r>
                        </m:e>
                        <m:sub>
                          <m:r>
                            <a:rPr lang="en-US" altLang="zh-CN" sz="1800" b="0" i="1" smtClean="0">
                              <a:solidFill>
                                <a:srgbClr val="7030A0"/>
                              </a:solidFill>
                              <a:latin typeface="Cambria Math" panose="02040503050406030204" pitchFamily="18" charset="0"/>
                            </a:rPr>
                            <m:t>3</m:t>
                          </m:r>
                        </m:sub>
                      </m:sSub>
                    </m:oMath>
                  </m:oMathPara>
                </a14:m>
                <a:endParaRPr lang="en-US" altLang="zh-CN" dirty="0">
                  <a:solidFill>
                    <a:srgbClr val="7030A0"/>
                  </a:solidFill>
                </a:endParaRPr>
              </a:p>
            </p:txBody>
          </p:sp>
        </mc:Choice>
        <mc:Fallback xmlns="">
          <p:sp>
            <p:nvSpPr>
              <p:cNvPr id="58" name="文本框 129">
                <a:extLst>
                  <a:ext uri="{FF2B5EF4-FFF2-40B4-BE49-F238E27FC236}">
                    <a16:creationId xmlns:a16="http://schemas.microsoft.com/office/drawing/2014/main" id="{58B5FEE5-49C4-C04E-91B2-47E71ECD16A2}"/>
                  </a:ext>
                </a:extLst>
              </p:cNvPr>
              <p:cNvSpPr txBox="1">
                <a:spLocks noRot="1" noChangeAspect="1" noMove="1" noResize="1" noEditPoints="1" noAdjustHandles="1" noChangeArrowheads="1" noChangeShapeType="1" noTextEdit="1"/>
              </p:cNvSpPr>
              <p:nvPr/>
            </p:nvSpPr>
            <p:spPr>
              <a:xfrm>
                <a:off x="7146288" y="2287458"/>
                <a:ext cx="583362" cy="369332"/>
              </a:xfrm>
              <a:prstGeom prst="rect">
                <a:avLst/>
              </a:prstGeom>
              <a:blipFill>
                <a:blip r:embed="rId9"/>
                <a:stretch>
                  <a:fillRect b="-10000"/>
                </a:stretch>
              </a:blipFill>
            </p:spPr>
            <p:txBody>
              <a:bodyPr/>
              <a:lstStyle/>
              <a:p>
                <a:r>
                  <a:rPr lang="en-CN">
                    <a:noFill/>
                  </a:rPr>
                  <a:t> </a:t>
                </a:r>
              </a:p>
            </p:txBody>
          </p:sp>
        </mc:Fallback>
      </mc:AlternateContent>
      <p:graphicFrame>
        <p:nvGraphicFramePr>
          <p:cNvPr id="64" name="表格 136">
            <a:extLst>
              <a:ext uri="{FF2B5EF4-FFF2-40B4-BE49-F238E27FC236}">
                <a16:creationId xmlns:a16="http://schemas.microsoft.com/office/drawing/2014/main" id="{85EE1316-ADFC-DD4C-9B73-17A39F1971CE}"/>
              </a:ext>
            </a:extLst>
          </p:cNvPr>
          <p:cNvGraphicFramePr>
            <a:graphicFrameLocks noGrp="1"/>
          </p:cNvGraphicFramePr>
          <p:nvPr>
            <p:extLst>
              <p:ext uri="{D42A27DB-BD31-4B8C-83A1-F6EECF244321}">
                <p14:modId xmlns:p14="http://schemas.microsoft.com/office/powerpoint/2010/main" val="262454679"/>
              </p:ext>
            </p:extLst>
          </p:nvPr>
        </p:nvGraphicFramePr>
        <p:xfrm>
          <a:off x="7784569" y="238880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66" name="文本框 33">
                <a:extLst>
                  <a:ext uri="{FF2B5EF4-FFF2-40B4-BE49-F238E27FC236}">
                    <a16:creationId xmlns:a16="http://schemas.microsoft.com/office/drawing/2014/main" id="{05AE3207-0907-614D-A823-1FBC0D4B79EC}"/>
                  </a:ext>
                </a:extLst>
              </p:cNvPr>
              <p:cNvSpPr txBox="1"/>
              <p:nvPr/>
            </p:nvSpPr>
            <p:spPr>
              <a:xfrm>
                <a:off x="711200" y="2750434"/>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6" name="文本框 33">
                <a:extLst>
                  <a:ext uri="{FF2B5EF4-FFF2-40B4-BE49-F238E27FC236}">
                    <a16:creationId xmlns:a16="http://schemas.microsoft.com/office/drawing/2014/main" id="{05AE3207-0907-614D-A823-1FBC0D4B79EC}"/>
                  </a:ext>
                </a:extLst>
              </p:cNvPr>
              <p:cNvSpPr txBox="1">
                <a:spLocks noRot="1" noChangeAspect="1" noMove="1" noResize="1" noEditPoints="1" noAdjustHandles="1" noChangeArrowheads="1" noChangeShapeType="1" noTextEdit="1"/>
              </p:cNvSpPr>
              <p:nvPr/>
            </p:nvSpPr>
            <p:spPr>
              <a:xfrm>
                <a:off x="711200" y="2750434"/>
                <a:ext cx="4795270" cy="546863"/>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7" name="文本框 26">
                <a:extLst>
                  <a:ext uri="{FF2B5EF4-FFF2-40B4-BE49-F238E27FC236}">
                    <a16:creationId xmlns:a16="http://schemas.microsoft.com/office/drawing/2014/main" id="{3139B85A-D76B-2B4D-8F7A-C98C5B598472}"/>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7" name="文本框 26">
                <a:extLst>
                  <a:ext uri="{FF2B5EF4-FFF2-40B4-BE49-F238E27FC236}">
                    <a16:creationId xmlns:a16="http://schemas.microsoft.com/office/drawing/2014/main" id="{3139B85A-D76B-2B4D-8F7A-C98C5B598472}"/>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11"/>
                <a:stretch>
                  <a:fillRect l="-79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90F65D7-B88A-9542-B97C-792E1C15CB82}"/>
                  </a:ext>
                </a:extLst>
              </p:cNvPr>
              <p:cNvSpPr txBox="1"/>
              <p:nvPr/>
            </p:nvSpPr>
            <p:spPr>
              <a:xfrm>
                <a:off x="6447478" y="1322958"/>
                <a:ext cx="5134922" cy="830997"/>
              </a:xfrm>
              <a:prstGeom prst="rect">
                <a:avLst/>
              </a:prstGeom>
              <a:noFill/>
            </p:spPr>
            <p:txBody>
              <a:bodyPr wrap="square" rtlCol="0">
                <a:spAutoFit/>
              </a:bodyPr>
              <a:lstStyle/>
              <a:p>
                <a:r>
                  <a:rPr lang="en-US" altLang="zh-CN" sz="2400" dirty="0">
                    <a:solidFill>
                      <a:srgbClr val="FF0000"/>
                    </a:solidFill>
                  </a:rPr>
                  <a:t>Hope</a:t>
                </a:r>
                <a:r>
                  <a:rPr lang="zh-CN" altLang="en-US" sz="2400" dirty="0">
                    <a:solidFill>
                      <a:srgbClr val="FF0000"/>
                    </a:solidFill>
                  </a:rPr>
                  <a:t> </a:t>
                </a:r>
                <a:r>
                  <a:rPr lang="en-US" altLang="zh-CN" sz="2400" dirty="0">
                    <a:solidFill>
                      <a:srgbClr val="FF0000"/>
                    </a:solidFill>
                  </a:rPr>
                  <a:t>that</a:t>
                </a:r>
                <a:r>
                  <a:rPr lang="zh-CN" altLang="en-US" sz="2400" dirty="0">
                    <a:solidFill>
                      <a:srgbClr val="FF0000"/>
                    </a:solidFill>
                  </a:rPr>
                  <a:t> </a:t>
                </a:r>
                <a:r>
                  <a:rPr lang="en-US" altLang="zh-CN" sz="2400" dirty="0">
                    <a:solidFill>
                      <a:srgbClr val="FF0000"/>
                    </a:solidFill>
                  </a:rPr>
                  <a:t>this</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0" i="1" smtClean="0">
                            <a:solidFill>
                              <a:srgbClr val="FF0000"/>
                            </a:solidFill>
                            <a:latin typeface="Cambria Math" panose="02040503050406030204" pitchFamily="18" charset="0"/>
                          </a:rPr>
                          <m:t>3</m:t>
                        </m:r>
                      </m:sub>
                    </m:sSub>
                  </m:oMath>
                </a14:m>
                <a:r>
                  <a:rPr lang="zh-CN" altLang="en-US" sz="2400" dirty="0">
                    <a:solidFill>
                      <a:srgbClr val="FF0000"/>
                    </a:solidFill>
                  </a:rPr>
                  <a:t> </a:t>
                </a:r>
                <a:r>
                  <a:rPr lang="en-US" altLang="zh-CN" sz="2400" dirty="0">
                    <a:solidFill>
                      <a:srgbClr val="FF0000"/>
                    </a:solidFill>
                  </a:rPr>
                  <a:t>has</a:t>
                </a:r>
                <a:r>
                  <a:rPr lang="zh-CN" altLang="en-US" sz="2400" dirty="0">
                    <a:solidFill>
                      <a:srgbClr val="FF0000"/>
                    </a:solidFill>
                  </a:rPr>
                  <a:t> </a:t>
                </a:r>
                <a:r>
                  <a:rPr lang="en-US" altLang="zh-CN" sz="2400" dirty="0">
                    <a:solidFill>
                      <a:srgbClr val="FF0000"/>
                    </a:solidFill>
                  </a:rPr>
                  <a:t>more</a:t>
                </a:r>
                <a:r>
                  <a:rPr lang="zh-CN" altLang="en-US" sz="2400" dirty="0">
                    <a:solidFill>
                      <a:srgbClr val="FF0000"/>
                    </a:solidFill>
                  </a:rPr>
                  <a:t> </a:t>
                </a:r>
                <a:r>
                  <a:rPr lang="en-US" altLang="zh-CN" sz="2400" dirty="0">
                    <a:solidFill>
                      <a:srgbClr val="FF0000"/>
                    </a:solidFill>
                  </a:rPr>
                  <a:t>and</a:t>
                </a:r>
                <a:r>
                  <a:rPr lang="zh-CN" altLang="en-US" sz="2400" dirty="0">
                    <a:solidFill>
                      <a:srgbClr val="FF0000"/>
                    </a:solidFill>
                  </a:rPr>
                  <a:t> </a:t>
                </a:r>
                <a:r>
                  <a:rPr lang="en-US" altLang="zh-CN" sz="2400" dirty="0">
                    <a:solidFill>
                      <a:srgbClr val="FF0000"/>
                    </a:solidFill>
                  </a:rPr>
                  <a:t>better</a:t>
                </a:r>
                <a:r>
                  <a:rPr lang="zh-CN" altLang="en-US" sz="2400" dirty="0">
                    <a:solidFill>
                      <a:srgbClr val="FF0000"/>
                    </a:solidFill>
                  </a:rPr>
                  <a:t> </a:t>
                </a:r>
                <a:r>
                  <a:rPr lang="en-US" altLang="zh-CN" sz="2400" dirty="0">
                    <a:solidFill>
                      <a:srgbClr val="FF0000"/>
                    </a:solidFill>
                  </a:rPr>
                  <a:t>context</a:t>
                </a:r>
                <a:r>
                  <a:rPr lang="zh-CN" altLang="en-US" sz="2400" dirty="0">
                    <a:solidFill>
                      <a:srgbClr val="FF0000"/>
                    </a:solidFill>
                  </a:rPr>
                  <a:t> </a:t>
                </a:r>
                <a:r>
                  <a:rPr lang="en-US" altLang="zh-CN" sz="2400" dirty="0">
                    <a:solidFill>
                      <a:srgbClr val="FF0000"/>
                    </a:solidFill>
                  </a:rPr>
                  <a:t>than</a:t>
                </a:r>
                <a:r>
                  <a:rPr lang="zh-CN" altLang="en-US" sz="2400" dirty="0">
                    <a:solidFill>
                      <a:srgbClr val="FF0000"/>
                    </a:solidFill>
                  </a:rPr>
                  <a:t> </a:t>
                </a:r>
                <a:r>
                  <a:rPr lang="en-US" altLang="zh-CN" sz="2400" dirty="0">
                    <a:solidFill>
                      <a:srgbClr val="FF0000"/>
                    </a:solidFill>
                  </a:rPr>
                  <a:t>embedding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𝒗</m:t>
                        </m:r>
                      </m:e>
                      <m:sub>
                        <m:r>
                          <a:rPr lang="en-US" altLang="zh-CN" sz="2400" b="0" i="1" smtClean="0">
                            <a:solidFill>
                              <a:srgbClr val="FF0000"/>
                            </a:solidFill>
                            <a:latin typeface="Cambria Math" panose="02040503050406030204" pitchFamily="18" charset="0"/>
                          </a:rPr>
                          <m:t>3</m:t>
                        </m:r>
                      </m:sub>
                    </m:sSub>
                  </m:oMath>
                </a14:m>
                <a:r>
                  <a:rPr lang="en-US" altLang="zh-CN" sz="2400" dirty="0">
                    <a:solidFill>
                      <a:srgbClr val="FF0000"/>
                    </a:solidFill>
                  </a:rPr>
                  <a:t>.</a:t>
                </a:r>
                <a:endParaRPr lang="en-CN" sz="2400" dirty="0">
                  <a:solidFill>
                    <a:srgbClr val="FF0000"/>
                  </a:solidFill>
                </a:endParaRPr>
              </a:p>
            </p:txBody>
          </p:sp>
        </mc:Choice>
        <mc:Fallback xmlns="">
          <p:sp>
            <p:nvSpPr>
              <p:cNvPr id="68" name="TextBox 67">
                <a:extLst>
                  <a:ext uri="{FF2B5EF4-FFF2-40B4-BE49-F238E27FC236}">
                    <a16:creationId xmlns:a16="http://schemas.microsoft.com/office/drawing/2014/main" id="{090F65D7-B88A-9542-B97C-792E1C15CB82}"/>
                  </a:ext>
                </a:extLst>
              </p:cNvPr>
              <p:cNvSpPr txBox="1">
                <a:spLocks noRot="1" noChangeAspect="1" noMove="1" noResize="1" noEditPoints="1" noAdjustHandles="1" noChangeArrowheads="1" noChangeShapeType="1" noTextEdit="1"/>
              </p:cNvSpPr>
              <p:nvPr/>
            </p:nvSpPr>
            <p:spPr>
              <a:xfrm>
                <a:off x="6447478" y="1322958"/>
                <a:ext cx="5134922" cy="830997"/>
              </a:xfrm>
              <a:prstGeom prst="rect">
                <a:avLst/>
              </a:prstGeom>
              <a:blipFill>
                <a:blip r:embed="rId12"/>
                <a:stretch>
                  <a:fillRect l="-1724" t="-6061" r="-985" b="-15152"/>
                </a:stretch>
              </a:blipFill>
            </p:spPr>
            <p:txBody>
              <a:bodyPr/>
              <a:lstStyle/>
              <a:p>
                <a:r>
                  <a:rPr lang="en-CN">
                    <a:noFill/>
                  </a:rPr>
                  <a:t> </a:t>
                </a:r>
              </a:p>
            </p:txBody>
          </p:sp>
        </mc:Fallback>
      </mc:AlternateContent>
    </p:spTree>
    <p:extLst>
      <p:ext uri="{BB962C8B-B14F-4D97-AF65-F5344CB8AC3E}">
        <p14:creationId xmlns:p14="http://schemas.microsoft.com/office/powerpoint/2010/main" val="798354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圆角 31">
            <a:extLst>
              <a:ext uri="{FF2B5EF4-FFF2-40B4-BE49-F238E27FC236}">
                <a16:creationId xmlns:a16="http://schemas.microsoft.com/office/drawing/2014/main" id="{BFFF475F-494F-9F49-9B8E-04AA77166A20}"/>
              </a:ext>
            </a:extLst>
          </p:cNvPr>
          <p:cNvSpPr/>
          <p:nvPr/>
        </p:nvSpPr>
        <p:spPr>
          <a:xfrm>
            <a:off x="1752156" y="1478723"/>
            <a:ext cx="3812308" cy="1417639"/>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800" dirty="0">
                <a:solidFill>
                  <a:srgbClr val="00B050"/>
                </a:solidFill>
              </a:rPr>
              <a:t>Linear</a:t>
            </a:r>
            <a:r>
              <a:rPr lang="zh-CN" altLang="en-US" sz="2800" dirty="0">
                <a:solidFill>
                  <a:srgbClr val="00B050"/>
                </a:solidFill>
              </a:rPr>
              <a:t> </a:t>
            </a:r>
            <a:r>
              <a:rPr lang="en-US" altLang="zh-CN" sz="2800" dirty="0">
                <a:solidFill>
                  <a:srgbClr val="00B050"/>
                </a:solidFill>
              </a:rPr>
              <a:t>comb.</a:t>
            </a:r>
            <a:endParaRPr lang="zh-CN" altLang="en-US" sz="2800" dirty="0">
              <a:solidFill>
                <a:srgbClr val="00B050"/>
              </a:solidFill>
            </a:endParaRPr>
          </a:p>
        </p:txBody>
      </p:sp>
      <p:sp>
        <p:nvSpPr>
          <p:cNvPr id="2" name="Title 1">
            <a:extLst>
              <a:ext uri="{FF2B5EF4-FFF2-40B4-BE49-F238E27FC236}">
                <a16:creationId xmlns:a16="http://schemas.microsoft.com/office/drawing/2014/main" id="{857A6093-4192-2746-9927-7F68DD14B227}"/>
              </a:ext>
            </a:extLst>
          </p:cNvPr>
          <p:cNvSpPr>
            <a:spLocks noGrp="1"/>
          </p:cNvSpPr>
          <p:nvPr>
            <p:ph type="title"/>
          </p:nvPr>
        </p:nvSpPr>
        <p:spPr/>
        <p:txBody>
          <a:bodyPr/>
          <a:lstStyle/>
          <a:p>
            <a:r>
              <a:rPr lang="en-US" altLang="zh-CN" dirty="0"/>
              <a:t>Self-Attention</a:t>
            </a:r>
            <a:r>
              <a:rPr lang="zh-CN" altLang="en-US" dirty="0"/>
              <a:t> </a:t>
            </a:r>
            <a:r>
              <a:rPr lang="en-US" altLang="zh-CN" dirty="0"/>
              <a:t>–</a:t>
            </a:r>
            <a:r>
              <a:rPr lang="zh-CN" altLang="en-US" dirty="0"/>
              <a:t> </a:t>
            </a:r>
            <a:r>
              <a:rPr lang="en-US" altLang="zh-CN" dirty="0"/>
              <a:t>Linear</a:t>
            </a:r>
            <a:r>
              <a:rPr lang="zh-CN" altLang="en-US" dirty="0"/>
              <a:t> </a:t>
            </a:r>
            <a:r>
              <a:rPr lang="en-US" altLang="zh-CN" dirty="0"/>
              <a:t>combination</a:t>
            </a:r>
            <a:endParaRPr lang="en-CN" dirty="0"/>
          </a:p>
        </p:txBody>
      </p:sp>
      <p:sp>
        <p:nvSpPr>
          <p:cNvPr id="4" name="Slide Number Placeholder 3">
            <a:extLst>
              <a:ext uri="{FF2B5EF4-FFF2-40B4-BE49-F238E27FC236}">
                <a16:creationId xmlns:a16="http://schemas.microsoft.com/office/drawing/2014/main" id="{31FDE36A-D7B9-3442-AB2F-E4D7D9243E42}"/>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cxnSp>
        <p:nvCxnSpPr>
          <p:cNvPr id="5" name="直接连接符 84">
            <a:extLst>
              <a:ext uri="{FF2B5EF4-FFF2-40B4-BE49-F238E27FC236}">
                <a16:creationId xmlns:a16="http://schemas.microsoft.com/office/drawing/2014/main" id="{0A9A61F4-C5EF-0844-B384-850C595328A0}"/>
              </a:ext>
            </a:extLst>
          </p:cNvPr>
          <p:cNvCxnSpPr>
            <a:cxnSpLocks/>
            <a:stCxn id="56" idx="1"/>
            <a:endCxn id="40" idx="3"/>
          </p:cNvCxnSpPr>
          <p:nvPr/>
        </p:nvCxnSpPr>
        <p:spPr>
          <a:xfrm flipH="1" flipV="1">
            <a:off x="2318922" y="2462131"/>
            <a:ext cx="3599092" cy="1998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89">
            <a:extLst>
              <a:ext uri="{FF2B5EF4-FFF2-40B4-BE49-F238E27FC236}">
                <a16:creationId xmlns:a16="http://schemas.microsoft.com/office/drawing/2014/main" id="{CDFDA1CB-1CAB-8245-A03E-62173D98A0DC}"/>
              </a:ext>
            </a:extLst>
          </p:cNvPr>
          <p:cNvCxnSpPr>
            <a:cxnSpLocks/>
            <a:stCxn id="56" idx="1"/>
            <a:endCxn id="42" idx="3"/>
          </p:cNvCxnSpPr>
          <p:nvPr/>
        </p:nvCxnSpPr>
        <p:spPr>
          <a:xfrm flipH="1" flipV="1">
            <a:off x="3323867" y="2157971"/>
            <a:ext cx="2594147" cy="32414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93">
            <a:extLst>
              <a:ext uri="{FF2B5EF4-FFF2-40B4-BE49-F238E27FC236}">
                <a16:creationId xmlns:a16="http://schemas.microsoft.com/office/drawing/2014/main" id="{6472DDF7-3B24-324F-9802-9D3F434CF87C}"/>
              </a:ext>
            </a:extLst>
          </p:cNvPr>
          <p:cNvCxnSpPr>
            <a:cxnSpLocks/>
            <a:stCxn id="56" idx="1"/>
            <a:endCxn id="44" idx="3"/>
          </p:cNvCxnSpPr>
          <p:nvPr/>
        </p:nvCxnSpPr>
        <p:spPr>
          <a:xfrm flipH="1" flipV="1">
            <a:off x="4328812" y="1866400"/>
            <a:ext cx="1589202" cy="615717"/>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96">
            <a:extLst>
              <a:ext uri="{FF2B5EF4-FFF2-40B4-BE49-F238E27FC236}">
                <a16:creationId xmlns:a16="http://schemas.microsoft.com/office/drawing/2014/main" id="{B44AB445-2B93-314F-876B-429D7E1B111C}"/>
              </a:ext>
            </a:extLst>
          </p:cNvPr>
          <p:cNvCxnSpPr>
            <a:cxnSpLocks/>
            <a:stCxn id="56" idx="1"/>
            <a:endCxn id="46" idx="3"/>
          </p:cNvCxnSpPr>
          <p:nvPr/>
        </p:nvCxnSpPr>
        <p:spPr>
          <a:xfrm flipH="1" flipV="1">
            <a:off x="5276284" y="1571512"/>
            <a:ext cx="641730" cy="91060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圆角 4">
            <a:extLst>
              <a:ext uri="{FF2B5EF4-FFF2-40B4-BE49-F238E27FC236}">
                <a16:creationId xmlns:a16="http://schemas.microsoft.com/office/drawing/2014/main" id="{35A048D3-7694-E64F-911F-FC93819E3CEF}"/>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91EAFC18-9F16-7E4C-9DA1-622DDC7E3D42}"/>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5">
                <a:extLst>
                  <a:ext uri="{FF2B5EF4-FFF2-40B4-BE49-F238E27FC236}">
                    <a16:creationId xmlns:a16="http://schemas.microsoft.com/office/drawing/2014/main" id="{91EAFC18-9F16-7E4C-9DA1-622DDC7E3D42}"/>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2"/>
                <a:stretch>
                  <a:fillRect l="-794"/>
                </a:stretch>
              </a:blipFill>
            </p:spPr>
            <p:txBody>
              <a:bodyPr/>
              <a:lstStyle/>
              <a:p>
                <a:r>
                  <a:rPr lang="en-CN">
                    <a:noFill/>
                  </a:rPr>
                  <a:t> </a:t>
                </a:r>
              </a:p>
            </p:txBody>
          </p:sp>
        </mc:Fallback>
      </mc:AlternateContent>
      <p:graphicFrame>
        <p:nvGraphicFramePr>
          <p:cNvPr id="11" name="表格 7">
            <a:extLst>
              <a:ext uri="{FF2B5EF4-FFF2-40B4-BE49-F238E27FC236}">
                <a16:creationId xmlns:a16="http://schemas.microsoft.com/office/drawing/2014/main" id="{533D14D4-457D-6F4A-AAD0-1FE712C777A5}"/>
              </a:ext>
            </a:extLst>
          </p:cNvPr>
          <p:cNvGraphicFramePr>
            <a:graphicFrameLocks noGrp="1"/>
          </p:cNvGraphicFramePr>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2" name="表格 7">
            <a:extLst>
              <a:ext uri="{FF2B5EF4-FFF2-40B4-BE49-F238E27FC236}">
                <a16:creationId xmlns:a16="http://schemas.microsoft.com/office/drawing/2014/main" id="{3C2E7643-25DB-4E4C-A033-FE576705F55B}"/>
              </a:ext>
            </a:extLst>
          </p:cNvPr>
          <p:cNvGraphicFramePr>
            <a:graphicFrameLocks noGrp="1"/>
          </p:cNvGraphicFramePr>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 name="表格 8">
            <a:extLst>
              <a:ext uri="{FF2B5EF4-FFF2-40B4-BE49-F238E27FC236}">
                <a16:creationId xmlns:a16="http://schemas.microsoft.com/office/drawing/2014/main" id="{C73F003F-6792-0140-A6A8-BD0AF2418847}"/>
              </a:ext>
            </a:extLst>
          </p:cNvPr>
          <p:cNvGraphicFramePr>
            <a:graphicFrameLocks noGrp="1"/>
          </p:cNvGraphicFramePr>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4" name="表格 9">
            <a:extLst>
              <a:ext uri="{FF2B5EF4-FFF2-40B4-BE49-F238E27FC236}">
                <a16:creationId xmlns:a16="http://schemas.microsoft.com/office/drawing/2014/main" id="{FD47FDB4-1AC3-5746-989A-E7D0C1A6E029}"/>
              </a:ext>
            </a:extLst>
          </p:cNvPr>
          <p:cNvGraphicFramePr>
            <a:graphicFrameLocks noGrp="1"/>
          </p:cNvGraphicFramePr>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5" name="直接连接符 10">
            <a:extLst>
              <a:ext uri="{FF2B5EF4-FFF2-40B4-BE49-F238E27FC236}">
                <a16:creationId xmlns:a16="http://schemas.microsoft.com/office/drawing/2014/main" id="{19DDA9AF-5392-844E-908A-4EA76804A8B5}"/>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3">
            <a:extLst>
              <a:ext uri="{FF2B5EF4-FFF2-40B4-BE49-F238E27FC236}">
                <a16:creationId xmlns:a16="http://schemas.microsoft.com/office/drawing/2014/main" id="{58969727-740F-044C-AFC4-0E0923F80CD2}"/>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4">
            <a:extLst>
              <a:ext uri="{FF2B5EF4-FFF2-40B4-BE49-F238E27FC236}">
                <a16:creationId xmlns:a16="http://schemas.microsoft.com/office/drawing/2014/main" id="{69C3BAB7-4D3E-B04A-BC28-A07ACC083793}"/>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5">
            <a:extLst>
              <a:ext uri="{FF2B5EF4-FFF2-40B4-BE49-F238E27FC236}">
                <a16:creationId xmlns:a16="http://schemas.microsoft.com/office/drawing/2014/main" id="{3DE0FF47-C556-3C44-99BB-7C80F070C08E}"/>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5D57CEE0-8629-A942-BA0B-61AF84473DB8}"/>
                  </a:ext>
                </a:extLst>
              </p:cNvPr>
              <p:cNvSpPr txBox="1"/>
              <p:nvPr/>
            </p:nvSpPr>
            <p:spPr>
              <a:xfrm>
                <a:off x="5942690" y="527941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19" name="文本框 17">
                <a:extLst>
                  <a:ext uri="{FF2B5EF4-FFF2-40B4-BE49-F238E27FC236}">
                    <a16:creationId xmlns:a16="http://schemas.microsoft.com/office/drawing/2014/main" id="{5D57CEE0-8629-A942-BA0B-61AF84473DB8}"/>
                  </a:ext>
                </a:extLst>
              </p:cNvPr>
              <p:cNvSpPr txBox="1">
                <a:spLocks noRot="1" noChangeAspect="1" noMove="1" noResize="1" noEditPoints="1" noAdjustHandles="1" noChangeArrowheads="1" noChangeShapeType="1" noTextEdit="1"/>
              </p:cNvSpPr>
              <p:nvPr/>
            </p:nvSpPr>
            <p:spPr>
              <a:xfrm>
                <a:off x="5942690" y="5279412"/>
                <a:ext cx="736601" cy="523220"/>
              </a:xfrm>
              <a:prstGeom prst="rect">
                <a:avLst/>
              </a:prstGeom>
              <a:blipFill>
                <a:blip r:embed="rId3"/>
                <a:stretch>
                  <a:fillRect b="-4762"/>
                </a:stretch>
              </a:blipFill>
            </p:spPr>
            <p:txBody>
              <a:bodyPr/>
              <a:lstStyle/>
              <a:p>
                <a:r>
                  <a:rPr lang="en-CN">
                    <a:noFill/>
                  </a:rPr>
                  <a:t> </a:t>
                </a:r>
              </a:p>
            </p:txBody>
          </p:sp>
        </mc:Fallback>
      </mc:AlternateContent>
      <p:cxnSp>
        <p:nvCxnSpPr>
          <p:cNvPr id="20" name="直接连接符 18">
            <a:extLst>
              <a:ext uri="{FF2B5EF4-FFF2-40B4-BE49-F238E27FC236}">
                <a16:creationId xmlns:a16="http://schemas.microsoft.com/office/drawing/2014/main" id="{CC8F432C-637B-0143-A510-97F13FED9F96}"/>
              </a:ext>
            </a:extLst>
          </p:cNvPr>
          <p:cNvCxnSpPr>
            <a:cxnSpLocks/>
            <a:stCxn id="19" idx="1"/>
            <a:endCxn id="9" idx="3"/>
          </p:cNvCxnSpPr>
          <p:nvPr/>
        </p:nvCxnSpPr>
        <p:spPr>
          <a:xfrm flipH="1">
            <a:off x="5506470" y="5541022"/>
            <a:ext cx="436220" cy="10552"/>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格 21">
            <a:extLst>
              <a:ext uri="{FF2B5EF4-FFF2-40B4-BE49-F238E27FC236}">
                <a16:creationId xmlns:a16="http://schemas.microsoft.com/office/drawing/2014/main" id="{E1578FC7-BED6-954E-87A9-A967BFC92651}"/>
              </a:ext>
            </a:extLst>
          </p:cNvPr>
          <p:cNvGraphicFramePr>
            <a:graphicFrameLocks noGrp="1"/>
          </p:cNvGraphicFramePr>
          <p:nvPr/>
        </p:nvGraphicFramePr>
        <p:xfrm>
          <a:off x="6679291" y="540637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22" name="直接连接符 22">
            <a:extLst>
              <a:ext uri="{FF2B5EF4-FFF2-40B4-BE49-F238E27FC236}">
                <a16:creationId xmlns:a16="http://schemas.microsoft.com/office/drawing/2014/main" id="{57E1F1F4-EF31-CA43-AD26-009624E0FE5C}"/>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3">
            <a:extLst>
              <a:ext uri="{FF2B5EF4-FFF2-40B4-BE49-F238E27FC236}">
                <a16:creationId xmlns:a16="http://schemas.microsoft.com/office/drawing/2014/main" id="{F5D0E988-2D21-D647-BEAD-5C0CF2309C75}"/>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4">
            <a:extLst>
              <a:ext uri="{FF2B5EF4-FFF2-40B4-BE49-F238E27FC236}">
                <a16:creationId xmlns:a16="http://schemas.microsoft.com/office/drawing/2014/main" id="{A398F9CE-FEB1-F549-A1DB-C167CDDC9B67}"/>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5">
            <a:extLst>
              <a:ext uri="{FF2B5EF4-FFF2-40B4-BE49-F238E27FC236}">
                <a16:creationId xmlns:a16="http://schemas.microsoft.com/office/drawing/2014/main" id="{F30C2ABC-8BEB-9343-A55D-C1803026F58C}"/>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连接符 27">
            <a:extLst>
              <a:ext uri="{FF2B5EF4-FFF2-40B4-BE49-F238E27FC236}">
                <a16:creationId xmlns:a16="http://schemas.microsoft.com/office/drawing/2014/main" id="{4A36ED2B-9B66-C040-B5A3-E6A461F04AFA}"/>
              </a:ext>
            </a:extLst>
          </p:cNvPr>
          <p:cNvCxnSpPr>
            <a:cxnSpLocks/>
          </p:cNvCxnSpPr>
          <p:nvPr/>
        </p:nvCxnSpPr>
        <p:spPr>
          <a:xfrm flipV="1">
            <a:off x="2088736" y="416669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连接符 28">
            <a:extLst>
              <a:ext uri="{FF2B5EF4-FFF2-40B4-BE49-F238E27FC236}">
                <a16:creationId xmlns:a16="http://schemas.microsoft.com/office/drawing/2014/main" id="{7A93ADCB-7F5F-A24E-BEF6-25F079BE43AE}"/>
              </a:ext>
            </a:extLst>
          </p:cNvPr>
          <p:cNvCxnSpPr>
            <a:cxnSpLocks/>
          </p:cNvCxnSpPr>
          <p:nvPr/>
        </p:nvCxnSpPr>
        <p:spPr>
          <a:xfrm flipV="1">
            <a:off x="3093681"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9">
            <a:extLst>
              <a:ext uri="{FF2B5EF4-FFF2-40B4-BE49-F238E27FC236}">
                <a16:creationId xmlns:a16="http://schemas.microsoft.com/office/drawing/2014/main" id="{1239072A-931F-A74D-B698-E71729560B6C}"/>
              </a:ext>
            </a:extLst>
          </p:cNvPr>
          <p:cNvCxnSpPr>
            <a:cxnSpLocks/>
          </p:cNvCxnSpPr>
          <p:nvPr/>
        </p:nvCxnSpPr>
        <p:spPr>
          <a:xfrm flipV="1">
            <a:off x="4071914" y="417341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30">
            <a:extLst>
              <a:ext uri="{FF2B5EF4-FFF2-40B4-BE49-F238E27FC236}">
                <a16:creationId xmlns:a16="http://schemas.microsoft.com/office/drawing/2014/main" id="{115A9DA3-ED24-8E42-8479-72A2A412345A}"/>
              </a:ext>
            </a:extLst>
          </p:cNvPr>
          <p:cNvCxnSpPr>
            <a:cxnSpLocks/>
          </p:cNvCxnSpPr>
          <p:nvPr/>
        </p:nvCxnSpPr>
        <p:spPr>
          <a:xfrm flipV="1">
            <a:off x="5050146"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矩形: 圆角 31">
            <a:extLst>
              <a:ext uri="{FF2B5EF4-FFF2-40B4-BE49-F238E27FC236}">
                <a16:creationId xmlns:a16="http://schemas.microsoft.com/office/drawing/2014/main" id="{BE88C670-D1AD-4B4E-A5E7-B0605A46C118}"/>
              </a:ext>
            </a:extLst>
          </p:cNvPr>
          <p:cNvSpPr/>
          <p:nvPr/>
        </p:nvSpPr>
        <p:spPr>
          <a:xfrm>
            <a:off x="1663860" y="3605551"/>
            <a:ext cx="3812308" cy="521727"/>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Normalize</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32" name="文本框 32">
                <a:extLst>
                  <a:ext uri="{FF2B5EF4-FFF2-40B4-BE49-F238E27FC236}">
                    <a16:creationId xmlns:a16="http://schemas.microsoft.com/office/drawing/2014/main" id="{5F62BC9E-9297-3648-B510-35E4A8EF42C5}"/>
                  </a:ext>
                </a:extLst>
              </p:cNvPr>
              <p:cNvSpPr txBox="1"/>
              <p:nvPr/>
            </p:nvSpPr>
            <p:spPr>
              <a:xfrm>
                <a:off x="5568118" y="3562170"/>
                <a:ext cx="1200072"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=1</m:t>
                          </m:r>
                        </m:e>
                      </m:nary>
                    </m:oMath>
                  </m:oMathPara>
                </a14:m>
                <a:endParaRPr lang="zh-CN" altLang="en-US" dirty="0"/>
              </a:p>
            </p:txBody>
          </p:sp>
        </mc:Choice>
        <mc:Fallback xmlns="">
          <p:sp>
            <p:nvSpPr>
              <p:cNvPr id="32" name="文本框 32">
                <a:extLst>
                  <a:ext uri="{FF2B5EF4-FFF2-40B4-BE49-F238E27FC236}">
                    <a16:creationId xmlns:a16="http://schemas.microsoft.com/office/drawing/2014/main" id="{5F62BC9E-9297-3648-B510-35E4A8EF42C5}"/>
                  </a:ext>
                </a:extLst>
              </p:cNvPr>
              <p:cNvSpPr txBox="1">
                <a:spLocks noRot="1" noChangeAspect="1" noMove="1" noResize="1" noEditPoints="1" noAdjustHandles="1" noChangeArrowheads="1" noChangeShapeType="1" noTextEdit="1"/>
              </p:cNvSpPr>
              <p:nvPr/>
            </p:nvSpPr>
            <p:spPr>
              <a:xfrm>
                <a:off x="5568118" y="3562170"/>
                <a:ext cx="1200072" cy="703526"/>
              </a:xfrm>
              <a:prstGeom prst="rect">
                <a:avLst/>
              </a:prstGeom>
              <a:blipFill>
                <a:blip r:embed="rId4"/>
                <a:stretch>
                  <a:fillRect l="-68421" t="-139286" r="-3158" b="-187500"/>
                </a:stretch>
              </a:blipFill>
            </p:spPr>
            <p:txBody>
              <a:bodyPr/>
              <a:lstStyle/>
              <a:p>
                <a:r>
                  <a:rPr lang="en-CN">
                    <a:noFill/>
                  </a:rPr>
                  <a:t> </a:t>
                </a:r>
              </a:p>
            </p:txBody>
          </p:sp>
        </mc:Fallback>
      </mc:AlternateContent>
      <p:cxnSp>
        <p:nvCxnSpPr>
          <p:cNvPr id="34" name="直接连接符 34">
            <a:extLst>
              <a:ext uri="{FF2B5EF4-FFF2-40B4-BE49-F238E27FC236}">
                <a16:creationId xmlns:a16="http://schemas.microsoft.com/office/drawing/2014/main" id="{6D6B717B-3DD6-034E-9B50-61540ADC3920}"/>
              </a:ext>
            </a:extLst>
          </p:cNvPr>
          <p:cNvCxnSpPr>
            <a:cxnSpLocks/>
          </p:cNvCxnSpPr>
          <p:nvPr/>
        </p:nvCxnSpPr>
        <p:spPr>
          <a:xfrm flipV="1">
            <a:off x="2088735" y="323838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5">
            <a:extLst>
              <a:ext uri="{FF2B5EF4-FFF2-40B4-BE49-F238E27FC236}">
                <a16:creationId xmlns:a16="http://schemas.microsoft.com/office/drawing/2014/main" id="{61484E0C-CD67-3749-94D8-1B9E6F038090}"/>
              </a:ext>
            </a:extLst>
          </p:cNvPr>
          <p:cNvCxnSpPr>
            <a:cxnSpLocks/>
          </p:cNvCxnSpPr>
          <p:nvPr/>
        </p:nvCxnSpPr>
        <p:spPr>
          <a:xfrm flipV="1">
            <a:off x="3093680"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6">
            <a:extLst>
              <a:ext uri="{FF2B5EF4-FFF2-40B4-BE49-F238E27FC236}">
                <a16:creationId xmlns:a16="http://schemas.microsoft.com/office/drawing/2014/main" id="{DC6053F0-70E0-824C-A2D2-8632673C276C}"/>
              </a:ext>
            </a:extLst>
          </p:cNvPr>
          <p:cNvCxnSpPr>
            <a:cxnSpLocks/>
          </p:cNvCxnSpPr>
          <p:nvPr/>
        </p:nvCxnSpPr>
        <p:spPr>
          <a:xfrm flipV="1">
            <a:off x="4071913" y="324510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连接符 37">
            <a:extLst>
              <a:ext uri="{FF2B5EF4-FFF2-40B4-BE49-F238E27FC236}">
                <a16:creationId xmlns:a16="http://schemas.microsoft.com/office/drawing/2014/main" id="{DEE8E485-E340-1A46-9965-D03A205F5A66}"/>
              </a:ext>
            </a:extLst>
          </p:cNvPr>
          <p:cNvCxnSpPr>
            <a:cxnSpLocks/>
          </p:cNvCxnSpPr>
          <p:nvPr/>
        </p:nvCxnSpPr>
        <p:spPr>
          <a:xfrm flipV="1">
            <a:off x="5050145"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FA258E16-E198-6C48-9D6C-FA0E2C9A0B31}"/>
                  </a:ext>
                </a:extLst>
              </p:cNvPr>
              <p:cNvSpPr txBox="1"/>
              <p:nvPr/>
            </p:nvSpPr>
            <p:spPr>
              <a:xfrm>
                <a:off x="711200" y="774066"/>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38" name="文本框 40">
                <a:extLst>
                  <a:ext uri="{FF2B5EF4-FFF2-40B4-BE49-F238E27FC236}">
                    <a16:creationId xmlns:a16="http://schemas.microsoft.com/office/drawing/2014/main" id="{FA258E16-E198-6C48-9D6C-FA0E2C9A0B31}"/>
                  </a:ext>
                </a:extLst>
              </p:cNvPr>
              <p:cNvSpPr txBox="1">
                <a:spLocks noRot="1" noChangeAspect="1" noMove="1" noResize="1" noEditPoints="1" noAdjustHandles="1" noChangeArrowheads="1" noChangeShapeType="1" noTextEdit="1"/>
              </p:cNvSpPr>
              <p:nvPr/>
            </p:nvSpPr>
            <p:spPr>
              <a:xfrm>
                <a:off x="711200" y="774066"/>
                <a:ext cx="4795270" cy="546863"/>
              </a:xfrm>
              <a:prstGeom prst="rect">
                <a:avLst/>
              </a:prstGeom>
              <a:blipFill>
                <a:blip r:embed="rId5"/>
                <a:stretch>
                  <a:fillRect l="-794"/>
                </a:stretch>
              </a:blipFill>
            </p:spPr>
            <p:txBody>
              <a:bodyPr/>
              <a:lstStyle/>
              <a:p>
                <a:r>
                  <a:rPr lang="en-CN">
                    <a:noFill/>
                  </a:rPr>
                  <a:t> </a:t>
                </a:r>
              </a:p>
            </p:txBody>
          </p:sp>
        </mc:Fallback>
      </mc:AlternateContent>
      <p:sp>
        <p:nvSpPr>
          <p:cNvPr id="39" name="菱形 41">
            <a:extLst>
              <a:ext uri="{FF2B5EF4-FFF2-40B4-BE49-F238E27FC236}">
                <a16:creationId xmlns:a16="http://schemas.microsoft.com/office/drawing/2014/main" id="{9142EC68-72DD-1A4A-88B9-33D05E3F4068}"/>
              </a:ext>
            </a:extLst>
          </p:cNvPr>
          <p:cNvSpPr/>
          <p:nvPr/>
        </p:nvSpPr>
        <p:spPr>
          <a:xfrm>
            <a:off x="1883223" y="228109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00B90201-A512-6040-9BFA-2290AB039881}"/>
                  </a:ext>
                </a:extLst>
              </p:cNvPr>
              <p:cNvSpPr txBox="1"/>
              <p:nvPr/>
            </p:nvSpPr>
            <p:spPr>
              <a:xfrm>
                <a:off x="1858547" y="223129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0" name="文本框 42">
                <a:extLst>
                  <a:ext uri="{FF2B5EF4-FFF2-40B4-BE49-F238E27FC236}">
                    <a16:creationId xmlns:a16="http://schemas.microsoft.com/office/drawing/2014/main" id="{00B90201-A512-6040-9BFA-2290AB039881}"/>
                  </a:ext>
                </a:extLst>
              </p:cNvPr>
              <p:cNvSpPr txBox="1">
                <a:spLocks noRot="1" noChangeAspect="1" noMove="1" noResize="1" noEditPoints="1" noAdjustHandles="1" noChangeArrowheads="1" noChangeShapeType="1" noTextEdit="1"/>
              </p:cNvSpPr>
              <p:nvPr/>
            </p:nvSpPr>
            <p:spPr>
              <a:xfrm>
                <a:off x="1858547" y="2231298"/>
                <a:ext cx="460375" cy="461665"/>
              </a:xfrm>
              <a:prstGeom prst="rect">
                <a:avLst/>
              </a:prstGeom>
              <a:blipFill>
                <a:blip r:embed="rId6"/>
                <a:stretch>
                  <a:fillRect/>
                </a:stretch>
              </a:blipFill>
            </p:spPr>
            <p:txBody>
              <a:bodyPr/>
              <a:lstStyle/>
              <a:p>
                <a:r>
                  <a:rPr lang="en-CN">
                    <a:noFill/>
                  </a:rPr>
                  <a:t> </a:t>
                </a:r>
              </a:p>
            </p:txBody>
          </p:sp>
        </mc:Fallback>
      </mc:AlternateContent>
      <p:sp>
        <p:nvSpPr>
          <p:cNvPr id="41" name="菱形 43">
            <a:extLst>
              <a:ext uri="{FF2B5EF4-FFF2-40B4-BE49-F238E27FC236}">
                <a16:creationId xmlns:a16="http://schemas.microsoft.com/office/drawing/2014/main" id="{9FD40E53-2BD7-C648-92AC-7C9654DC7117}"/>
              </a:ext>
            </a:extLst>
          </p:cNvPr>
          <p:cNvSpPr/>
          <p:nvPr/>
        </p:nvSpPr>
        <p:spPr>
          <a:xfrm>
            <a:off x="2888168" y="197693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0320E7BF-AC44-794B-85E9-03AA20D5B8D8}"/>
                  </a:ext>
                </a:extLst>
              </p:cNvPr>
              <p:cNvSpPr txBox="1"/>
              <p:nvPr/>
            </p:nvSpPr>
            <p:spPr>
              <a:xfrm>
                <a:off x="2863492" y="192713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2" name="文本框 44">
                <a:extLst>
                  <a:ext uri="{FF2B5EF4-FFF2-40B4-BE49-F238E27FC236}">
                    <a16:creationId xmlns:a16="http://schemas.microsoft.com/office/drawing/2014/main" id="{0320E7BF-AC44-794B-85E9-03AA20D5B8D8}"/>
                  </a:ext>
                </a:extLst>
              </p:cNvPr>
              <p:cNvSpPr txBox="1">
                <a:spLocks noRot="1" noChangeAspect="1" noMove="1" noResize="1" noEditPoints="1" noAdjustHandles="1" noChangeArrowheads="1" noChangeShapeType="1" noTextEdit="1"/>
              </p:cNvSpPr>
              <p:nvPr/>
            </p:nvSpPr>
            <p:spPr>
              <a:xfrm>
                <a:off x="2863492" y="1927138"/>
                <a:ext cx="460375" cy="461665"/>
              </a:xfrm>
              <a:prstGeom prst="rect">
                <a:avLst/>
              </a:prstGeom>
              <a:blipFill>
                <a:blip r:embed="rId6"/>
                <a:stretch>
                  <a:fillRect/>
                </a:stretch>
              </a:blipFill>
            </p:spPr>
            <p:txBody>
              <a:bodyPr/>
              <a:lstStyle/>
              <a:p>
                <a:r>
                  <a:rPr lang="en-CN">
                    <a:noFill/>
                  </a:rPr>
                  <a:t> </a:t>
                </a:r>
              </a:p>
            </p:txBody>
          </p:sp>
        </mc:Fallback>
      </mc:AlternateContent>
      <p:sp>
        <p:nvSpPr>
          <p:cNvPr id="43" name="菱形 45">
            <a:extLst>
              <a:ext uri="{FF2B5EF4-FFF2-40B4-BE49-F238E27FC236}">
                <a16:creationId xmlns:a16="http://schemas.microsoft.com/office/drawing/2014/main" id="{46D688BD-0325-154C-8B3C-C065FDDAB27B}"/>
              </a:ext>
            </a:extLst>
          </p:cNvPr>
          <p:cNvSpPr/>
          <p:nvPr/>
        </p:nvSpPr>
        <p:spPr>
          <a:xfrm>
            <a:off x="3893113" y="168535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4" name="文本框 46">
                <a:extLst>
                  <a:ext uri="{FF2B5EF4-FFF2-40B4-BE49-F238E27FC236}">
                    <a16:creationId xmlns:a16="http://schemas.microsoft.com/office/drawing/2014/main" id="{346E489A-21D3-4549-BD28-2D843EBA1B7F}"/>
                  </a:ext>
                </a:extLst>
              </p:cNvPr>
              <p:cNvSpPr txBox="1"/>
              <p:nvPr/>
            </p:nvSpPr>
            <p:spPr>
              <a:xfrm>
                <a:off x="3868437" y="1635567"/>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4" name="文本框 46">
                <a:extLst>
                  <a:ext uri="{FF2B5EF4-FFF2-40B4-BE49-F238E27FC236}">
                    <a16:creationId xmlns:a16="http://schemas.microsoft.com/office/drawing/2014/main" id="{346E489A-21D3-4549-BD28-2D843EBA1B7F}"/>
                  </a:ext>
                </a:extLst>
              </p:cNvPr>
              <p:cNvSpPr txBox="1">
                <a:spLocks noRot="1" noChangeAspect="1" noMove="1" noResize="1" noEditPoints="1" noAdjustHandles="1" noChangeArrowheads="1" noChangeShapeType="1" noTextEdit="1"/>
              </p:cNvSpPr>
              <p:nvPr/>
            </p:nvSpPr>
            <p:spPr>
              <a:xfrm>
                <a:off x="3868437" y="1635567"/>
                <a:ext cx="460375" cy="461665"/>
              </a:xfrm>
              <a:prstGeom prst="rect">
                <a:avLst/>
              </a:prstGeom>
              <a:blipFill>
                <a:blip r:embed="rId7"/>
                <a:stretch>
                  <a:fillRect/>
                </a:stretch>
              </a:blipFill>
            </p:spPr>
            <p:txBody>
              <a:bodyPr/>
              <a:lstStyle/>
              <a:p>
                <a:r>
                  <a:rPr lang="en-CN">
                    <a:noFill/>
                  </a:rPr>
                  <a:t> </a:t>
                </a:r>
              </a:p>
            </p:txBody>
          </p:sp>
        </mc:Fallback>
      </mc:AlternateContent>
      <p:sp>
        <p:nvSpPr>
          <p:cNvPr id="45" name="菱形 47">
            <a:extLst>
              <a:ext uri="{FF2B5EF4-FFF2-40B4-BE49-F238E27FC236}">
                <a16:creationId xmlns:a16="http://schemas.microsoft.com/office/drawing/2014/main" id="{CE6B55A8-17AE-CC4E-9EDC-C38B61238C34}"/>
              </a:ext>
            </a:extLst>
          </p:cNvPr>
          <p:cNvSpPr/>
          <p:nvPr/>
        </p:nvSpPr>
        <p:spPr>
          <a:xfrm>
            <a:off x="4840585" y="1390471"/>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6" name="文本框 48">
                <a:extLst>
                  <a:ext uri="{FF2B5EF4-FFF2-40B4-BE49-F238E27FC236}">
                    <a16:creationId xmlns:a16="http://schemas.microsoft.com/office/drawing/2014/main" id="{62759D13-F0E6-834F-B304-2677DD2842A6}"/>
                  </a:ext>
                </a:extLst>
              </p:cNvPr>
              <p:cNvSpPr txBox="1"/>
              <p:nvPr/>
            </p:nvSpPr>
            <p:spPr>
              <a:xfrm>
                <a:off x="4815909" y="1340679"/>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6" name="文本框 48">
                <a:extLst>
                  <a:ext uri="{FF2B5EF4-FFF2-40B4-BE49-F238E27FC236}">
                    <a16:creationId xmlns:a16="http://schemas.microsoft.com/office/drawing/2014/main" id="{62759D13-F0E6-834F-B304-2677DD2842A6}"/>
                  </a:ext>
                </a:extLst>
              </p:cNvPr>
              <p:cNvSpPr txBox="1">
                <a:spLocks noRot="1" noChangeAspect="1" noMove="1" noResize="1" noEditPoints="1" noAdjustHandles="1" noChangeArrowheads="1" noChangeShapeType="1" noTextEdit="1"/>
              </p:cNvSpPr>
              <p:nvPr/>
            </p:nvSpPr>
            <p:spPr>
              <a:xfrm>
                <a:off x="4815909" y="1340679"/>
                <a:ext cx="460375" cy="461665"/>
              </a:xfrm>
              <a:prstGeom prst="rect">
                <a:avLst/>
              </a:prstGeom>
              <a:blipFill>
                <a:blip r:embed="rId6"/>
                <a:stretch>
                  <a:fillRect/>
                </a:stretch>
              </a:blipFill>
            </p:spPr>
            <p:txBody>
              <a:bodyPr/>
              <a:lstStyle/>
              <a:p>
                <a:r>
                  <a:rPr lang="en-CN">
                    <a:noFill/>
                  </a:rPr>
                  <a:t> </a:t>
                </a:r>
              </a:p>
            </p:txBody>
          </p:sp>
        </mc:Fallback>
      </mc:AlternateContent>
      <p:cxnSp>
        <p:nvCxnSpPr>
          <p:cNvPr id="47" name="直接连接符 49">
            <a:extLst>
              <a:ext uri="{FF2B5EF4-FFF2-40B4-BE49-F238E27FC236}">
                <a16:creationId xmlns:a16="http://schemas.microsoft.com/office/drawing/2014/main" id="{E403CA8B-9FB6-4F4D-AFAB-72A7A9A00437}"/>
              </a:ext>
            </a:extLst>
          </p:cNvPr>
          <p:cNvCxnSpPr>
            <a:cxnSpLocks/>
            <a:endCxn id="40" idx="2"/>
          </p:cNvCxnSpPr>
          <p:nvPr/>
        </p:nvCxnSpPr>
        <p:spPr>
          <a:xfrm flipV="1">
            <a:off x="2088735" y="2692963"/>
            <a:ext cx="0" cy="21795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连接符 52">
            <a:extLst>
              <a:ext uri="{FF2B5EF4-FFF2-40B4-BE49-F238E27FC236}">
                <a16:creationId xmlns:a16="http://schemas.microsoft.com/office/drawing/2014/main" id="{362E5C7A-FE3E-6C45-85A0-93E5651EAFE3}"/>
              </a:ext>
            </a:extLst>
          </p:cNvPr>
          <p:cNvCxnSpPr>
            <a:cxnSpLocks/>
            <a:endCxn id="42" idx="2"/>
          </p:cNvCxnSpPr>
          <p:nvPr/>
        </p:nvCxnSpPr>
        <p:spPr>
          <a:xfrm flipV="1">
            <a:off x="3084111" y="2388803"/>
            <a:ext cx="9569" cy="4823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连接符 56">
            <a:extLst>
              <a:ext uri="{FF2B5EF4-FFF2-40B4-BE49-F238E27FC236}">
                <a16:creationId xmlns:a16="http://schemas.microsoft.com/office/drawing/2014/main" id="{AE0F6E1C-3C55-4A41-9560-2536087AE620}"/>
              </a:ext>
            </a:extLst>
          </p:cNvPr>
          <p:cNvCxnSpPr>
            <a:cxnSpLocks/>
            <a:endCxn id="44" idx="2"/>
          </p:cNvCxnSpPr>
          <p:nvPr/>
        </p:nvCxnSpPr>
        <p:spPr>
          <a:xfrm flipV="1">
            <a:off x="4089056" y="2097232"/>
            <a:ext cx="9569" cy="77388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连接符 59">
            <a:extLst>
              <a:ext uri="{FF2B5EF4-FFF2-40B4-BE49-F238E27FC236}">
                <a16:creationId xmlns:a16="http://schemas.microsoft.com/office/drawing/2014/main" id="{1A67F2FE-2B2C-3440-A817-FE5C89DB7553}"/>
              </a:ext>
            </a:extLst>
          </p:cNvPr>
          <p:cNvCxnSpPr>
            <a:cxnSpLocks/>
            <a:endCxn id="46" idx="2"/>
          </p:cNvCxnSpPr>
          <p:nvPr/>
        </p:nvCxnSpPr>
        <p:spPr>
          <a:xfrm flipV="1">
            <a:off x="5046096" y="1802344"/>
            <a:ext cx="1" cy="106836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连接符 65">
            <a:extLst>
              <a:ext uri="{FF2B5EF4-FFF2-40B4-BE49-F238E27FC236}">
                <a16:creationId xmlns:a16="http://schemas.microsoft.com/office/drawing/2014/main" id="{9030089E-F718-E846-BB45-DC5EAC34C5EE}"/>
              </a:ext>
            </a:extLst>
          </p:cNvPr>
          <p:cNvCxnSpPr>
            <a:cxnSpLocks/>
            <a:stCxn id="40" idx="0"/>
          </p:cNvCxnSpPr>
          <p:nvPr/>
        </p:nvCxnSpPr>
        <p:spPr>
          <a:xfrm flipH="1" flipV="1">
            <a:off x="2079166" y="1201962"/>
            <a:ext cx="9569" cy="1029336"/>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69">
            <a:extLst>
              <a:ext uri="{FF2B5EF4-FFF2-40B4-BE49-F238E27FC236}">
                <a16:creationId xmlns:a16="http://schemas.microsoft.com/office/drawing/2014/main" id="{93EE85FB-7586-BB4B-9944-29976DE3A43F}"/>
              </a:ext>
            </a:extLst>
          </p:cNvPr>
          <p:cNvCxnSpPr>
            <a:cxnSpLocks/>
            <a:stCxn id="42" idx="0"/>
          </p:cNvCxnSpPr>
          <p:nvPr/>
        </p:nvCxnSpPr>
        <p:spPr>
          <a:xfrm flipV="1">
            <a:off x="3093680" y="1214390"/>
            <a:ext cx="7577" cy="712748"/>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72">
            <a:extLst>
              <a:ext uri="{FF2B5EF4-FFF2-40B4-BE49-F238E27FC236}">
                <a16:creationId xmlns:a16="http://schemas.microsoft.com/office/drawing/2014/main" id="{0C5E7DAA-CFCA-1F46-92A6-2DAA7249B1C4}"/>
              </a:ext>
            </a:extLst>
          </p:cNvPr>
          <p:cNvCxnSpPr>
            <a:cxnSpLocks/>
            <a:stCxn id="44" idx="0"/>
          </p:cNvCxnSpPr>
          <p:nvPr/>
        </p:nvCxnSpPr>
        <p:spPr>
          <a:xfrm flipH="1" flipV="1">
            <a:off x="4096633" y="1251895"/>
            <a:ext cx="1992" cy="383672"/>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连接符 78">
            <a:extLst>
              <a:ext uri="{FF2B5EF4-FFF2-40B4-BE49-F238E27FC236}">
                <a16:creationId xmlns:a16="http://schemas.microsoft.com/office/drawing/2014/main" id="{2AE50886-F72D-4146-B223-F4EC94D29B4B}"/>
              </a:ext>
            </a:extLst>
          </p:cNvPr>
          <p:cNvCxnSpPr>
            <a:cxnSpLocks/>
            <a:stCxn id="46" idx="0"/>
          </p:cNvCxnSpPr>
          <p:nvPr/>
        </p:nvCxnSpPr>
        <p:spPr>
          <a:xfrm flipH="1" flipV="1">
            <a:off x="5046096" y="1182585"/>
            <a:ext cx="1" cy="158094"/>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菱形 101">
            <a:extLst>
              <a:ext uri="{FF2B5EF4-FFF2-40B4-BE49-F238E27FC236}">
                <a16:creationId xmlns:a16="http://schemas.microsoft.com/office/drawing/2014/main" id="{035F8396-8C06-C14F-AB41-D50642423975}"/>
              </a:ext>
            </a:extLst>
          </p:cNvPr>
          <p:cNvSpPr/>
          <p:nvPr/>
        </p:nvSpPr>
        <p:spPr>
          <a:xfrm>
            <a:off x="5942690" y="2301076"/>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6" name="文本框 102">
                <a:extLst>
                  <a:ext uri="{FF2B5EF4-FFF2-40B4-BE49-F238E27FC236}">
                    <a16:creationId xmlns:a16="http://schemas.microsoft.com/office/drawing/2014/main" id="{11F85DD8-7D17-E34C-8E6E-8DE5BD81554A}"/>
                  </a:ext>
                </a:extLst>
              </p:cNvPr>
              <p:cNvSpPr txBox="1"/>
              <p:nvPr/>
            </p:nvSpPr>
            <p:spPr>
              <a:xfrm>
                <a:off x="5918014" y="2251284"/>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56" name="文本框 102">
                <a:extLst>
                  <a:ext uri="{FF2B5EF4-FFF2-40B4-BE49-F238E27FC236}">
                    <a16:creationId xmlns:a16="http://schemas.microsoft.com/office/drawing/2014/main" id="{11F85DD8-7D17-E34C-8E6E-8DE5BD81554A}"/>
                  </a:ext>
                </a:extLst>
              </p:cNvPr>
              <p:cNvSpPr txBox="1">
                <a:spLocks noRot="1" noChangeAspect="1" noMove="1" noResize="1" noEditPoints="1" noAdjustHandles="1" noChangeArrowheads="1" noChangeShapeType="1" noTextEdit="1"/>
              </p:cNvSpPr>
              <p:nvPr/>
            </p:nvSpPr>
            <p:spPr>
              <a:xfrm>
                <a:off x="5918014" y="2251284"/>
                <a:ext cx="460375" cy="461665"/>
              </a:xfrm>
              <a:prstGeom prst="rect">
                <a:avLst/>
              </a:prstGeom>
              <a:blipFill>
                <a:blip r:embed="rId8"/>
                <a:stretch>
                  <a:fillRect/>
                </a:stretch>
              </a:blipFill>
            </p:spPr>
            <p:txBody>
              <a:bodyPr/>
              <a:lstStyle/>
              <a:p>
                <a:r>
                  <a:rPr lang="en-CN">
                    <a:noFill/>
                  </a:rPr>
                  <a:t> </a:t>
                </a:r>
              </a:p>
            </p:txBody>
          </p:sp>
        </mc:Fallback>
      </mc:AlternateContent>
      <p:cxnSp>
        <p:nvCxnSpPr>
          <p:cNvPr id="57" name="直接连接符 123">
            <a:extLst>
              <a:ext uri="{FF2B5EF4-FFF2-40B4-BE49-F238E27FC236}">
                <a16:creationId xmlns:a16="http://schemas.microsoft.com/office/drawing/2014/main" id="{D95239BB-36F5-9942-8889-DDE3609F2F14}"/>
              </a:ext>
            </a:extLst>
          </p:cNvPr>
          <p:cNvCxnSpPr>
            <a:cxnSpLocks/>
            <a:stCxn id="58" idx="1"/>
            <a:endCxn id="56" idx="3"/>
          </p:cNvCxnSpPr>
          <p:nvPr/>
        </p:nvCxnSpPr>
        <p:spPr>
          <a:xfrm flipH="1">
            <a:off x="6378389" y="2472124"/>
            <a:ext cx="767899" cy="9993"/>
          </a:xfrm>
          <a:prstGeom prst="line">
            <a:avLst/>
          </a:prstGeom>
          <a:ln w="28575">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129">
                <a:extLst>
                  <a:ext uri="{FF2B5EF4-FFF2-40B4-BE49-F238E27FC236}">
                    <a16:creationId xmlns:a16="http://schemas.microsoft.com/office/drawing/2014/main" id="{58B5FEE5-49C4-C04E-91B2-47E71ECD16A2}"/>
                  </a:ext>
                </a:extLst>
              </p:cNvPr>
              <p:cNvSpPr txBox="1"/>
              <p:nvPr/>
            </p:nvSpPr>
            <p:spPr>
              <a:xfrm>
                <a:off x="7146288" y="2287458"/>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𝒚</m:t>
                          </m:r>
                        </m:e>
                        <m:sub>
                          <m:r>
                            <a:rPr lang="en-US" altLang="zh-CN" sz="1800" b="0" i="1" smtClean="0">
                              <a:solidFill>
                                <a:srgbClr val="7030A0"/>
                              </a:solidFill>
                              <a:latin typeface="Cambria Math" panose="02040503050406030204" pitchFamily="18" charset="0"/>
                            </a:rPr>
                            <m:t>3</m:t>
                          </m:r>
                        </m:sub>
                      </m:sSub>
                    </m:oMath>
                  </m:oMathPara>
                </a14:m>
                <a:endParaRPr lang="en-US" altLang="zh-CN" dirty="0">
                  <a:solidFill>
                    <a:srgbClr val="7030A0"/>
                  </a:solidFill>
                </a:endParaRPr>
              </a:p>
            </p:txBody>
          </p:sp>
        </mc:Choice>
        <mc:Fallback xmlns="">
          <p:sp>
            <p:nvSpPr>
              <p:cNvPr id="58" name="文本框 129">
                <a:extLst>
                  <a:ext uri="{FF2B5EF4-FFF2-40B4-BE49-F238E27FC236}">
                    <a16:creationId xmlns:a16="http://schemas.microsoft.com/office/drawing/2014/main" id="{58B5FEE5-49C4-C04E-91B2-47E71ECD16A2}"/>
                  </a:ext>
                </a:extLst>
              </p:cNvPr>
              <p:cNvSpPr txBox="1">
                <a:spLocks noRot="1" noChangeAspect="1" noMove="1" noResize="1" noEditPoints="1" noAdjustHandles="1" noChangeArrowheads="1" noChangeShapeType="1" noTextEdit="1"/>
              </p:cNvSpPr>
              <p:nvPr/>
            </p:nvSpPr>
            <p:spPr>
              <a:xfrm>
                <a:off x="7146288" y="2287458"/>
                <a:ext cx="583362" cy="369332"/>
              </a:xfrm>
              <a:prstGeom prst="rect">
                <a:avLst/>
              </a:prstGeom>
              <a:blipFill>
                <a:blip r:embed="rId9"/>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131">
                <a:extLst>
                  <a:ext uri="{FF2B5EF4-FFF2-40B4-BE49-F238E27FC236}">
                    <a16:creationId xmlns:a16="http://schemas.microsoft.com/office/drawing/2014/main" id="{C03E8ED5-9140-9A45-803D-828046BA7661}"/>
                  </a:ext>
                </a:extLst>
              </p:cNvPr>
              <p:cNvSpPr txBox="1"/>
              <p:nvPr/>
            </p:nvSpPr>
            <p:spPr>
              <a:xfrm>
                <a:off x="7148407" y="2801942"/>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4</m:t>
                          </m:r>
                        </m:sub>
                      </m:sSub>
                    </m:oMath>
                  </m:oMathPara>
                </a14:m>
                <a:endParaRPr lang="en-US" altLang="zh-CN" dirty="0"/>
              </a:p>
            </p:txBody>
          </p:sp>
        </mc:Choice>
        <mc:Fallback xmlns="">
          <p:sp>
            <p:nvSpPr>
              <p:cNvPr id="59" name="文本框 131">
                <a:extLst>
                  <a:ext uri="{FF2B5EF4-FFF2-40B4-BE49-F238E27FC236}">
                    <a16:creationId xmlns:a16="http://schemas.microsoft.com/office/drawing/2014/main" id="{C03E8ED5-9140-9A45-803D-828046BA7661}"/>
                  </a:ext>
                </a:extLst>
              </p:cNvPr>
              <p:cNvSpPr txBox="1">
                <a:spLocks noRot="1" noChangeAspect="1" noMove="1" noResize="1" noEditPoints="1" noAdjustHandles="1" noChangeArrowheads="1" noChangeShapeType="1" noTextEdit="1"/>
              </p:cNvSpPr>
              <p:nvPr/>
            </p:nvSpPr>
            <p:spPr>
              <a:xfrm>
                <a:off x="7148407" y="2801942"/>
                <a:ext cx="583362" cy="369332"/>
              </a:xfrm>
              <a:prstGeom prst="rect">
                <a:avLst/>
              </a:prstGeom>
              <a:blipFill>
                <a:blip r:embed="rId10"/>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132">
                <a:extLst>
                  <a:ext uri="{FF2B5EF4-FFF2-40B4-BE49-F238E27FC236}">
                    <a16:creationId xmlns:a16="http://schemas.microsoft.com/office/drawing/2014/main" id="{E11F5604-176E-A44A-B072-6DF5DA699AAC}"/>
                  </a:ext>
                </a:extLst>
              </p:cNvPr>
              <p:cNvSpPr txBox="1"/>
              <p:nvPr/>
            </p:nvSpPr>
            <p:spPr>
              <a:xfrm>
                <a:off x="7146288" y="1772974"/>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2</m:t>
                          </m:r>
                        </m:sub>
                      </m:sSub>
                    </m:oMath>
                  </m:oMathPara>
                </a14:m>
                <a:endParaRPr lang="en-US" altLang="zh-CN" dirty="0"/>
              </a:p>
            </p:txBody>
          </p:sp>
        </mc:Choice>
        <mc:Fallback xmlns="">
          <p:sp>
            <p:nvSpPr>
              <p:cNvPr id="60" name="文本框 132">
                <a:extLst>
                  <a:ext uri="{FF2B5EF4-FFF2-40B4-BE49-F238E27FC236}">
                    <a16:creationId xmlns:a16="http://schemas.microsoft.com/office/drawing/2014/main" id="{E11F5604-176E-A44A-B072-6DF5DA699AAC}"/>
                  </a:ext>
                </a:extLst>
              </p:cNvPr>
              <p:cNvSpPr txBox="1">
                <a:spLocks noRot="1" noChangeAspect="1" noMove="1" noResize="1" noEditPoints="1" noAdjustHandles="1" noChangeArrowheads="1" noChangeShapeType="1" noTextEdit="1"/>
              </p:cNvSpPr>
              <p:nvPr/>
            </p:nvSpPr>
            <p:spPr>
              <a:xfrm>
                <a:off x="7146288" y="1772974"/>
                <a:ext cx="583362" cy="369332"/>
              </a:xfrm>
              <a:prstGeom prst="rect">
                <a:avLst/>
              </a:prstGeom>
              <a:blipFill>
                <a:blip r:embed="rId11"/>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文本框 133">
                <a:extLst>
                  <a:ext uri="{FF2B5EF4-FFF2-40B4-BE49-F238E27FC236}">
                    <a16:creationId xmlns:a16="http://schemas.microsoft.com/office/drawing/2014/main" id="{233495C9-722A-2948-8AB0-C679FDE44C38}"/>
                  </a:ext>
                </a:extLst>
              </p:cNvPr>
              <p:cNvSpPr txBox="1"/>
              <p:nvPr/>
            </p:nvSpPr>
            <p:spPr>
              <a:xfrm>
                <a:off x="7146288" y="1258490"/>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1</m:t>
                          </m:r>
                        </m:sub>
                      </m:sSub>
                    </m:oMath>
                  </m:oMathPara>
                </a14:m>
                <a:endParaRPr lang="en-US" altLang="zh-CN" dirty="0"/>
              </a:p>
            </p:txBody>
          </p:sp>
        </mc:Choice>
        <mc:Fallback xmlns="">
          <p:sp>
            <p:nvSpPr>
              <p:cNvPr id="61" name="文本框 133">
                <a:extLst>
                  <a:ext uri="{FF2B5EF4-FFF2-40B4-BE49-F238E27FC236}">
                    <a16:creationId xmlns:a16="http://schemas.microsoft.com/office/drawing/2014/main" id="{233495C9-722A-2948-8AB0-C679FDE44C38}"/>
                  </a:ext>
                </a:extLst>
              </p:cNvPr>
              <p:cNvSpPr txBox="1">
                <a:spLocks noRot="1" noChangeAspect="1" noMove="1" noResize="1" noEditPoints="1" noAdjustHandles="1" noChangeArrowheads="1" noChangeShapeType="1" noTextEdit="1"/>
              </p:cNvSpPr>
              <p:nvPr/>
            </p:nvSpPr>
            <p:spPr>
              <a:xfrm>
                <a:off x="7146288" y="1258490"/>
                <a:ext cx="583362" cy="369332"/>
              </a:xfrm>
              <a:prstGeom prst="rect">
                <a:avLst/>
              </a:prstGeom>
              <a:blipFill>
                <a:blip r:embed="rId12"/>
                <a:stretch>
                  <a:fillRect b="-9677"/>
                </a:stretch>
              </a:blipFill>
            </p:spPr>
            <p:txBody>
              <a:bodyPr/>
              <a:lstStyle/>
              <a:p>
                <a:r>
                  <a:rPr lang="en-CN">
                    <a:noFill/>
                  </a:rPr>
                  <a:t> </a:t>
                </a:r>
              </a:p>
            </p:txBody>
          </p:sp>
        </mc:Fallback>
      </mc:AlternateContent>
      <p:graphicFrame>
        <p:nvGraphicFramePr>
          <p:cNvPr id="62" name="表格 134">
            <a:extLst>
              <a:ext uri="{FF2B5EF4-FFF2-40B4-BE49-F238E27FC236}">
                <a16:creationId xmlns:a16="http://schemas.microsoft.com/office/drawing/2014/main" id="{A72EFB7A-E1D1-E840-A16C-43F2E4D9D396}"/>
              </a:ext>
            </a:extLst>
          </p:cNvPr>
          <p:cNvGraphicFramePr>
            <a:graphicFrameLocks noGrp="1"/>
          </p:cNvGraphicFramePr>
          <p:nvPr/>
        </p:nvGraphicFramePr>
        <p:xfrm>
          <a:off x="7784569" y="1370551"/>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63" name="表格 135">
            <a:extLst>
              <a:ext uri="{FF2B5EF4-FFF2-40B4-BE49-F238E27FC236}">
                <a16:creationId xmlns:a16="http://schemas.microsoft.com/office/drawing/2014/main" id="{A5AD5987-4B20-9A45-B9A6-B6AC6B8A71D1}"/>
              </a:ext>
            </a:extLst>
          </p:cNvPr>
          <p:cNvGraphicFramePr>
            <a:graphicFrameLocks noGrp="1"/>
          </p:cNvGraphicFramePr>
          <p:nvPr/>
        </p:nvGraphicFramePr>
        <p:xfrm>
          <a:off x="7784569" y="1866399"/>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64" name="表格 136">
            <a:extLst>
              <a:ext uri="{FF2B5EF4-FFF2-40B4-BE49-F238E27FC236}">
                <a16:creationId xmlns:a16="http://schemas.microsoft.com/office/drawing/2014/main" id="{85EE1316-ADFC-DD4C-9B73-17A39F1971CE}"/>
              </a:ext>
            </a:extLst>
          </p:cNvPr>
          <p:cNvGraphicFramePr>
            <a:graphicFrameLocks noGrp="1"/>
          </p:cNvGraphicFramePr>
          <p:nvPr/>
        </p:nvGraphicFramePr>
        <p:xfrm>
          <a:off x="7784569" y="238880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65" name="表格 137">
            <a:extLst>
              <a:ext uri="{FF2B5EF4-FFF2-40B4-BE49-F238E27FC236}">
                <a16:creationId xmlns:a16="http://schemas.microsoft.com/office/drawing/2014/main" id="{7CD3B11B-E4B8-AD42-A707-857D7C1C2BF7}"/>
              </a:ext>
            </a:extLst>
          </p:cNvPr>
          <p:cNvGraphicFramePr>
            <a:graphicFrameLocks noGrp="1"/>
          </p:cNvGraphicFramePr>
          <p:nvPr/>
        </p:nvGraphicFramePr>
        <p:xfrm>
          <a:off x="7802601" y="292851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66" name="文本框 33">
                <a:extLst>
                  <a:ext uri="{FF2B5EF4-FFF2-40B4-BE49-F238E27FC236}">
                    <a16:creationId xmlns:a16="http://schemas.microsoft.com/office/drawing/2014/main" id="{05AE3207-0907-614D-A823-1FBC0D4B79EC}"/>
                  </a:ext>
                </a:extLst>
              </p:cNvPr>
              <p:cNvSpPr txBox="1"/>
              <p:nvPr/>
            </p:nvSpPr>
            <p:spPr>
              <a:xfrm>
                <a:off x="711200" y="2750434"/>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6" name="文本框 33">
                <a:extLst>
                  <a:ext uri="{FF2B5EF4-FFF2-40B4-BE49-F238E27FC236}">
                    <a16:creationId xmlns:a16="http://schemas.microsoft.com/office/drawing/2014/main" id="{05AE3207-0907-614D-A823-1FBC0D4B79EC}"/>
                  </a:ext>
                </a:extLst>
              </p:cNvPr>
              <p:cNvSpPr txBox="1">
                <a:spLocks noRot="1" noChangeAspect="1" noMove="1" noResize="1" noEditPoints="1" noAdjustHandles="1" noChangeArrowheads="1" noChangeShapeType="1" noTextEdit="1"/>
              </p:cNvSpPr>
              <p:nvPr/>
            </p:nvSpPr>
            <p:spPr>
              <a:xfrm>
                <a:off x="711200" y="2750434"/>
                <a:ext cx="4795270" cy="546863"/>
              </a:xfrm>
              <a:prstGeom prst="rect">
                <a:avLst/>
              </a:prstGeom>
              <a:blipFill>
                <a:blip r:embed="rId1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7" name="文本框 26">
                <a:extLst>
                  <a:ext uri="{FF2B5EF4-FFF2-40B4-BE49-F238E27FC236}">
                    <a16:creationId xmlns:a16="http://schemas.microsoft.com/office/drawing/2014/main" id="{3139B85A-D76B-2B4D-8F7A-C98C5B598472}"/>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7" name="文本框 26">
                <a:extLst>
                  <a:ext uri="{FF2B5EF4-FFF2-40B4-BE49-F238E27FC236}">
                    <a16:creationId xmlns:a16="http://schemas.microsoft.com/office/drawing/2014/main" id="{3139B85A-D76B-2B4D-8F7A-C98C5B598472}"/>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14"/>
                <a:stretch>
                  <a:fillRect l="-79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1945B6A-679B-D341-A93A-BB417B61CA12}"/>
                  </a:ext>
                </a:extLst>
              </p:cNvPr>
              <p:cNvSpPr txBox="1"/>
              <p:nvPr/>
            </p:nvSpPr>
            <p:spPr>
              <a:xfrm>
                <a:off x="8786106" y="1551696"/>
                <a:ext cx="3330697" cy="1569660"/>
              </a:xfrm>
              <a:prstGeom prst="rect">
                <a:avLst/>
              </a:prstGeom>
              <a:noFill/>
            </p:spPr>
            <p:txBody>
              <a:bodyPr wrap="square" rtlCol="0">
                <a:spAutoFit/>
              </a:bodyPr>
              <a:lstStyle/>
              <a:p>
                <a:r>
                  <a:rPr lang="en-US" altLang="zh-CN" sz="2400" dirty="0">
                    <a:solidFill>
                      <a:srgbClr val="FF0000"/>
                    </a:solidFill>
                  </a:rPr>
                  <a:t>Similarly,</a:t>
                </a:r>
                <a:r>
                  <a:rPr lang="zh-CN" altLang="en-US" sz="2400" dirty="0">
                    <a:solidFill>
                      <a:srgbClr val="FF0000"/>
                    </a:solidFill>
                  </a:rPr>
                  <a:t> </a:t>
                </a:r>
                <a:r>
                  <a:rPr lang="en-US" altLang="zh-CN" sz="2400" dirty="0">
                    <a:solidFill>
                      <a:srgbClr val="FF0000"/>
                    </a:solidFill>
                  </a:rPr>
                  <a:t>hope</a:t>
                </a:r>
                <a:r>
                  <a:rPr lang="zh-CN" altLang="en-US" sz="2400" dirty="0">
                    <a:solidFill>
                      <a:srgbClr val="FF0000"/>
                    </a:solidFill>
                  </a:rPr>
                  <a:t> </a:t>
                </a:r>
                <a:r>
                  <a:rPr lang="en-US" altLang="zh-CN" sz="2400" dirty="0">
                    <a:solidFill>
                      <a:srgbClr val="FF0000"/>
                    </a:solidFill>
                  </a:rPr>
                  <a:t>that</a:t>
                </a:r>
                <a:r>
                  <a:rPr lang="zh-CN" altLang="en-US" sz="2400" dirty="0">
                    <a:solidFill>
                      <a:srgbClr val="FF0000"/>
                    </a:solidFill>
                  </a:rPr>
                  <a:t> </a:t>
                </a:r>
                <a14:m>
                  <m:oMath xmlns:m="http://schemas.openxmlformats.org/officeDocument/2006/math">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𝒚</m:t>
                        </m:r>
                      </m:e>
                      <m:sub>
                        <m:r>
                          <a:rPr lang="en-US" altLang="zh-CN" sz="2400" b="0" i="1" smtClean="0">
                            <a:solidFill>
                              <a:srgbClr val="FF0000"/>
                            </a:solidFill>
                            <a:latin typeface="Cambria Math" panose="02040503050406030204" pitchFamily="18" charset="0"/>
                          </a:rPr>
                          <m:t>1</m:t>
                        </m:r>
                      </m:sub>
                    </m:sSub>
                    <m:r>
                      <a:rPr lang="en-US" altLang="zh-CN" sz="2400" b="0" i="1" smtClean="0">
                        <a:solidFill>
                          <a:srgbClr val="FF0000"/>
                        </a:solidFill>
                        <a:latin typeface="Cambria Math" panose="02040503050406030204" pitchFamily="18" charset="0"/>
                      </a:rPr>
                      <m:t>,</m:t>
                    </m:r>
                    <m:r>
                      <a:rPr lang="zh-CN" altLang="en-US" sz="2400" b="0" i="1" smtClean="0">
                        <a:solidFill>
                          <a:srgbClr val="FF0000"/>
                        </a:solidFill>
                        <a:latin typeface="Cambria Math" panose="02040503050406030204" pitchFamily="18" charset="0"/>
                      </a:rPr>
                      <m:t> </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𝒚</m:t>
                        </m:r>
                      </m:e>
                      <m:sub>
                        <m:r>
                          <a:rPr lang="en-US" altLang="zh-CN" sz="2400" b="0" i="1" smtClean="0">
                            <a:solidFill>
                              <a:srgbClr val="FF0000"/>
                            </a:solidFill>
                            <a:latin typeface="Cambria Math" panose="02040503050406030204" pitchFamily="18" charset="0"/>
                          </a:rPr>
                          <m:t>2</m:t>
                        </m:r>
                      </m:sub>
                    </m:sSub>
                    <m:r>
                      <a:rPr lang="en-US" altLang="zh-CN" sz="2400" b="0"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𝒚</m:t>
                        </m:r>
                      </m:e>
                      <m:sub>
                        <m:r>
                          <a:rPr lang="en-US" altLang="zh-CN" sz="2400" i="1">
                            <a:solidFill>
                              <a:srgbClr val="FF0000"/>
                            </a:solidFill>
                            <a:latin typeface="Cambria Math" panose="02040503050406030204" pitchFamily="18" charset="0"/>
                          </a:rPr>
                          <m:t>3</m:t>
                        </m:r>
                      </m:sub>
                    </m:sSub>
                    <m:r>
                      <a:rPr lang="en-US" altLang="zh-CN" sz="2400" b="0" i="1" smtClean="0">
                        <a:solidFill>
                          <a:srgbClr val="FF0000"/>
                        </a:solidFill>
                        <a:latin typeface="Cambria Math" panose="02040503050406030204" pitchFamily="18" charset="0"/>
                      </a:rPr>
                      <m:t>,</m:t>
                    </m:r>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𝒚</m:t>
                        </m:r>
                      </m:e>
                      <m:sub>
                        <m:r>
                          <a:rPr lang="en-US" altLang="zh-CN" sz="2400" b="0" i="1" smtClean="0">
                            <a:solidFill>
                              <a:srgbClr val="FF0000"/>
                            </a:solidFill>
                            <a:latin typeface="Cambria Math" panose="02040503050406030204" pitchFamily="18" charset="0"/>
                          </a:rPr>
                          <m:t>4</m:t>
                        </m:r>
                      </m:sub>
                    </m:sSub>
                  </m:oMath>
                </a14:m>
                <a:r>
                  <a:rPr lang="zh-CN" altLang="en-US" sz="2400" dirty="0">
                    <a:solidFill>
                      <a:srgbClr val="FF0000"/>
                    </a:solidFill>
                  </a:rPr>
                  <a:t> </a:t>
                </a:r>
                <a:r>
                  <a:rPr lang="en-US" altLang="zh-CN" sz="2400" dirty="0">
                    <a:solidFill>
                      <a:srgbClr val="FF0000"/>
                    </a:solidFill>
                  </a:rPr>
                  <a:t>have</a:t>
                </a:r>
                <a:r>
                  <a:rPr lang="zh-CN" altLang="en-US" sz="2400" dirty="0">
                    <a:solidFill>
                      <a:srgbClr val="FF0000"/>
                    </a:solidFill>
                  </a:rPr>
                  <a:t> </a:t>
                </a:r>
                <a:r>
                  <a:rPr lang="en-US" altLang="zh-CN" sz="2400" dirty="0">
                    <a:solidFill>
                      <a:srgbClr val="FF0000"/>
                    </a:solidFill>
                  </a:rPr>
                  <a:t>more</a:t>
                </a:r>
                <a:r>
                  <a:rPr lang="zh-CN" altLang="en-US" sz="2400" dirty="0">
                    <a:solidFill>
                      <a:srgbClr val="FF0000"/>
                    </a:solidFill>
                  </a:rPr>
                  <a:t> </a:t>
                </a:r>
                <a:r>
                  <a:rPr lang="en-US" altLang="zh-CN" sz="2400" dirty="0">
                    <a:solidFill>
                      <a:srgbClr val="FF0000"/>
                    </a:solidFill>
                  </a:rPr>
                  <a:t>and</a:t>
                </a:r>
                <a:r>
                  <a:rPr lang="zh-CN" altLang="en-US" sz="2400" dirty="0">
                    <a:solidFill>
                      <a:srgbClr val="FF0000"/>
                    </a:solidFill>
                  </a:rPr>
                  <a:t> </a:t>
                </a:r>
                <a:r>
                  <a:rPr lang="en-US" altLang="zh-CN" sz="2400" dirty="0">
                    <a:solidFill>
                      <a:srgbClr val="FF0000"/>
                    </a:solidFill>
                  </a:rPr>
                  <a:t>better</a:t>
                </a:r>
                <a:r>
                  <a:rPr lang="zh-CN" altLang="en-US" sz="2400" dirty="0">
                    <a:solidFill>
                      <a:srgbClr val="FF0000"/>
                    </a:solidFill>
                  </a:rPr>
                  <a:t> </a:t>
                </a:r>
                <a:r>
                  <a:rPr lang="en-US" altLang="zh-CN" sz="2400" dirty="0">
                    <a:solidFill>
                      <a:srgbClr val="FF0000"/>
                    </a:solidFill>
                  </a:rPr>
                  <a:t>context</a:t>
                </a:r>
                <a:r>
                  <a:rPr lang="zh-CN" altLang="en-US" sz="2400" dirty="0">
                    <a:solidFill>
                      <a:srgbClr val="FF0000"/>
                    </a:solidFill>
                  </a:rPr>
                  <a:t> </a:t>
                </a:r>
                <a:r>
                  <a:rPr lang="en-US" altLang="zh-CN" sz="2400" dirty="0">
                    <a:solidFill>
                      <a:srgbClr val="FF0000"/>
                    </a:solidFill>
                  </a:rPr>
                  <a:t>than</a:t>
                </a:r>
                <a:r>
                  <a:rPr lang="zh-CN" altLang="en-US" sz="2400" dirty="0">
                    <a:solidFill>
                      <a:srgbClr val="FF0000"/>
                    </a:solidFill>
                  </a:rPr>
                  <a:t> </a:t>
                </a:r>
                <a14:m>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𝒗</m:t>
                        </m:r>
                      </m:e>
                      <m:sub>
                        <m:r>
                          <a:rPr lang="en-US" altLang="zh-CN" sz="2400" b="0" i="1" smtClean="0">
                            <a:solidFill>
                              <a:srgbClr val="FF0000"/>
                            </a:solidFill>
                            <a:latin typeface="Cambria Math" panose="02040503050406030204" pitchFamily="18" charset="0"/>
                          </a:rPr>
                          <m:t>1</m:t>
                        </m:r>
                      </m:sub>
                    </m:sSub>
                    <m:r>
                      <a:rPr lang="en-US" altLang="zh-CN" sz="2400" b="0"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𝒗</m:t>
                        </m:r>
                      </m:e>
                      <m:sub>
                        <m:r>
                          <a:rPr lang="en-US" altLang="zh-CN" sz="2400" b="0" i="1" smtClean="0">
                            <a:solidFill>
                              <a:srgbClr val="FF0000"/>
                            </a:solidFill>
                            <a:latin typeface="Cambria Math" panose="02040503050406030204" pitchFamily="18" charset="0"/>
                          </a:rPr>
                          <m:t>2</m:t>
                        </m:r>
                      </m:sub>
                    </m:sSub>
                    <m:r>
                      <a:rPr lang="en-US" altLang="zh-CN" sz="2400" b="0"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𝒗</m:t>
                        </m:r>
                      </m:e>
                      <m:sub>
                        <m:r>
                          <a:rPr lang="en-US" altLang="zh-CN" sz="2400" i="1">
                            <a:solidFill>
                              <a:srgbClr val="FF0000"/>
                            </a:solidFill>
                            <a:latin typeface="Cambria Math" panose="02040503050406030204" pitchFamily="18" charset="0"/>
                          </a:rPr>
                          <m:t>3</m:t>
                        </m:r>
                      </m:sub>
                    </m:sSub>
                    <m:r>
                      <a:rPr lang="en-US" altLang="zh-CN" sz="2400" b="0"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𝒗</m:t>
                        </m:r>
                      </m:e>
                      <m:sub>
                        <m:r>
                          <a:rPr lang="en-US" altLang="zh-CN" sz="2400" b="0" i="1" smtClean="0">
                            <a:solidFill>
                              <a:srgbClr val="FF0000"/>
                            </a:solidFill>
                            <a:latin typeface="Cambria Math" panose="02040503050406030204" pitchFamily="18" charset="0"/>
                          </a:rPr>
                          <m:t>4</m:t>
                        </m:r>
                      </m:sub>
                    </m:sSub>
                  </m:oMath>
                </a14:m>
                <a:r>
                  <a:rPr lang="en-US" altLang="zh-CN" sz="2400" dirty="0">
                    <a:solidFill>
                      <a:srgbClr val="FF0000"/>
                    </a:solidFill>
                  </a:rPr>
                  <a:t>.</a:t>
                </a:r>
                <a:endParaRPr lang="en-CN" sz="2400" dirty="0">
                  <a:solidFill>
                    <a:srgbClr val="FF0000"/>
                  </a:solidFill>
                </a:endParaRPr>
              </a:p>
            </p:txBody>
          </p:sp>
        </mc:Choice>
        <mc:Fallback xmlns="">
          <p:sp>
            <p:nvSpPr>
              <p:cNvPr id="68" name="TextBox 67">
                <a:extLst>
                  <a:ext uri="{FF2B5EF4-FFF2-40B4-BE49-F238E27FC236}">
                    <a16:creationId xmlns:a16="http://schemas.microsoft.com/office/drawing/2014/main" id="{A1945B6A-679B-D341-A93A-BB417B61CA12}"/>
                  </a:ext>
                </a:extLst>
              </p:cNvPr>
              <p:cNvSpPr txBox="1">
                <a:spLocks noRot="1" noChangeAspect="1" noMove="1" noResize="1" noEditPoints="1" noAdjustHandles="1" noChangeArrowheads="1" noChangeShapeType="1" noTextEdit="1"/>
              </p:cNvSpPr>
              <p:nvPr/>
            </p:nvSpPr>
            <p:spPr>
              <a:xfrm>
                <a:off x="8786106" y="1551696"/>
                <a:ext cx="3330697" cy="1569660"/>
              </a:xfrm>
              <a:prstGeom prst="rect">
                <a:avLst/>
              </a:prstGeom>
              <a:blipFill>
                <a:blip r:embed="rId15"/>
                <a:stretch>
                  <a:fillRect l="-2652" t="-3226" r="-2652" b="-8065"/>
                </a:stretch>
              </a:blipFill>
            </p:spPr>
            <p:txBody>
              <a:bodyPr/>
              <a:lstStyle/>
              <a:p>
                <a:r>
                  <a:rPr lang="en-CN">
                    <a:noFill/>
                  </a:rPr>
                  <a:t> </a:t>
                </a:r>
              </a:p>
            </p:txBody>
          </p:sp>
        </mc:Fallback>
      </mc:AlternateContent>
    </p:spTree>
    <p:extLst>
      <p:ext uri="{BB962C8B-B14F-4D97-AF65-F5344CB8AC3E}">
        <p14:creationId xmlns:p14="http://schemas.microsoft.com/office/powerpoint/2010/main" val="2258550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a:extLst>
              <a:ext uri="{FF2B5EF4-FFF2-40B4-BE49-F238E27FC236}">
                <a16:creationId xmlns:a16="http://schemas.microsoft.com/office/drawing/2014/main" id="{95D3BFFA-C19C-2E47-B275-6AA72111FE89}"/>
              </a:ext>
            </a:extLst>
          </p:cNvPr>
          <p:cNvSpPr/>
          <p:nvPr/>
        </p:nvSpPr>
        <p:spPr>
          <a:xfrm>
            <a:off x="1247202" y="1390471"/>
            <a:ext cx="5479097" cy="4783541"/>
          </a:xfrm>
          <a:prstGeom prst="roundRect">
            <a:avLst>
              <a:gd name="adj" fmla="val 2710"/>
            </a:avLst>
          </a:prstGeom>
          <a:solidFill>
            <a:srgbClr val="C2E9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5" name="直接连接符 84">
            <a:extLst>
              <a:ext uri="{FF2B5EF4-FFF2-40B4-BE49-F238E27FC236}">
                <a16:creationId xmlns:a16="http://schemas.microsoft.com/office/drawing/2014/main" id="{A2F3F94A-AE53-40DC-B3BD-ACFC076871C8}"/>
              </a:ext>
            </a:extLst>
          </p:cNvPr>
          <p:cNvCxnSpPr>
            <a:cxnSpLocks/>
            <a:stCxn id="103" idx="1"/>
            <a:endCxn id="43" idx="3"/>
          </p:cNvCxnSpPr>
          <p:nvPr/>
        </p:nvCxnSpPr>
        <p:spPr>
          <a:xfrm flipH="1" flipV="1">
            <a:off x="2318922" y="2462131"/>
            <a:ext cx="3599092" cy="1998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E37602-40E1-445D-9FCD-B002D606A958}"/>
              </a:ext>
            </a:extLst>
          </p:cNvPr>
          <p:cNvCxnSpPr>
            <a:cxnSpLocks/>
            <a:stCxn id="103" idx="1"/>
            <a:endCxn id="45" idx="3"/>
          </p:cNvCxnSpPr>
          <p:nvPr/>
        </p:nvCxnSpPr>
        <p:spPr>
          <a:xfrm flipH="1" flipV="1">
            <a:off x="3323867" y="2157971"/>
            <a:ext cx="2594147" cy="32414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3A55A73-3984-4582-943B-51C3A5664E25}"/>
              </a:ext>
            </a:extLst>
          </p:cNvPr>
          <p:cNvCxnSpPr>
            <a:cxnSpLocks/>
            <a:stCxn id="103" idx="1"/>
            <a:endCxn id="47" idx="3"/>
          </p:cNvCxnSpPr>
          <p:nvPr/>
        </p:nvCxnSpPr>
        <p:spPr>
          <a:xfrm flipH="1" flipV="1">
            <a:off x="4328812" y="1866400"/>
            <a:ext cx="1589202" cy="615717"/>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0C518A3-5128-4580-A233-1B7466E10B44}"/>
              </a:ext>
            </a:extLst>
          </p:cNvPr>
          <p:cNvCxnSpPr>
            <a:cxnSpLocks/>
            <a:stCxn id="103" idx="1"/>
            <a:endCxn id="49" idx="3"/>
          </p:cNvCxnSpPr>
          <p:nvPr/>
        </p:nvCxnSpPr>
        <p:spPr>
          <a:xfrm flipH="1" flipV="1">
            <a:off x="5276284" y="1571512"/>
            <a:ext cx="641730" cy="91060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02CDE81-8EF5-42DC-A352-F5F731F0885C}"/>
              </a:ext>
            </a:extLst>
          </p:cNvPr>
          <p:cNvSpPr>
            <a:spLocks noGrp="1"/>
          </p:cNvSpPr>
          <p:nvPr>
            <p:ph type="title"/>
          </p:nvPr>
        </p:nvSpPr>
        <p:spPr/>
        <p:txBody>
          <a:bodyPr lIns="90000">
            <a:noAutofit/>
          </a:bodyPr>
          <a:lstStyle/>
          <a:p>
            <a:r>
              <a:rPr lang="en-US" altLang="zh-CN" dirty="0"/>
              <a:t>Self-Attention</a:t>
            </a:r>
            <a:r>
              <a:rPr lang="zh-CN" altLang="en-US" dirty="0"/>
              <a:t> </a:t>
            </a:r>
            <a:r>
              <a:rPr lang="en-US" altLang="zh-CN" dirty="0"/>
              <a:t>–</a:t>
            </a:r>
            <a:r>
              <a:rPr lang="zh-CN" altLang="en-US" dirty="0"/>
              <a:t> </a:t>
            </a:r>
            <a:r>
              <a:rPr lang="en-US" altLang="zh-CN" dirty="0"/>
              <a:t>Whole</a:t>
            </a:r>
            <a:r>
              <a:rPr lang="zh-CN" altLang="en-US" dirty="0"/>
              <a:t> </a:t>
            </a:r>
            <a:r>
              <a:rPr lang="en-US" altLang="zh-CN" dirty="0"/>
              <a:t>block</a:t>
            </a:r>
            <a:endParaRPr lang="zh-CN" altLang="en-US" dirty="0"/>
          </a:p>
        </p:txBody>
      </p:sp>
      <p:sp>
        <p:nvSpPr>
          <p:cNvPr id="3" name="内容占位符 2">
            <a:extLst>
              <a:ext uri="{FF2B5EF4-FFF2-40B4-BE49-F238E27FC236}">
                <a16:creationId xmlns:a16="http://schemas.microsoft.com/office/drawing/2014/main" id="{3B0E7967-F677-46AD-B2E7-7A98D7FC318D}"/>
              </a:ext>
            </a:extLst>
          </p:cNvPr>
          <p:cNvSpPr>
            <a:spLocks noGrp="1"/>
          </p:cNvSpPr>
          <p:nvPr>
            <p:ph idx="1"/>
          </p:nvPr>
        </p:nvSpPr>
        <p:spPr>
          <a:xfrm>
            <a:off x="9721397" y="1909847"/>
            <a:ext cx="1850623" cy="546864"/>
          </a:xfrm>
        </p:spPr>
        <p:txBody>
          <a:bodyPr/>
          <a:lstStyle/>
          <a:p>
            <a:pPr marL="0" indent="0">
              <a:buNone/>
            </a:pPr>
            <a:r>
              <a:rPr lang="en-US" altLang="zh-CN" dirty="0"/>
              <a:t>Attention</a:t>
            </a:r>
            <a:endParaRPr lang="zh-CN" altLang="en-US" dirty="0"/>
          </a:p>
        </p:txBody>
      </p:sp>
      <p:sp>
        <p:nvSpPr>
          <p:cNvPr id="4" name="灯片编号占位符 3">
            <a:extLst>
              <a:ext uri="{FF2B5EF4-FFF2-40B4-BE49-F238E27FC236}">
                <a16:creationId xmlns:a16="http://schemas.microsoft.com/office/drawing/2014/main" id="{CD5603BB-CBB0-4064-8D52-DC4CEAD8FD35}"/>
              </a:ext>
            </a:extLst>
          </p:cNvPr>
          <p:cNvSpPr>
            <a:spLocks noGrp="1"/>
          </p:cNvSpPr>
          <p:nvPr>
            <p:ph type="sldNum" sz="quarter" idx="12"/>
          </p:nvPr>
        </p:nvSpPr>
        <p:spPr/>
        <p:txBody>
          <a:bodyPr/>
          <a:lstStyle/>
          <a:p>
            <a:fld id="{DC8BB421-126E-41CB-B73A-69D52E98CAE3}" type="slidenum">
              <a:rPr lang="zh-CN" altLang="en-US" smtClean="0"/>
              <a:t>54</a:t>
            </a:fld>
            <a:endParaRPr lang="zh-CN" altLang="en-US"/>
          </a:p>
        </p:txBody>
      </p:sp>
      <p:sp>
        <p:nvSpPr>
          <p:cNvPr id="5" name="矩形: 圆角 4">
            <a:extLst>
              <a:ext uri="{FF2B5EF4-FFF2-40B4-BE49-F238E27FC236}">
                <a16:creationId xmlns:a16="http://schemas.microsoft.com/office/drawing/2014/main" id="{93CE0AD7-5DEA-448B-A6D9-DF2F00927352}"/>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EEA3438-5C43-4EEF-946D-3B179E125F75}"/>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 name="文本框 5">
                <a:extLst>
                  <a:ext uri="{FF2B5EF4-FFF2-40B4-BE49-F238E27FC236}">
                    <a16:creationId xmlns:a16="http://schemas.microsoft.com/office/drawing/2014/main" id="{8EEA3438-5C43-4EEF-946D-3B179E125F75}"/>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3"/>
                <a:stretch>
                  <a:fillRect l="-794"/>
                </a:stretch>
              </a:blipFill>
            </p:spPr>
            <p:txBody>
              <a:bodyPr/>
              <a:lstStyle/>
              <a:p>
                <a:r>
                  <a:rPr lang="en-CN">
                    <a:noFill/>
                  </a:rPr>
                  <a:t> </a:t>
                </a:r>
              </a:p>
            </p:txBody>
          </p:sp>
        </mc:Fallback>
      </mc:AlternateContent>
      <p:graphicFrame>
        <p:nvGraphicFramePr>
          <p:cNvPr id="7" name="表格 7">
            <a:extLst>
              <a:ext uri="{FF2B5EF4-FFF2-40B4-BE49-F238E27FC236}">
                <a16:creationId xmlns:a16="http://schemas.microsoft.com/office/drawing/2014/main" id="{8D571BFF-5DFD-481A-828E-8830326F7D82}"/>
              </a:ext>
            </a:extLst>
          </p:cNvPr>
          <p:cNvGraphicFramePr>
            <a:graphicFrameLocks noGrp="1"/>
          </p:cNvGraphicFramePr>
          <p:nvPr>
            <p:extLst>
              <p:ext uri="{D42A27DB-BD31-4B8C-83A1-F6EECF244321}">
                <p14:modId xmlns:p14="http://schemas.microsoft.com/office/powerpoint/2010/main" val="3684939574"/>
              </p:ext>
            </p:extLst>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8" name="表格 7">
            <a:extLst>
              <a:ext uri="{FF2B5EF4-FFF2-40B4-BE49-F238E27FC236}">
                <a16:creationId xmlns:a16="http://schemas.microsoft.com/office/drawing/2014/main" id="{F81254CA-EA2D-49CF-9CD1-82927808DD70}"/>
              </a:ext>
            </a:extLst>
          </p:cNvPr>
          <p:cNvGraphicFramePr>
            <a:graphicFrameLocks noGrp="1"/>
          </p:cNvGraphicFramePr>
          <p:nvPr>
            <p:extLst>
              <p:ext uri="{D42A27DB-BD31-4B8C-83A1-F6EECF244321}">
                <p14:modId xmlns:p14="http://schemas.microsoft.com/office/powerpoint/2010/main" val="3677929024"/>
              </p:ext>
            </p:extLst>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9" name="表格 8">
            <a:extLst>
              <a:ext uri="{FF2B5EF4-FFF2-40B4-BE49-F238E27FC236}">
                <a16:creationId xmlns:a16="http://schemas.microsoft.com/office/drawing/2014/main" id="{DAB738AE-AFB4-4441-BA4D-9DBA0AFB0365}"/>
              </a:ext>
            </a:extLst>
          </p:cNvPr>
          <p:cNvGraphicFramePr>
            <a:graphicFrameLocks noGrp="1"/>
          </p:cNvGraphicFramePr>
          <p:nvPr>
            <p:extLst>
              <p:ext uri="{D42A27DB-BD31-4B8C-83A1-F6EECF244321}">
                <p14:modId xmlns:p14="http://schemas.microsoft.com/office/powerpoint/2010/main" val="3929160599"/>
              </p:ext>
            </p:extLst>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0" name="表格 9">
            <a:extLst>
              <a:ext uri="{FF2B5EF4-FFF2-40B4-BE49-F238E27FC236}">
                <a16:creationId xmlns:a16="http://schemas.microsoft.com/office/drawing/2014/main" id="{69939902-D39B-4BBA-A1DF-D21D8F931E6D}"/>
              </a:ext>
            </a:extLst>
          </p:cNvPr>
          <p:cNvGraphicFramePr>
            <a:graphicFrameLocks noGrp="1"/>
          </p:cNvGraphicFramePr>
          <p:nvPr>
            <p:extLst>
              <p:ext uri="{D42A27DB-BD31-4B8C-83A1-F6EECF244321}">
                <p14:modId xmlns:p14="http://schemas.microsoft.com/office/powerpoint/2010/main" val="3022119633"/>
              </p:ext>
            </p:extLst>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1" name="直接连接符 10">
            <a:extLst>
              <a:ext uri="{FF2B5EF4-FFF2-40B4-BE49-F238E27FC236}">
                <a16:creationId xmlns:a16="http://schemas.microsoft.com/office/drawing/2014/main" id="{AB0CF32B-F66C-4D27-A6E7-26B6E07AFB08}"/>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339D666-C79C-4C91-94AC-D0067236070F}"/>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C9D5A0D-B909-43B4-BFD3-E25EC6E50180}"/>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B38292-384A-4ECB-941A-91A70F092B5F}"/>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3DBAF48-31CA-40D8-9588-AF2112B46D92}"/>
                  </a:ext>
                </a:extLst>
              </p:cNvPr>
              <p:cNvSpPr txBox="1"/>
              <p:nvPr/>
            </p:nvSpPr>
            <p:spPr>
              <a:xfrm>
                <a:off x="7100748" y="489743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18" name="文本框 17">
                <a:extLst>
                  <a:ext uri="{FF2B5EF4-FFF2-40B4-BE49-F238E27FC236}">
                    <a16:creationId xmlns:a16="http://schemas.microsoft.com/office/drawing/2014/main" id="{13DBAF48-31CA-40D8-9588-AF2112B46D92}"/>
                  </a:ext>
                </a:extLst>
              </p:cNvPr>
              <p:cNvSpPr txBox="1">
                <a:spLocks noRot="1" noChangeAspect="1" noMove="1" noResize="1" noEditPoints="1" noAdjustHandles="1" noChangeArrowheads="1" noChangeShapeType="1" noTextEdit="1"/>
              </p:cNvSpPr>
              <p:nvPr/>
            </p:nvSpPr>
            <p:spPr>
              <a:xfrm>
                <a:off x="7100748" y="4897432"/>
                <a:ext cx="736601" cy="523220"/>
              </a:xfrm>
              <a:prstGeom prst="rect">
                <a:avLst/>
              </a:prstGeom>
              <a:blipFill>
                <a:blip r:embed="rId4"/>
                <a:stretch>
                  <a:fillRect b="-4762"/>
                </a:stretch>
              </a:blipFill>
            </p:spPr>
            <p:txBody>
              <a:bodyPr/>
              <a:lstStyle/>
              <a:p>
                <a:r>
                  <a:rPr lang="en-CN">
                    <a:noFill/>
                  </a:rPr>
                  <a:t> </a:t>
                </a:r>
              </a:p>
            </p:txBody>
          </p:sp>
        </mc:Fallback>
      </mc:AlternateContent>
      <p:cxnSp>
        <p:nvCxnSpPr>
          <p:cNvPr id="19" name="直接连接符 18">
            <a:extLst>
              <a:ext uri="{FF2B5EF4-FFF2-40B4-BE49-F238E27FC236}">
                <a16:creationId xmlns:a16="http://schemas.microsoft.com/office/drawing/2014/main" id="{02FFE826-D0F6-4514-A112-B467CF1B5CD9}"/>
              </a:ext>
            </a:extLst>
          </p:cNvPr>
          <p:cNvCxnSpPr>
            <a:cxnSpLocks/>
            <a:stCxn id="22" idx="1"/>
            <a:endCxn id="5" idx="3"/>
          </p:cNvCxnSpPr>
          <p:nvPr/>
        </p:nvCxnSpPr>
        <p:spPr>
          <a:xfrm flipH="1">
            <a:off x="5506470" y="5549883"/>
            <a:ext cx="1565236" cy="1691"/>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2" name="表格 21">
            <a:extLst>
              <a:ext uri="{FF2B5EF4-FFF2-40B4-BE49-F238E27FC236}">
                <a16:creationId xmlns:a16="http://schemas.microsoft.com/office/drawing/2014/main" id="{B299237C-D061-47D7-BAA3-3D54A9FE04D4}"/>
              </a:ext>
            </a:extLst>
          </p:cNvPr>
          <p:cNvGraphicFramePr>
            <a:graphicFrameLocks noGrp="1"/>
          </p:cNvGraphicFramePr>
          <p:nvPr>
            <p:extLst>
              <p:ext uri="{D42A27DB-BD31-4B8C-83A1-F6EECF244321}">
                <p14:modId xmlns:p14="http://schemas.microsoft.com/office/powerpoint/2010/main" val="718414697"/>
              </p:ext>
            </p:extLst>
          </p:nvPr>
        </p:nvGraphicFramePr>
        <p:xfrm>
          <a:off x="7071706" y="540468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23" name="直接连接符 22">
            <a:extLst>
              <a:ext uri="{FF2B5EF4-FFF2-40B4-BE49-F238E27FC236}">
                <a16:creationId xmlns:a16="http://schemas.microsoft.com/office/drawing/2014/main" id="{80163A3F-6E47-481E-B830-40EB34959D37}"/>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87CAEE8-92B6-4A7D-92FD-D6E762BE9CE9}"/>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7E09063-AC93-4A02-BAB2-FC8E94F85E95}"/>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18543B-0783-4FFE-B6CB-955E9AA3F71E}"/>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098FDB7-3EDB-404C-BF48-83675665C5E2}"/>
              </a:ext>
            </a:extLst>
          </p:cNvPr>
          <p:cNvCxnSpPr>
            <a:cxnSpLocks/>
          </p:cNvCxnSpPr>
          <p:nvPr/>
        </p:nvCxnSpPr>
        <p:spPr>
          <a:xfrm flipV="1">
            <a:off x="2088736" y="416669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1B3F97C-0F34-4821-96A3-CD1EA8CDFC5E}"/>
              </a:ext>
            </a:extLst>
          </p:cNvPr>
          <p:cNvCxnSpPr>
            <a:cxnSpLocks/>
          </p:cNvCxnSpPr>
          <p:nvPr/>
        </p:nvCxnSpPr>
        <p:spPr>
          <a:xfrm flipV="1">
            <a:off x="3093681"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8B10D9D-800B-40D2-AC5A-06B6E85EE9B2}"/>
              </a:ext>
            </a:extLst>
          </p:cNvPr>
          <p:cNvCxnSpPr>
            <a:cxnSpLocks/>
          </p:cNvCxnSpPr>
          <p:nvPr/>
        </p:nvCxnSpPr>
        <p:spPr>
          <a:xfrm flipV="1">
            <a:off x="4071914" y="417341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D748D5-0700-4B30-B93C-5B2446BD840C}"/>
              </a:ext>
            </a:extLst>
          </p:cNvPr>
          <p:cNvCxnSpPr>
            <a:cxnSpLocks/>
          </p:cNvCxnSpPr>
          <p:nvPr/>
        </p:nvCxnSpPr>
        <p:spPr>
          <a:xfrm flipV="1">
            <a:off x="5050146"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9987BCC8-B83E-4DDA-AF39-044AA4310E26}"/>
              </a:ext>
            </a:extLst>
          </p:cNvPr>
          <p:cNvSpPr/>
          <p:nvPr/>
        </p:nvSpPr>
        <p:spPr>
          <a:xfrm>
            <a:off x="1663860" y="3605551"/>
            <a:ext cx="3812308" cy="521727"/>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Normalize</a:t>
            </a:r>
            <a:endParaRPr lang="zh-CN" altLang="en-US" sz="2800" dirty="0">
              <a:solidFill>
                <a:srgbClr val="00B050"/>
              </a:solidFill>
            </a:endParaRPr>
          </a:p>
        </p:txBody>
      </p:sp>
      <p:cxnSp>
        <p:nvCxnSpPr>
          <p:cNvPr id="35" name="直接连接符 34">
            <a:extLst>
              <a:ext uri="{FF2B5EF4-FFF2-40B4-BE49-F238E27FC236}">
                <a16:creationId xmlns:a16="http://schemas.microsoft.com/office/drawing/2014/main" id="{64604529-641E-4A92-B8F8-E3710476850E}"/>
              </a:ext>
            </a:extLst>
          </p:cNvPr>
          <p:cNvCxnSpPr>
            <a:cxnSpLocks/>
          </p:cNvCxnSpPr>
          <p:nvPr/>
        </p:nvCxnSpPr>
        <p:spPr>
          <a:xfrm flipV="1">
            <a:off x="2088735" y="323838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F99943D-A1CA-4A58-AA13-47D8E4731B79}"/>
              </a:ext>
            </a:extLst>
          </p:cNvPr>
          <p:cNvCxnSpPr>
            <a:cxnSpLocks/>
          </p:cNvCxnSpPr>
          <p:nvPr/>
        </p:nvCxnSpPr>
        <p:spPr>
          <a:xfrm flipV="1">
            <a:off x="3093680"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91243BB-A3DD-4901-AC4B-DDD8BAE45D8F}"/>
              </a:ext>
            </a:extLst>
          </p:cNvPr>
          <p:cNvCxnSpPr>
            <a:cxnSpLocks/>
          </p:cNvCxnSpPr>
          <p:nvPr/>
        </p:nvCxnSpPr>
        <p:spPr>
          <a:xfrm flipV="1">
            <a:off x="4071913" y="324510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34C0218-EA28-4806-A68A-83B2A1BC8CF5}"/>
              </a:ext>
            </a:extLst>
          </p:cNvPr>
          <p:cNvCxnSpPr>
            <a:cxnSpLocks/>
          </p:cNvCxnSpPr>
          <p:nvPr/>
        </p:nvCxnSpPr>
        <p:spPr>
          <a:xfrm flipV="1">
            <a:off x="5050145"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7761363-AA06-4A69-B132-B3FDB679A285}"/>
                  </a:ext>
                </a:extLst>
              </p:cNvPr>
              <p:cNvSpPr txBox="1"/>
              <p:nvPr/>
            </p:nvSpPr>
            <p:spPr>
              <a:xfrm>
                <a:off x="711200" y="774066"/>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41" name="文本框 40">
                <a:extLst>
                  <a:ext uri="{FF2B5EF4-FFF2-40B4-BE49-F238E27FC236}">
                    <a16:creationId xmlns:a16="http://schemas.microsoft.com/office/drawing/2014/main" id="{87761363-AA06-4A69-B132-B3FDB679A285}"/>
                  </a:ext>
                </a:extLst>
              </p:cNvPr>
              <p:cNvSpPr txBox="1">
                <a:spLocks noRot="1" noChangeAspect="1" noMove="1" noResize="1" noEditPoints="1" noAdjustHandles="1" noChangeArrowheads="1" noChangeShapeType="1" noTextEdit="1"/>
              </p:cNvSpPr>
              <p:nvPr/>
            </p:nvSpPr>
            <p:spPr>
              <a:xfrm>
                <a:off x="711200" y="774066"/>
                <a:ext cx="4795270" cy="546863"/>
              </a:xfrm>
              <a:prstGeom prst="rect">
                <a:avLst/>
              </a:prstGeom>
              <a:blipFill>
                <a:blip r:embed="rId5"/>
                <a:stretch>
                  <a:fillRect l="-794"/>
                </a:stretch>
              </a:blipFill>
            </p:spPr>
            <p:txBody>
              <a:bodyPr/>
              <a:lstStyle/>
              <a:p>
                <a:r>
                  <a:rPr lang="en-CN">
                    <a:noFill/>
                  </a:rPr>
                  <a:t> </a:t>
                </a:r>
              </a:p>
            </p:txBody>
          </p:sp>
        </mc:Fallback>
      </mc:AlternateContent>
      <p:sp>
        <p:nvSpPr>
          <p:cNvPr id="42" name="菱形 41">
            <a:extLst>
              <a:ext uri="{FF2B5EF4-FFF2-40B4-BE49-F238E27FC236}">
                <a16:creationId xmlns:a16="http://schemas.microsoft.com/office/drawing/2014/main" id="{AA89A4B1-9734-4913-9361-BF3758075D3A}"/>
              </a:ext>
            </a:extLst>
          </p:cNvPr>
          <p:cNvSpPr/>
          <p:nvPr/>
        </p:nvSpPr>
        <p:spPr>
          <a:xfrm>
            <a:off x="1883223" y="228109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35C7752-E5BD-4E34-A1E5-E133BC0AB67A}"/>
                  </a:ext>
                </a:extLst>
              </p:cNvPr>
              <p:cNvSpPr txBox="1"/>
              <p:nvPr/>
            </p:nvSpPr>
            <p:spPr>
              <a:xfrm>
                <a:off x="1858547" y="223129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3" name="文本框 42">
                <a:extLst>
                  <a:ext uri="{FF2B5EF4-FFF2-40B4-BE49-F238E27FC236}">
                    <a16:creationId xmlns:a16="http://schemas.microsoft.com/office/drawing/2014/main" id="{035C7752-E5BD-4E34-A1E5-E133BC0AB67A}"/>
                  </a:ext>
                </a:extLst>
              </p:cNvPr>
              <p:cNvSpPr txBox="1">
                <a:spLocks noRot="1" noChangeAspect="1" noMove="1" noResize="1" noEditPoints="1" noAdjustHandles="1" noChangeArrowheads="1" noChangeShapeType="1" noTextEdit="1"/>
              </p:cNvSpPr>
              <p:nvPr/>
            </p:nvSpPr>
            <p:spPr>
              <a:xfrm>
                <a:off x="1858547" y="2231298"/>
                <a:ext cx="460375" cy="461665"/>
              </a:xfrm>
              <a:prstGeom prst="rect">
                <a:avLst/>
              </a:prstGeom>
              <a:blipFill>
                <a:blip r:embed="rId6"/>
                <a:stretch>
                  <a:fillRect/>
                </a:stretch>
              </a:blipFill>
            </p:spPr>
            <p:txBody>
              <a:bodyPr/>
              <a:lstStyle/>
              <a:p>
                <a:r>
                  <a:rPr lang="en-CN">
                    <a:noFill/>
                  </a:rPr>
                  <a:t> </a:t>
                </a:r>
              </a:p>
            </p:txBody>
          </p:sp>
        </mc:Fallback>
      </mc:AlternateContent>
      <p:sp>
        <p:nvSpPr>
          <p:cNvPr id="44" name="菱形 43">
            <a:extLst>
              <a:ext uri="{FF2B5EF4-FFF2-40B4-BE49-F238E27FC236}">
                <a16:creationId xmlns:a16="http://schemas.microsoft.com/office/drawing/2014/main" id="{5BB5DFEC-D24D-4302-80B9-4012A6AFDC45}"/>
              </a:ext>
            </a:extLst>
          </p:cNvPr>
          <p:cNvSpPr/>
          <p:nvPr/>
        </p:nvSpPr>
        <p:spPr>
          <a:xfrm>
            <a:off x="2888168" y="197693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213E3CE-F5BB-43E2-880D-83A4B9774782}"/>
                  </a:ext>
                </a:extLst>
              </p:cNvPr>
              <p:cNvSpPr txBox="1"/>
              <p:nvPr/>
            </p:nvSpPr>
            <p:spPr>
              <a:xfrm>
                <a:off x="2863492" y="192713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5" name="文本框 44">
                <a:extLst>
                  <a:ext uri="{FF2B5EF4-FFF2-40B4-BE49-F238E27FC236}">
                    <a16:creationId xmlns:a16="http://schemas.microsoft.com/office/drawing/2014/main" id="{D213E3CE-F5BB-43E2-880D-83A4B9774782}"/>
                  </a:ext>
                </a:extLst>
              </p:cNvPr>
              <p:cNvSpPr txBox="1">
                <a:spLocks noRot="1" noChangeAspect="1" noMove="1" noResize="1" noEditPoints="1" noAdjustHandles="1" noChangeArrowheads="1" noChangeShapeType="1" noTextEdit="1"/>
              </p:cNvSpPr>
              <p:nvPr/>
            </p:nvSpPr>
            <p:spPr>
              <a:xfrm>
                <a:off x="2863492" y="1927138"/>
                <a:ext cx="460375" cy="461665"/>
              </a:xfrm>
              <a:prstGeom prst="rect">
                <a:avLst/>
              </a:prstGeom>
              <a:blipFill>
                <a:blip r:embed="rId6"/>
                <a:stretch>
                  <a:fillRect/>
                </a:stretch>
              </a:blipFill>
            </p:spPr>
            <p:txBody>
              <a:bodyPr/>
              <a:lstStyle/>
              <a:p>
                <a:r>
                  <a:rPr lang="en-CN">
                    <a:noFill/>
                  </a:rPr>
                  <a:t> </a:t>
                </a:r>
              </a:p>
            </p:txBody>
          </p:sp>
        </mc:Fallback>
      </mc:AlternateContent>
      <p:sp>
        <p:nvSpPr>
          <p:cNvPr id="46" name="菱形 45">
            <a:extLst>
              <a:ext uri="{FF2B5EF4-FFF2-40B4-BE49-F238E27FC236}">
                <a16:creationId xmlns:a16="http://schemas.microsoft.com/office/drawing/2014/main" id="{24790898-B3D5-48EB-9FDC-E5E14C6C605A}"/>
              </a:ext>
            </a:extLst>
          </p:cNvPr>
          <p:cNvSpPr/>
          <p:nvPr/>
        </p:nvSpPr>
        <p:spPr>
          <a:xfrm>
            <a:off x="3893113" y="168535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9B299A4-A9F6-45A8-A19A-33299A5B583E}"/>
                  </a:ext>
                </a:extLst>
              </p:cNvPr>
              <p:cNvSpPr txBox="1"/>
              <p:nvPr/>
            </p:nvSpPr>
            <p:spPr>
              <a:xfrm>
                <a:off x="3868437" y="1635567"/>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7" name="文本框 46">
                <a:extLst>
                  <a:ext uri="{FF2B5EF4-FFF2-40B4-BE49-F238E27FC236}">
                    <a16:creationId xmlns:a16="http://schemas.microsoft.com/office/drawing/2014/main" id="{A9B299A4-A9F6-45A8-A19A-33299A5B583E}"/>
                  </a:ext>
                </a:extLst>
              </p:cNvPr>
              <p:cNvSpPr txBox="1">
                <a:spLocks noRot="1" noChangeAspect="1" noMove="1" noResize="1" noEditPoints="1" noAdjustHandles="1" noChangeArrowheads="1" noChangeShapeType="1" noTextEdit="1"/>
              </p:cNvSpPr>
              <p:nvPr/>
            </p:nvSpPr>
            <p:spPr>
              <a:xfrm>
                <a:off x="3868437" y="1635567"/>
                <a:ext cx="460375" cy="461665"/>
              </a:xfrm>
              <a:prstGeom prst="rect">
                <a:avLst/>
              </a:prstGeom>
              <a:blipFill>
                <a:blip r:embed="rId7"/>
                <a:stretch>
                  <a:fillRect/>
                </a:stretch>
              </a:blipFill>
            </p:spPr>
            <p:txBody>
              <a:bodyPr/>
              <a:lstStyle/>
              <a:p>
                <a:r>
                  <a:rPr lang="en-CN">
                    <a:noFill/>
                  </a:rPr>
                  <a:t> </a:t>
                </a:r>
              </a:p>
            </p:txBody>
          </p:sp>
        </mc:Fallback>
      </mc:AlternateContent>
      <p:sp>
        <p:nvSpPr>
          <p:cNvPr id="48" name="菱形 47">
            <a:extLst>
              <a:ext uri="{FF2B5EF4-FFF2-40B4-BE49-F238E27FC236}">
                <a16:creationId xmlns:a16="http://schemas.microsoft.com/office/drawing/2014/main" id="{1A86B77C-019F-4BB2-927C-0EDEB705A74F}"/>
              </a:ext>
            </a:extLst>
          </p:cNvPr>
          <p:cNvSpPr/>
          <p:nvPr/>
        </p:nvSpPr>
        <p:spPr>
          <a:xfrm>
            <a:off x="4840585" y="1390471"/>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13EAEA25-813C-43FC-80BF-C656ACFD175C}"/>
                  </a:ext>
                </a:extLst>
              </p:cNvPr>
              <p:cNvSpPr txBox="1"/>
              <p:nvPr/>
            </p:nvSpPr>
            <p:spPr>
              <a:xfrm>
                <a:off x="4815909" y="1340679"/>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9" name="文本框 48">
                <a:extLst>
                  <a:ext uri="{FF2B5EF4-FFF2-40B4-BE49-F238E27FC236}">
                    <a16:creationId xmlns:a16="http://schemas.microsoft.com/office/drawing/2014/main" id="{13EAEA25-813C-43FC-80BF-C656ACFD175C}"/>
                  </a:ext>
                </a:extLst>
              </p:cNvPr>
              <p:cNvSpPr txBox="1">
                <a:spLocks noRot="1" noChangeAspect="1" noMove="1" noResize="1" noEditPoints="1" noAdjustHandles="1" noChangeArrowheads="1" noChangeShapeType="1" noTextEdit="1"/>
              </p:cNvSpPr>
              <p:nvPr/>
            </p:nvSpPr>
            <p:spPr>
              <a:xfrm>
                <a:off x="4815909" y="1340679"/>
                <a:ext cx="460375" cy="461665"/>
              </a:xfrm>
              <a:prstGeom prst="rect">
                <a:avLst/>
              </a:prstGeom>
              <a:blipFill>
                <a:blip r:embed="rId6"/>
                <a:stretch>
                  <a:fillRect/>
                </a:stretch>
              </a:blipFill>
            </p:spPr>
            <p:txBody>
              <a:bodyPr/>
              <a:lstStyle/>
              <a:p>
                <a:r>
                  <a:rPr lang="en-CN">
                    <a:noFill/>
                  </a:rPr>
                  <a:t> </a:t>
                </a:r>
              </a:p>
            </p:txBody>
          </p:sp>
        </mc:Fallback>
      </mc:AlternateContent>
      <p:cxnSp>
        <p:nvCxnSpPr>
          <p:cNvPr id="50" name="直接连接符 49">
            <a:extLst>
              <a:ext uri="{FF2B5EF4-FFF2-40B4-BE49-F238E27FC236}">
                <a16:creationId xmlns:a16="http://schemas.microsoft.com/office/drawing/2014/main" id="{C0E2845F-2400-4D0B-A662-39895C5365A3}"/>
              </a:ext>
            </a:extLst>
          </p:cNvPr>
          <p:cNvCxnSpPr>
            <a:cxnSpLocks/>
            <a:endCxn id="43" idx="2"/>
          </p:cNvCxnSpPr>
          <p:nvPr/>
        </p:nvCxnSpPr>
        <p:spPr>
          <a:xfrm flipV="1">
            <a:off x="2088735" y="2692963"/>
            <a:ext cx="0" cy="21795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C3C4D76-E89F-45C5-B264-A06028D1509D}"/>
              </a:ext>
            </a:extLst>
          </p:cNvPr>
          <p:cNvCxnSpPr>
            <a:cxnSpLocks/>
            <a:endCxn id="45" idx="2"/>
          </p:cNvCxnSpPr>
          <p:nvPr/>
        </p:nvCxnSpPr>
        <p:spPr>
          <a:xfrm flipV="1">
            <a:off x="3084111" y="2388803"/>
            <a:ext cx="9569" cy="4823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78F9C31-D275-43A7-863E-B13F8AF4248C}"/>
              </a:ext>
            </a:extLst>
          </p:cNvPr>
          <p:cNvCxnSpPr>
            <a:cxnSpLocks/>
            <a:endCxn id="47" idx="2"/>
          </p:cNvCxnSpPr>
          <p:nvPr/>
        </p:nvCxnSpPr>
        <p:spPr>
          <a:xfrm flipV="1">
            <a:off x="4089056" y="2097232"/>
            <a:ext cx="9569" cy="77388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5776439-4D0C-4D56-8B4E-B791FCFF314D}"/>
              </a:ext>
            </a:extLst>
          </p:cNvPr>
          <p:cNvCxnSpPr>
            <a:cxnSpLocks/>
            <a:endCxn id="49" idx="2"/>
          </p:cNvCxnSpPr>
          <p:nvPr/>
        </p:nvCxnSpPr>
        <p:spPr>
          <a:xfrm flipV="1">
            <a:off x="5046096" y="1802344"/>
            <a:ext cx="1" cy="106836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579FDB8-9023-40C3-B3B3-09FC15F9953B}"/>
              </a:ext>
            </a:extLst>
          </p:cNvPr>
          <p:cNvCxnSpPr>
            <a:cxnSpLocks/>
            <a:stCxn id="43" idx="0"/>
          </p:cNvCxnSpPr>
          <p:nvPr/>
        </p:nvCxnSpPr>
        <p:spPr>
          <a:xfrm flipH="1" flipV="1">
            <a:off x="2079166" y="1201962"/>
            <a:ext cx="9569" cy="1029336"/>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41E78613-909D-4663-BE8F-7316AF7A9080}"/>
              </a:ext>
            </a:extLst>
          </p:cNvPr>
          <p:cNvCxnSpPr>
            <a:cxnSpLocks/>
            <a:stCxn id="45" idx="0"/>
          </p:cNvCxnSpPr>
          <p:nvPr/>
        </p:nvCxnSpPr>
        <p:spPr>
          <a:xfrm flipV="1">
            <a:off x="3093680" y="1214390"/>
            <a:ext cx="7577" cy="712748"/>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412E1B-33C0-48AB-AA93-132425A2C16A}"/>
              </a:ext>
            </a:extLst>
          </p:cNvPr>
          <p:cNvCxnSpPr>
            <a:cxnSpLocks/>
            <a:stCxn id="47" idx="0"/>
          </p:cNvCxnSpPr>
          <p:nvPr/>
        </p:nvCxnSpPr>
        <p:spPr>
          <a:xfrm flipH="1" flipV="1">
            <a:off x="4096633" y="1251895"/>
            <a:ext cx="1992" cy="383672"/>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00278EB-A2B5-4EB5-9D3B-3A454B8FB12F}"/>
              </a:ext>
            </a:extLst>
          </p:cNvPr>
          <p:cNvCxnSpPr>
            <a:cxnSpLocks/>
            <a:stCxn id="49" idx="0"/>
          </p:cNvCxnSpPr>
          <p:nvPr/>
        </p:nvCxnSpPr>
        <p:spPr>
          <a:xfrm flipH="1" flipV="1">
            <a:off x="5046096" y="1182585"/>
            <a:ext cx="1" cy="158094"/>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菱形 101">
            <a:extLst>
              <a:ext uri="{FF2B5EF4-FFF2-40B4-BE49-F238E27FC236}">
                <a16:creationId xmlns:a16="http://schemas.microsoft.com/office/drawing/2014/main" id="{02526B14-2078-4B79-B22F-8EB0F947E85E}"/>
              </a:ext>
            </a:extLst>
          </p:cNvPr>
          <p:cNvSpPr/>
          <p:nvPr/>
        </p:nvSpPr>
        <p:spPr>
          <a:xfrm>
            <a:off x="5942690" y="2301076"/>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22C40EC-8796-4DCE-85C2-1958BE784134}"/>
                  </a:ext>
                </a:extLst>
              </p:cNvPr>
              <p:cNvSpPr txBox="1"/>
              <p:nvPr/>
            </p:nvSpPr>
            <p:spPr>
              <a:xfrm>
                <a:off x="5918014" y="2251284"/>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103" name="文本框 102">
                <a:extLst>
                  <a:ext uri="{FF2B5EF4-FFF2-40B4-BE49-F238E27FC236}">
                    <a16:creationId xmlns:a16="http://schemas.microsoft.com/office/drawing/2014/main" id="{422C40EC-8796-4DCE-85C2-1958BE784134}"/>
                  </a:ext>
                </a:extLst>
              </p:cNvPr>
              <p:cNvSpPr txBox="1">
                <a:spLocks noRot="1" noChangeAspect="1" noMove="1" noResize="1" noEditPoints="1" noAdjustHandles="1" noChangeArrowheads="1" noChangeShapeType="1" noTextEdit="1"/>
              </p:cNvSpPr>
              <p:nvPr/>
            </p:nvSpPr>
            <p:spPr>
              <a:xfrm>
                <a:off x="5918014" y="2251284"/>
                <a:ext cx="460375" cy="461665"/>
              </a:xfrm>
              <a:prstGeom prst="rect">
                <a:avLst/>
              </a:prstGeom>
              <a:blipFill>
                <a:blip r:embed="rId8"/>
                <a:stretch>
                  <a:fillRect/>
                </a:stretch>
              </a:blipFill>
            </p:spPr>
            <p:txBody>
              <a:bodyPr/>
              <a:lstStyle/>
              <a:p>
                <a:r>
                  <a:rPr lang="en-CN">
                    <a:noFill/>
                  </a:rPr>
                  <a:t> </a:t>
                </a:r>
              </a:p>
            </p:txBody>
          </p:sp>
        </mc:Fallback>
      </mc:AlternateContent>
      <p:cxnSp>
        <p:nvCxnSpPr>
          <p:cNvPr id="124" name="直接连接符 123">
            <a:extLst>
              <a:ext uri="{FF2B5EF4-FFF2-40B4-BE49-F238E27FC236}">
                <a16:creationId xmlns:a16="http://schemas.microsoft.com/office/drawing/2014/main" id="{0E374A69-7331-474E-B133-8CFE7E39D013}"/>
              </a:ext>
            </a:extLst>
          </p:cNvPr>
          <p:cNvCxnSpPr>
            <a:cxnSpLocks/>
            <a:stCxn id="130" idx="1"/>
            <a:endCxn id="103" idx="3"/>
          </p:cNvCxnSpPr>
          <p:nvPr/>
        </p:nvCxnSpPr>
        <p:spPr>
          <a:xfrm flipH="1">
            <a:off x="6378389" y="2472124"/>
            <a:ext cx="767899" cy="9993"/>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F1E7EEE8-B4B3-4BFB-87AA-AD6CC2E0D423}"/>
                  </a:ext>
                </a:extLst>
              </p:cNvPr>
              <p:cNvSpPr txBox="1"/>
              <p:nvPr/>
            </p:nvSpPr>
            <p:spPr>
              <a:xfrm>
                <a:off x="7146288" y="2287458"/>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𝒚</m:t>
                          </m:r>
                        </m:e>
                        <m:sub>
                          <m:r>
                            <a:rPr lang="en-US" altLang="zh-CN" sz="1800" b="0" i="1" smtClean="0">
                              <a:solidFill>
                                <a:srgbClr val="7030A0"/>
                              </a:solidFill>
                              <a:latin typeface="Cambria Math" panose="02040503050406030204" pitchFamily="18" charset="0"/>
                            </a:rPr>
                            <m:t>3</m:t>
                          </m:r>
                        </m:sub>
                      </m:sSub>
                    </m:oMath>
                  </m:oMathPara>
                </a14:m>
                <a:endParaRPr lang="en-US" altLang="zh-CN" dirty="0"/>
              </a:p>
            </p:txBody>
          </p:sp>
        </mc:Choice>
        <mc:Fallback xmlns="">
          <p:sp>
            <p:nvSpPr>
              <p:cNvPr id="130" name="文本框 129">
                <a:extLst>
                  <a:ext uri="{FF2B5EF4-FFF2-40B4-BE49-F238E27FC236}">
                    <a16:creationId xmlns:a16="http://schemas.microsoft.com/office/drawing/2014/main" id="{F1E7EEE8-B4B3-4BFB-87AA-AD6CC2E0D423}"/>
                  </a:ext>
                </a:extLst>
              </p:cNvPr>
              <p:cNvSpPr txBox="1">
                <a:spLocks noRot="1" noChangeAspect="1" noMove="1" noResize="1" noEditPoints="1" noAdjustHandles="1" noChangeArrowheads="1" noChangeShapeType="1" noTextEdit="1"/>
              </p:cNvSpPr>
              <p:nvPr/>
            </p:nvSpPr>
            <p:spPr>
              <a:xfrm>
                <a:off x="7146288" y="2287458"/>
                <a:ext cx="583362" cy="369332"/>
              </a:xfrm>
              <a:prstGeom prst="rect">
                <a:avLst/>
              </a:prstGeom>
              <a:blipFill>
                <a:blip r:embed="rId9"/>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979167E6-0DEC-46D2-8209-ABCF9628E4C8}"/>
                  </a:ext>
                </a:extLst>
              </p:cNvPr>
              <p:cNvSpPr txBox="1"/>
              <p:nvPr/>
            </p:nvSpPr>
            <p:spPr>
              <a:xfrm>
                <a:off x="7148407" y="2801942"/>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4</m:t>
                          </m:r>
                        </m:sub>
                      </m:sSub>
                    </m:oMath>
                  </m:oMathPara>
                </a14:m>
                <a:endParaRPr lang="en-US" altLang="zh-CN" dirty="0"/>
              </a:p>
            </p:txBody>
          </p:sp>
        </mc:Choice>
        <mc:Fallback xmlns="">
          <p:sp>
            <p:nvSpPr>
              <p:cNvPr id="132" name="文本框 131">
                <a:extLst>
                  <a:ext uri="{FF2B5EF4-FFF2-40B4-BE49-F238E27FC236}">
                    <a16:creationId xmlns:a16="http://schemas.microsoft.com/office/drawing/2014/main" id="{979167E6-0DEC-46D2-8209-ABCF9628E4C8}"/>
                  </a:ext>
                </a:extLst>
              </p:cNvPr>
              <p:cNvSpPr txBox="1">
                <a:spLocks noRot="1" noChangeAspect="1" noMove="1" noResize="1" noEditPoints="1" noAdjustHandles="1" noChangeArrowheads="1" noChangeShapeType="1" noTextEdit="1"/>
              </p:cNvSpPr>
              <p:nvPr/>
            </p:nvSpPr>
            <p:spPr>
              <a:xfrm>
                <a:off x="7148407" y="2801942"/>
                <a:ext cx="583362" cy="369332"/>
              </a:xfrm>
              <a:prstGeom prst="rect">
                <a:avLst/>
              </a:prstGeom>
              <a:blipFill>
                <a:blip r:embed="rId10"/>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00D0AA8A-BE91-4350-A6DD-3545946B579D}"/>
                  </a:ext>
                </a:extLst>
              </p:cNvPr>
              <p:cNvSpPr txBox="1"/>
              <p:nvPr/>
            </p:nvSpPr>
            <p:spPr>
              <a:xfrm>
                <a:off x="7146288" y="1772974"/>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2</m:t>
                          </m:r>
                        </m:sub>
                      </m:sSub>
                    </m:oMath>
                  </m:oMathPara>
                </a14:m>
                <a:endParaRPr lang="en-US" altLang="zh-CN" dirty="0"/>
              </a:p>
            </p:txBody>
          </p:sp>
        </mc:Choice>
        <mc:Fallback xmlns="">
          <p:sp>
            <p:nvSpPr>
              <p:cNvPr id="133" name="文本框 132">
                <a:extLst>
                  <a:ext uri="{FF2B5EF4-FFF2-40B4-BE49-F238E27FC236}">
                    <a16:creationId xmlns:a16="http://schemas.microsoft.com/office/drawing/2014/main" id="{00D0AA8A-BE91-4350-A6DD-3545946B579D}"/>
                  </a:ext>
                </a:extLst>
              </p:cNvPr>
              <p:cNvSpPr txBox="1">
                <a:spLocks noRot="1" noChangeAspect="1" noMove="1" noResize="1" noEditPoints="1" noAdjustHandles="1" noChangeArrowheads="1" noChangeShapeType="1" noTextEdit="1"/>
              </p:cNvSpPr>
              <p:nvPr/>
            </p:nvSpPr>
            <p:spPr>
              <a:xfrm>
                <a:off x="7146288" y="1772974"/>
                <a:ext cx="583362" cy="369332"/>
              </a:xfrm>
              <a:prstGeom prst="rect">
                <a:avLst/>
              </a:prstGeom>
              <a:blipFill>
                <a:blip r:embed="rId11"/>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2C06503-BD46-40BF-9EEA-F90FB40F52C1}"/>
                  </a:ext>
                </a:extLst>
              </p:cNvPr>
              <p:cNvSpPr txBox="1"/>
              <p:nvPr/>
            </p:nvSpPr>
            <p:spPr>
              <a:xfrm>
                <a:off x="7146288" y="1258490"/>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1</m:t>
                          </m:r>
                        </m:sub>
                      </m:sSub>
                    </m:oMath>
                  </m:oMathPara>
                </a14:m>
                <a:endParaRPr lang="en-US" altLang="zh-CN" dirty="0"/>
              </a:p>
            </p:txBody>
          </p:sp>
        </mc:Choice>
        <mc:Fallback xmlns="">
          <p:sp>
            <p:nvSpPr>
              <p:cNvPr id="134" name="文本框 133">
                <a:extLst>
                  <a:ext uri="{FF2B5EF4-FFF2-40B4-BE49-F238E27FC236}">
                    <a16:creationId xmlns:a16="http://schemas.microsoft.com/office/drawing/2014/main" id="{A2C06503-BD46-40BF-9EEA-F90FB40F52C1}"/>
                  </a:ext>
                </a:extLst>
              </p:cNvPr>
              <p:cNvSpPr txBox="1">
                <a:spLocks noRot="1" noChangeAspect="1" noMove="1" noResize="1" noEditPoints="1" noAdjustHandles="1" noChangeArrowheads="1" noChangeShapeType="1" noTextEdit="1"/>
              </p:cNvSpPr>
              <p:nvPr/>
            </p:nvSpPr>
            <p:spPr>
              <a:xfrm>
                <a:off x="7146288" y="1258490"/>
                <a:ext cx="583362" cy="369332"/>
              </a:xfrm>
              <a:prstGeom prst="rect">
                <a:avLst/>
              </a:prstGeom>
              <a:blipFill>
                <a:blip r:embed="rId12"/>
                <a:stretch>
                  <a:fillRect b="-9677"/>
                </a:stretch>
              </a:blipFill>
            </p:spPr>
            <p:txBody>
              <a:bodyPr/>
              <a:lstStyle/>
              <a:p>
                <a:r>
                  <a:rPr lang="en-CN">
                    <a:noFill/>
                  </a:rPr>
                  <a:t> </a:t>
                </a:r>
              </a:p>
            </p:txBody>
          </p:sp>
        </mc:Fallback>
      </mc:AlternateContent>
      <p:graphicFrame>
        <p:nvGraphicFramePr>
          <p:cNvPr id="135" name="表格 134">
            <a:extLst>
              <a:ext uri="{FF2B5EF4-FFF2-40B4-BE49-F238E27FC236}">
                <a16:creationId xmlns:a16="http://schemas.microsoft.com/office/drawing/2014/main" id="{D0F3687A-A7D6-4C42-A21E-65BB8C7B23F1}"/>
              </a:ext>
            </a:extLst>
          </p:cNvPr>
          <p:cNvGraphicFramePr>
            <a:graphicFrameLocks noGrp="1"/>
          </p:cNvGraphicFramePr>
          <p:nvPr>
            <p:extLst>
              <p:ext uri="{D42A27DB-BD31-4B8C-83A1-F6EECF244321}">
                <p14:modId xmlns:p14="http://schemas.microsoft.com/office/powerpoint/2010/main" val="2198758567"/>
              </p:ext>
            </p:extLst>
          </p:nvPr>
        </p:nvGraphicFramePr>
        <p:xfrm>
          <a:off x="7784569" y="1370551"/>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6" name="表格 135">
            <a:extLst>
              <a:ext uri="{FF2B5EF4-FFF2-40B4-BE49-F238E27FC236}">
                <a16:creationId xmlns:a16="http://schemas.microsoft.com/office/drawing/2014/main" id="{CAAE031E-55BD-425B-BAA2-203C729FD47A}"/>
              </a:ext>
            </a:extLst>
          </p:cNvPr>
          <p:cNvGraphicFramePr>
            <a:graphicFrameLocks noGrp="1"/>
          </p:cNvGraphicFramePr>
          <p:nvPr>
            <p:extLst>
              <p:ext uri="{D42A27DB-BD31-4B8C-83A1-F6EECF244321}">
                <p14:modId xmlns:p14="http://schemas.microsoft.com/office/powerpoint/2010/main" val="1451131569"/>
              </p:ext>
            </p:extLst>
          </p:nvPr>
        </p:nvGraphicFramePr>
        <p:xfrm>
          <a:off x="7784569" y="1866399"/>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7" name="表格 136">
            <a:extLst>
              <a:ext uri="{FF2B5EF4-FFF2-40B4-BE49-F238E27FC236}">
                <a16:creationId xmlns:a16="http://schemas.microsoft.com/office/drawing/2014/main" id="{BDF8FFD8-A5F2-4BE9-B23C-7553B53F3BB2}"/>
              </a:ext>
            </a:extLst>
          </p:cNvPr>
          <p:cNvGraphicFramePr>
            <a:graphicFrameLocks noGrp="1"/>
          </p:cNvGraphicFramePr>
          <p:nvPr>
            <p:extLst>
              <p:ext uri="{D42A27DB-BD31-4B8C-83A1-F6EECF244321}">
                <p14:modId xmlns:p14="http://schemas.microsoft.com/office/powerpoint/2010/main" val="795731602"/>
              </p:ext>
            </p:extLst>
          </p:nvPr>
        </p:nvGraphicFramePr>
        <p:xfrm>
          <a:off x="7784569" y="238880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8" name="表格 137">
            <a:extLst>
              <a:ext uri="{FF2B5EF4-FFF2-40B4-BE49-F238E27FC236}">
                <a16:creationId xmlns:a16="http://schemas.microsoft.com/office/drawing/2014/main" id="{A0E5E2E2-F32D-42C9-B1DA-886F33176BF6}"/>
              </a:ext>
            </a:extLst>
          </p:cNvPr>
          <p:cNvGraphicFramePr>
            <a:graphicFrameLocks noGrp="1"/>
          </p:cNvGraphicFramePr>
          <p:nvPr>
            <p:extLst>
              <p:ext uri="{D42A27DB-BD31-4B8C-83A1-F6EECF244321}">
                <p14:modId xmlns:p14="http://schemas.microsoft.com/office/powerpoint/2010/main" val="2396302885"/>
              </p:ext>
            </p:extLst>
          </p:nvPr>
        </p:nvGraphicFramePr>
        <p:xfrm>
          <a:off x="7802601" y="292851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sp>
        <p:nvSpPr>
          <p:cNvPr id="139" name="矩形: 圆角 138">
            <a:extLst>
              <a:ext uri="{FF2B5EF4-FFF2-40B4-BE49-F238E27FC236}">
                <a16:creationId xmlns:a16="http://schemas.microsoft.com/office/drawing/2014/main" id="{5E8CE26C-2D29-4A36-8461-92ECBBBBF16F}"/>
              </a:ext>
            </a:extLst>
          </p:cNvPr>
          <p:cNvSpPr/>
          <p:nvPr/>
        </p:nvSpPr>
        <p:spPr>
          <a:xfrm>
            <a:off x="8861922" y="3418753"/>
            <a:ext cx="3162297" cy="712566"/>
          </a:xfrm>
          <a:prstGeom prst="roundRect">
            <a:avLst>
              <a:gd name="adj" fmla="val 4420"/>
            </a:avLst>
          </a:prstGeom>
          <a:solidFill>
            <a:srgbClr val="C2E9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Attention</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85027A98-6C8C-4DC2-B504-689A15CDD72B}"/>
                  </a:ext>
                </a:extLst>
              </p:cNvPr>
              <p:cNvSpPr txBox="1"/>
              <p:nvPr/>
            </p:nvSpPr>
            <p:spPr>
              <a:xfrm>
                <a:off x="8732967" y="4401421"/>
                <a:ext cx="3827485" cy="546863"/>
              </a:xfrm>
              <a:prstGeom prst="rect">
                <a:avLst/>
              </a:prstGeom>
              <a:noFill/>
            </p:spPr>
            <p:txBody>
              <a:bodyPr wrap="square">
                <a:noAutofit/>
              </a:bodyPr>
              <a:lstStyle/>
              <a:p>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40" name="文本框 139">
                <a:extLst>
                  <a:ext uri="{FF2B5EF4-FFF2-40B4-BE49-F238E27FC236}">
                    <a16:creationId xmlns:a16="http://schemas.microsoft.com/office/drawing/2014/main" id="{85027A98-6C8C-4DC2-B504-689A15CDD72B}"/>
                  </a:ext>
                </a:extLst>
              </p:cNvPr>
              <p:cNvSpPr txBox="1">
                <a:spLocks noRot="1" noChangeAspect="1" noMove="1" noResize="1" noEditPoints="1" noAdjustHandles="1" noChangeArrowheads="1" noChangeShapeType="1" noTextEdit="1"/>
              </p:cNvSpPr>
              <p:nvPr/>
            </p:nvSpPr>
            <p:spPr>
              <a:xfrm>
                <a:off x="8732967" y="4401421"/>
                <a:ext cx="3827485" cy="546863"/>
              </a:xfrm>
              <a:prstGeom prst="rect">
                <a:avLst/>
              </a:prstGeom>
              <a:blipFill>
                <a:blip r:embed="rId1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970CFAC7-9521-4464-8308-F0306375C1B6}"/>
                  </a:ext>
                </a:extLst>
              </p:cNvPr>
              <p:cNvSpPr txBox="1"/>
              <p:nvPr/>
            </p:nvSpPr>
            <p:spPr>
              <a:xfrm>
                <a:off x="8636150" y="2554339"/>
                <a:ext cx="3692869" cy="546863"/>
              </a:xfrm>
              <a:prstGeom prst="rect">
                <a:avLst/>
              </a:prstGeom>
              <a:noFill/>
            </p:spPr>
            <p:txBody>
              <a:bodyPr wrap="square">
                <a:noAutofit/>
              </a:bodyPr>
              <a:lstStyle/>
              <a:p>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41" name="文本框 140">
                <a:extLst>
                  <a:ext uri="{FF2B5EF4-FFF2-40B4-BE49-F238E27FC236}">
                    <a16:creationId xmlns:a16="http://schemas.microsoft.com/office/drawing/2014/main" id="{970CFAC7-9521-4464-8308-F0306375C1B6}"/>
                  </a:ext>
                </a:extLst>
              </p:cNvPr>
              <p:cNvSpPr txBox="1">
                <a:spLocks noRot="1" noChangeAspect="1" noMove="1" noResize="1" noEditPoints="1" noAdjustHandles="1" noChangeArrowheads="1" noChangeShapeType="1" noTextEdit="1"/>
              </p:cNvSpPr>
              <p:nvPr/>
            </p:nvSpPr>
            <p:spPr>
              <a:xfrm>
                <a:off x="8636150" y="2554339"/>
                <a:ext cx="3692869" cy="546863"/>
              </a:xfrm>
              <a:prstGeom prst="rect">
                <a:avLst/>
              </a:prstGeom>
              <a:blipFill>
                <a:blip r:embed="rId14"/>
                <a:stretch>
                  <a:fillRect l="-687"/>
                </a:stretch>
              </a:blipFill>
            </p:spPr>
            <p:txBody>
              <a:bodyPr/>
              <a:lstStyle/>
              <a:p>
                <a:r>
                  <a:rPr lang="en-CN">
                    <a:noFill/>
                  </a:rPr>
                  <a:t> </a:t>
                </a:r>
              </a:p>
            </p:txBody>
          </p:sp>
        </mc:Fallback>
      </mc:AlternateContent>
      <p:cxnSp>
        <p:nvCxnSpPr>
          <p:cNvPr id="142" name="直接连接符 141">
            <a:extLst>
              <a:ext uri="{FF2B5EF4-FFF2-40B4-BE49-F238E27FC236}">
                <a16:creationId xmlns:a16="http://schemas.microsoft.com/office/drawing/2014/main" id="{40173D62-F7A3-4226-902F-D533C9E2A115}"/>
              </a:ext>
            </a:extLst>
          </p:cNvPr>
          <p:cNvCxnSpPr>
            <a:cxnSpLocks/>
          </p:cNvCxnSpPr>
          <p:nvPr/>
        </p:nvCxnSpPr>
        <p:spPr>
          <a:xfrm flipV="1">
            <a:off x="8961619" y="303060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B640BAE1-E82B-4365-9F56-3138D5D337EF}"/>
              </a:ext>
            </a:extLst>
          </p:cNvPr>
          <p:cNvCxnSpPr>
            <a:cxnSpLocks/>
          </p:cNvCxnSpPr>
          <p:nvPr/>
        </p:nvCxnSpPr>
        <p:spPr>
          <a:xfrm flipV="1">
            <a:off x="9966564" y="303396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A75ADA27-911A-4A84-A4CC-170BC69127A6}"/>
              </a:ext>
            </a:extLst>
          </p:cNvPr>
          <p:cNvCxnSpPr>
            <a:cxnSpLocks/>
          </p:cNvCxnSpPr>
          <p:nvPr/>
        </p:nvCxnSpPr>
        <p:spPr>
          <a:xfrm flipV="1">
            <a:off x="10944797" y="303732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97BACD24-D275-4F37-9A7D-CDEEA0A9B078}"/>
              </a:ext>
            </a:extLst>
          </p:cNvPr>
          <p:cNvCxnSpPr>
            <a:cxnSpLocks/>
          </p:cNvCxnSpPr>
          <p:nvPr/>
        </p:nvCxnSpPr>
        <p:spPr>
          <a:xfrm flipV="1">
            <a:off x="11923029" y="303396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08592065-FA21-4115-A3DC-61F3A0FF15D2}"/>
              </a:ext>
            </a:extLst>
          </p:cNvPr>
          <p:cNvCxnSpPr>
            <a:cxnSpLocks/>
          </p:cNvCxnSpPr>
          <p:nvPr/>
        </p:nvCxnSpPr>
        <p:spPr>
          <a:xfrm flipV="1">
            <a:off x="8983366" y="416064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317C447-6E5C-493E-9F55-5CADCED17AF8}"/>
              </a:ext>
            </a:extLst>
          </p:cNvPr>
          <p:cNvCxnSpPr>
            <a:cxnSpLocks/>
          </p:cNvCxnSpPr>
          <p:nvPr/>
        </p:nvCxnSpPr>
        <p:spPr>
          <a:xfrm flipV="1">
            <a:off x="9988311" y="416400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5D7BE88B-C089-4599-9AAD-CF2A56367899}"/>
              </a:ext>
            </a:extLst>
          </p:cNvPr>
          <p:cNvCxnSpPr>
            <a:cxnSpLocks/>
          </p:cNvCxnSpPr>
          <p:nvPr/>
        </p:nvCxnSpPr>
        <p:spPr>
          <a:xfrm flipV="1">
            <a:off x="10966544" y="416736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E63EEBFC-5450-47A4-A5DA-70145702AED6}"/>
              </a:ext>
            </a:extLst>
          </p:cNvPr>
          <p:cNvCxnSpPr>
            <a:cxnSpLocks/>
          </p:cNvCxnSpPr>
          <p:nvPr/>
        </p:nvCxnSpPr>
        <p:spPr>
          <a:xfrm flipV="1">
            <a:off x="11944776" y="416400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0" name="文本框 149">
            <a:extLst>
              <a:ext uri="{FF2B5EF4-FFF2-40B4-BE49-F238E27FC236}">
                <a16:creationId xmlns:a16="http://schemas.microsoft.com/office/drawing/2014/main" id="{21DD7DCC-4A09-4E62-9FE1-DF3C62A5E549}"/>
              </a:ext>
            </a:extLst>
          </p:cNvPr>
          <p:cNvSpPr txBox="1"/>
          <p:nvPr/>
        </p:nvSpPr>
        <p:spPr>
          <a:xfrm>
            <a:off x="7950253" y="5177996"/>
            <a:ext cx="4378766" cy="1384995"/>
          </a:xfrm>
          <a:prstGeom prst="rect">
            <a:avLst/>
          </a:prstGeom>
          <a:noFill/>
        </p:spPr>
        <p:txBody>
          <a:bodyPr wrap="square" rtlCol="0">
            <a:spAutoFit/>
          </a:bodyPr>
          <a:lstStyle/>
          <a:p>
            <a:r>
              <a:rPr lang="en-US" altLang="zh-CN" sz="2800" dirty="0">
                <a:solidFill>
                  <a:srgbClr val="FF0000"/>
                </a:solidFill>
              </a:rPr>
              <a:t>There</a:t>
            </a:r>
            <a:r>
              <a:rPr lang="zh-CN" altLang="en-US" sz="2800" dirty="0">
                <a:solidFill>
                  <a:srgbClr val="FF0000"/>
                </a:solidFill>
              </a:rPr>
              <a:t> </a:t>
            </a:r>
            <a:r>
              <a:rPr lang="en-US" altLang="zh-CN" sz="2800" dirty="0">
                <a:solidFill>
                  <a:srgbClr val="FF0000"/>
                </a:solidFill>
              </a:rPr>
              <a:t>are</a:t>
            </a:r>
            <a:r>
              <a:rPr lang="zh-CN" altLang="en-US" sz="2800" dirty="0">
                <a:solidFill>
                  <a:srgbClr val="FF0000"/>
                </a:solidFill>
              </a:rPr>
              <a:t> </a:t>
            </a:r>
            <a:r>
              <a:rPr lang="en-US" altLang="zh-CN" sz="2800" dirty="0">
                <a:solidFill>
                  <a:srgbClr val="FF0000"/>
                </a:solidFill>
              </a:rPr>
              <a:t>no weights</a:t>
            </a:r>
            <a:r>
              <a:rPr lang="zh-CN" altLang="en-US" sz="2800" dirty="0">
                <a:solidFill>
                  <a:srgbClr val="FF0000"/>
                </a:solidFill>
              </a:rPr>
              <a:t> </a:t>
            </a:r>
            <a:r>
              <a:rPr lang="en-US" altLang="zh-CN" sz="2800" dirty="0">
                <a:solidFill>
                  <a:srgbClr val="FF0000"/>
                </a:solidFill>
              </a:rPr>
              <a:t>for</a:t>
            </a:r>
            <a:r>
              <a:rPr lang="zh-CN" altLang="en-US" sz="2800" dirty="0">
                <a:solidFill>
                  <a:srgbClr val="FF0000"/>
                </a:solidFill>
              </a:rPr>
              <a:t> </a:t>
            </a:r>
            <a:r>
              <a:rPr lang="en-US" altLang="zh-CN" sz="2800" dirty="0">
                <a:solidFill>
                  <a:srgbClr val="FF0000"/>
                </a:solidFill>
              </a:rPr>
              <a:t>model</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train.</a:t>
            </a:r>
            <a:r>
              <a:rPr lang="zh-CN" altLang="en-US" sz="2800" dirty="0">
                <a:solidFill>
                  <a:srgbClr val="FF0000"/>
                </a:solidFill>
              </a:rPr>
              <a:t> </a:t>
            </a:r>
            <a:r>
              <a:rPr lang="en-US" altLang="zh-CN" sz="2800" dirty="0">
                <a:solidFill>
                  <a:srgbClr val="FF0000"/>
                </a:solidFill>
              </a:rPr>
              <a:t>How</a:t>
            </a:r>
            <a:r>
              <a:rPr lang="zh-CN" altLang="en-US" sz="2800" dirty="0">
                <a:solidFill>
                  <a:srgbClr val="FF0000"/>
                </a:solidFill>
              </a:rPr>
              <a:t> </a:t>
            </a:r>
            <a:r>
              <a:rPr lang="en-US" altLang="zh-CN" sz="2800" dirty="0">
                <a:solidFill>
                  <a:srgbClr val="FF0000"/>
                </a:solidFill>
              </a:rPr>
              <a:t>can</a:t>
            </a:r>
            <a:r>
              <a:rPr lang="zh-CN" altLang="en-US" sz="2800" dirty="0">
                <a:solidFill>
                  <a:srgbClr val="FF0000"/>
                </a:solidFill>
              </a:rPr>
              <a:t> </a:t>
            </a:r>
            <a:r>
              <a:rPr lang="en-US" altLang="zh-CN" sz="2800" dirty="0">
                <a:solidFill>
                  <a:srgbClr val="FF0000"/>
                </a:solidFill>
              </a:rPr>
              <a:t>we</a:t>
            </a:r>
            <a:r>
              <a:rPr lang="zh-CN" altLang="en-US" sz="2800" dirty="0">
                <a:solidFill>
                  <a:srgbClr val="FF0000"/>
                </a:solidFill>
              </a:rPr>
              <a:t> </a:t>
            </a:r>
            <a:r>
              <a:rPr lang="en-US" altLang="zh-CN" sz="2800" dirty="0">
                <a:solidFill>
                  <a:srgbClr val="FF0000"/>
                </a:solidFill>
              </a:rPr>
              <a:t>introduce</a:t>
            </a:r>
            <a:r>
              <a:rPr lang="zh-CN" altLang="en-US" sz="2800" dirty="0">
                <a:solidFill>
                  <a:srgbClr val="FF0000"/>
                </a:solidFill>
              </a:rPr>
              <a:t> </a:t>
            </a:r>
            <a:r>
              <a:rPr lang="en-US" altLang="zh-CN" sz="2800" dirty="0">
                <a:solidFill>
                  <a:srgbClr val="FF0000"/>
                </a:solidFill>
              </a:rPr>
              <a:t>parameters?</a:t>
            </a:r>
            <a:endParaRPr lang="zh-CN" altLang="en-US" sz="2800" dirty="0">
              <a:solidFill>
                <a:srgbClr val="FF0000"/>
              </a:solidFill>
            </a:endParaRPr>
          </a:p>
        </p:txBody>
      </p:sp>
      <p:cxnSp>
        <p:nvCxnSpPr>
          <p:cNvPr id="80" name="直接连接符 59">
            <a:extLst>
              <a:ext uri="{FF2B5EF4-FFF2-40B4-BE49-F238E27FC236}">
                <a16:creationId xmlns:a16="http://schemas.microsoft.com/office/drawing/2014/main" id="{631A5273-970D-354D-8D8D-41B166EDB9D8}"/>
              </a:ext>
            </a:extLst>
          </p:cNvPr>
          <p:cNvCxnSpPr>
            <a:cxnSpLocks/>
            <a:stCxn id="93" idx="3"/>
            <a:endCxn id="139" idx="1"/>
          </p:cNvCxnSpPr>
          <p:nvPr/>
        </p:nvCxnSpPr>
        <p:spPr>
          <a:xfrm flipV="1">
            <a:off x="6726299" y="3775036"/>
            <a:ext cx="2135623" cy="720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本框 33">
                <a:extLst>
                  <a:ext uri="{FF2B5EF4-FFF2-40B4-BE49-F238E27FC236}">
                    <a16:creationId xmlns:a16="http://schemas.microsoft.com/office/drawing/2014/main" id="{3B802D27-0353-784C-872C-EFB0EF4283A8}"/>
                  </a:ext>
                </a:extLst>
              </p:cNvPr>
              <p:cNvSpPr txBox="1"/>
              <p:nvPr/>
            </p:nvSpPr>
            <p:spPr>
              <a:xfrm>
                <a:off x="711200" y="2750434"/>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83" name="文本框 33">
                <a:extLst>
                  <a:ext uri="{FF2B5EF4-FFF2-40B4-BE49-F238E27FC236}">
                    <a16:creationId xmlns:a16="http://schemas.microsoft.com/office/drawing/2014/main" id="{3B802D27-0353-784C-872C-EFB0EF4283A8}"/>
                  </a:ext>
                </a:extLst>
              </p:cNvPr>
              <p:cNvSpPr txBox="1">
                <a:spLocks noRot="1" noChangeAspect="1" noMove="1" noResize="1" noEditPoints="1" noAdjustHandles="1" noChangeArrowheads="1" noChangeShapeType="1" noTextEdit="1"/>
              </p:cNvSpPr>
              <p:nvPr/>
            </p:nvSpPr>
            <p:spPr>
              <a:xfrm>
                <a:off x="711200" y="2750434"/>
                <a:ext cx="4795270" cy="546863"/>
              </a:xfrm>
              <a:prstGeom prst="rect">
                <a:avLst/>
              </a:prstGeom>
              <a:blipFill>
                <a:blip r:embed="rId1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4" name="文本框 26">
                <a:extLst>
                  <a:ext uri="{FF2B5EF4-FFF2-40B4-BE49-F238E27FC236}">
                    <a16:creationId xmlns:a16="http://schemas.microsoft.com/office/drawing/2014/main" id="{C9745966-2B96-9E4E-BBA9-5A668815B844}"/>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84" name="文本框 26">
                <a:extLst>
                  <a:ext uri="{FF2B5EF4-FFF2-40B4-BE49-F238E27FC236}">
                    <a16:creationId xmlns:a16="http://schemas.microsoft.com/office/drawing/2014/main" id="{C9745966-2B96-9E4E-BBA9-5A668815B844}"/>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16"/>
                <a:stretch>
                  <a:fillRect l="-794"/>
                </a:stretch>
              </a:blipFill>
            </p:spPr>
            <p:txBody>
              <a:bodyPr/>
              <a:lstStyle/>
              <a:p>
                <a:r>
                  <a:rPr lang="en-CN">
                    <a:noFill/>
                  </a:rPr>
                  <a:t> </a:t>
                </a:r>
              </a:p>
            </p:txBody>
          </p:sp>
        </mc:Fallback>
      </mc:AlternateContent>
    </p:spTree>
    <p:extLst>
      <p:ext uri="{BB962C8B-B14F-4D97-AF65-F5344CB8AC3E}">
        <p14:creationId xmlns:p14="http://schemas.microsoft.com/office/powerpoint/2010/main" val="2067057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a:extLst>
              <a:ext uri="{FF2B5EF4-FFF2-40B4-BE49-F238E27FC236}">
                <a16:creationId xmlns:a16="http://schemas.microsoft.com/office/drawing/2014/main" id="{F4E98266-15A9-CF47-A43B-87AE9E966B85}"/>
              </a:ext>
            </a:extLst>
          </p:cNvPr>
          <p:cNvSpPr/>
          <p:nvPr/>
        </p:nvSpPr>
        <p:spPr>
          <a:xfrm>
            <a:off x="1247202" y="1390471"/>
            <a:ext cx="5479097" cy="4783541"/>
          </a:xfrm>
          <a:prstGeom prst="roundRect">
            <a:avLst>
              <a:gd name="adj" fmla="val 2710"/>
            </a:avLst>
          </a:prstGeom>
          <a:solidFill>
            <a:srgbClr val="C2E9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5" name="直接连接符 84">
            <a:extLst>
              <a:ext uri="{FF2B5EF4-FFF2-40B4-BE49-F238E27FC236}">
                <a16:creationId xmlns:a16="http://schemas.microsoft.com/office/drawing/2014/main" id="{A2F3F94A-AE53-40DC-B3BD-ACFC076871C8}"/>
              </a:ext>
            </a:extLst>
          </p:cNvPr>
          <p:cNvCxnSpPr>
            <a:cxnSpLocks/>
            <a:stCxn id="103" idx="1"/>
            <a:endCxn id="43" idx="3"/>
          </p:cNvCxnSpPr>
          <p:nvPr/>
        </p:nvCxnSpPr>
        <p:spPr>
          <a:xfrm flipH="1" flipV="1">
            <a:off x="2318922" y="2462131"/>
            <a:ext cx="3599092" cy="1998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04E37602-40E1-445D-9FCD-B002D606A958}"/>
              </a:ext>
            </a:extLst>
          </p:cNvPr>
          <p:cNvCxnSpPr>
            <a:cxnSpLocks/>
            <a:stCxn id="103" idx="1"/>
            <a:endCxn id="45" idx="3"/>
          </p:cNvCxnSpPr>
          <p:nvPr/>
        </p:nvCxnSpPr>
        <p:spPr>
          <a:xfrm flipH="1" flipV="1">
            <a:off x="3323867" y="2157971"/>
            <a:ext cx="2594147" cy="32414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03A55A73-3984-4582-943B-51C3A5664E25}"/>
              </a:ext>
            </a:extLst>
          </p:cNvPr>
          <p:cNvCxnSpPr>
            <a:cxnSpLocks/>
            <a:stCxn id="103" idx="1"/>
            <a:endCxn id="47" idx="3"/>
          </p:cNvCxnSpPr>
          <p:nvPr/>
        </p:nvCxnSpPr>
        <p:spPr>
          <a:xfrm flipH="1" flipV="1">
            <a:off x="4328812" y="1866400"/>
            <a:ext cx="1589202" cy="615717"/>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0C518A3-5128-4580-A233-1B7466E10B44}"/>
              </a:ext>
            </a:extLst>
          </p:cNvPr>
          <p:cNvCxnSpPr>
            <a:cxnSpLocks/>
            <a:stCxn id="103" idx="1"/>
            <a:endCxn id="49" idx="3"/>
          </p:cNvCxnSpPr>
          <p:nvPr/>
        </p:nvCxnSpPr>
        <p:spPr>
          <a:xfrm flipH="1" flipV="1">
            <a:off x="5276284" y="1571512"/>
            <a:ext cx="641730" cy="91060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D02CDE81-8EF5-42DC-A352-F5F731F0885C}"/>
              </a:ext>
            </a:extLst>
          </p:cNvPr>
          <p:cNvSpPr>
            <a:spLocks noGrp="1"/>
          </p:cNvSpPr>
          <p:nvPr>
            <p:ph type="title"/>
          </p:nvPr>
        </p:nvSpPr>
        <p:spPr/>
        <p:txBody>
          <a:bodyPr lIns="90000">
            <a:noAutofit/>
          </a:bodyPr>
          <a:lstStyle/>
          <a:p>
            <a:r>
              <a:rPr lang="en-US" altLang="zh-CN" dirty="0"/>
              <a:t>Self-Attention</a:t>
            </a:r>
            <a:r>
              <a:rPr lang="zh-CN" altLang="en-US" dirty="0"/>
              <a:t> </a:t>
            </a:r>
            <a:r>
              <a:rPr lang="en-US" altLang="zh-CN" dirty="0"/>
              <a:t>–</a:t>
            </a:r>
            <a:r>
              <a:rPr lang="zh-CN" altLang="en-US" dirty="0"/>
              <a:t> </a:t>
            </a:r>
            <a:r>
              <a:rPr lang="en-US" altLang="zh-CN" dirty="0"/>
              <a:t>Adding</a:t>
            </a:r>
            <a:r>
              <a:rPr lang="zh-CN" altLang="en-US" dirty="0"/>
              <a:t> </a:t>
            </a:r>
            <a:r>
              <a:rPr lang="en-US" altLang="zh-CN" dirty="0"/>
              <a:t>parameters</a:t>
            </a:r>
            <a:endParaRPr lang="zh-CN" altLang="en-US" dirty="0"/>
          </a:p>
        </p:txBody>
      </p:sp>
      <p:sp>
        <p:nvSpPr>
          <p:cNvPr id="3" name="内容占位符 2">
            <a:extLst>
              <a:ext uri="{FF2B5EF4-FFF2-40B4-BE49-F238E27FC236}">
                <a16:creationId xmlns:a16="http://schemas.microsoft.com/office/drawing/2014/main" id="{3B0E7967-F677-46AD-B2E7-7A98D7FC318D}"/>
              </a:ext>
            </a:extLst>
          </p:cNvPr>
          <p:cNvSpPr>
            <a:spLocks noGrp="1"/>
          </p:cNvSpPr>
          <p:nvPr>
            <p:ph idx="1"/>
          </p:nvPr>
        </p:nvSpPr>
        <p:spPr>
          <a:xfrm>
            <a:off x="9721397" y="1909847"/>
            <a:ext cx="1850623" cy="546864"/>
          </a:xfrm>
        </p:spPr>
        <p:txBody>
          <a:bodyPr/>
          <a:lstStyle/>
          <a:p>
            <a:pPr marL="0" indent="0">
              <a:buNone/>
            </a:pPr>
            <a:r>
              <a:rPr lang="en-US" altLang="zh-CN" dirty="0"/>
              <a:t>Attention</a:t>
            </a:r>
            <a:endParaRPr lang="zh-CN" altLang="en-US" dirty="0"/>
          </a:p>
        </p:txBody>
      </p:sp>
      <p:sp>
        <p:nvSpPr>
          <p:cNvPr id="4" name="灯片编号占位符 3">
            <a:extLst>
              <a:ext uri="{FF2B5EF4-FFF2-40B4-BE49-F238E27FC236}">
                <a16:creationId xmlns:a16="http://schemas.microsoft.com/office/drawing/2014/main" id="{CD5603BB-CBB0-4064-8D52-DC4CEAD8FD35}"/>
              </a:ext>
            </a:extLst>
          </p:cNvPr>
          <p:cNvSpPr>
            <a:spLocks noGrp="1"/>
          </p:cNvSpPr>
          <p:nvPr>
            <p:ph type="sldNum" sz="quarter" idx="12"/>
          </p:nvPr>
        </p:nvSpPr>
        <p:spPr/>
        <p:txBody>
          <a:bodyPr/>
          <a:lstStyle/>
          <a:p>
            <a:fld id="{DC8BB421-126E-41CB-B73A-69D52E98CAE3}" type="slidenum">
              <a:rPr lang="zh-CN" altLang="en-US" smtClean="0"/>
              <a:t>55</a:t>
            </a:fld>
            <a:endParaRPr lang="zh-CN" altLang="en-US"/>
          </a:p>
        </p:txBody>
      </p:sp>
      <p:sp>
        <p:nvSpPr>
          <p:cNvPr id="5" name="矩形: 圆角 4">
            <a:extLst>
              <a:ext uri="{FF2B5EF4-FFF2-40B4-BE49-F238E27FC236}">
                <a16:creationId xmlns:a16="http://schemas.microsoft.com/office/drawing/2014/main" id="{93CE0AD7-5DEA-448B-A6D9-DF2F00927352}"/>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EEA3438-5C43-4EEF-946D-3B179E125F75}"/>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 name="文本框 5">
                <a:extLst>
                  <a:ext uri="{FF2B5EF4-FFF2-40B4-BE49-F238E27FC236}">
                    <a16:creationId xmlns:a16="http://schemas.microsoft.com/office/drawing/2014/main" id="{8EEA3438-5C43-4EEF-946D-3B179E125F75}"/>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3"/>
                <a:stretch>
                  <a:fillRect l="-794"/>
                </a:stretch>
              </a:blipFill>
            </p:spPr>
            <p:txBody>
              <a:bodyPr/>
              <a:lstStyle/>
              <a:p>
                <a:r>
                  <a:rPr lang="en-CN">
                    <a:noFill/>
                  </a:rPr>
                  <a:t> </a:t>
                </a:r>
              </a:p>
            </p:txBody>
          </p:sp>
        </mc:Fallback>
      </mc:AlternateContent>
      <p:graphicFrame>
        <p:nvGraphicFramePr>
          <p:cNvPr id="7" name="表格 7">
            <a:extLst>
              <a:ext uri="{FF2B5EF4-FFF2-40B4-BE49-F238E27FC236}">
                <a16:creationId xmlns:a16="http://schemas.microsoft.com/office/drawing/2014/main" id="{8D571BFF-5DFD-481A-828E-8830326F7D82}"/>
              </a:ext>
            </a:extLst>
          </p:cNvPr>
          <p:cNvGraphicFramePr>
            <a:graphicFrameLocks noGrp="1"/>
          </p:cNvGraphicFramePr>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8" name="表格 7">
            <a:extLst>
              <a:ext uri="{FF2B5EF4-FFF2-40B4-BE49-F238E27FC236}">
                <a16:creationId xmlns:a16="http://schemas.microsoft.com/office/drawing/2014/main" id="{F81254CA-EA2D-49CF-9CD1-82927808DD70}"/>
              </a:ext>
            </a:extLst>
          </p:cNvPr>
          <p:cNvGraphicFramePr>
            <a:graphicFrameLocks noGrp="1"/>
          </p:cNvGraphicFramePr>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9" name="表格 8">
            <a:extLst>
              <a:ext uri="{FF2B5EF4-FFF2-40B4-BE49-F238E27FC236}">
                <a16:creationId xmlns:a16="http://schemas.microsoft.com/office/drawing/2014/main" id="{DAB738AE-AFB4-4441-BA4D-9DBA0AFB0365}"/>
              </a:ext>
            </a:extLst>
          </p:cNvPr>
          <p:cNvGraphicFramePr>
            <a:graphicFrameLocks noGrp="1"/>
          </p:cNvGraphicFramePr>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0" name="表格 9">
            <a:extLst>
              <a:ext uri="{FF2B5EF4-FFF2-40B4-BE49-F238E27FC236}">
                <a16:creationId xmlns:a16="http://schemas.microsoft.com/office/drawing/2014/main" id="{69939902-D39B-4BBA-A1DF-D21D8F931E6D}"/>
              </a:ext>
            </a:extLst>
          </p:cNvPr>
          <p:cNvGraphicFramePr>
            <a:graphicFrameLocks noGrp="1"/>
          </p:cNvGraphicFramePr>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1" name="直接连接符 10">
            <a:extLst>
              <a:ext uri="{FF2B5EF4-FFF2-40B4-BE49-F238E27FC236}">
                <a16:creationId xmlns:a16="http://schemas.microsoft.com/office/drawing/2014/main" id="{AB0CF32B-F66C-4D27-A6E7-26B6E07AFB08}"/>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339D666-C79C-4C91-94AC-D0067236070F}"/>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C9D5A0D-B909-43B4-BFD3-E25EC6E50180}"/>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0B38292-384A-4ECB-941A-91A70F092B5F}"/>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0163A3F-6E47-481E-B830-40EB34959D37}"/>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87CAEE8-92B6-4A7D-92FD-D6E762BE9CE9}"/>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7E09063-AC93-4A02-BAB2-FC8E94F85E95}"/>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18543B-0783-4FFE-B6CB-955E9AA3F71E}"/>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098FDB7-3EDB-404C-BF48-83675665C5E2}"/>
              </a:ext>
            </a:extLst>
          </p:cNvPr>
          <p:cNvCxnSpPr>
            <a:cxnSpLocks/>
          </p:cNvCxnSpPr>
          <p:nvPr/>
        </p:nvCxnSpPr>
        <p:spPr>
          <a:xfrm flipV="1">
            <a:off x="2088736" y="416669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1B3F97C-0F34-4821-96A3-CD1EA8CDFC5E}"/>
              </a:ext>
            </a:extLst>
          </p:cNvPr>
          <p:cNvCxnSpPr>
            <a:cxnSpLocks/>
          </p:cNvCxnSpPr>
          <p:nvPr/>
        </p:nvCxnSpPr>
        <p:spPr>
          <a:xfrm flipV="1">
            <a:off x="3093681"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8B10D9D-800B-40D2-AC5A-06B6E85EE9B2}"/>
              </a:ext>
            </a:extLst>
          </p:cNvPr>
          <p:cNvCxnSpPr>
            <a:cxnSpLocks/>
          </p:cNvCxnSpPr>
          <p:nvPr/>
        </p:nvCxnSpPr>
        <p:spPr>
          <a:xfrm flipV="1">
            <a:off x="4071914" y="417341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2D748D5-0700-4B30-B93C-5B2446BD840C}"/>
              </a:ext>
            </a:extLst>
          </p:cNvPr>
          <p:cNvCxnSpPr>
            <a:cxnSpLocks/>
          </p:cNvCxnSpPr>
          <p:nvPr/>
        </p:nvCxnSpPr>
        <p:spPr>
          <a:xfrm flipV="1">
            <a:off x="5050146"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9987BCC8-B83E-4DDA-AF39-044AA4310E26}"/>
              </a:ext>
            </a:extLst>
          </p:cNvPr>
          <p:cNvSpPr/>
          <p:nvPr/>
        </p:nvSpPr>
        <p:spPr>
          <a:xfrm>
            <a:off x="1663860" y="3605551"/>
            <a:ext cx="3812308" cy="521727"/>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Normalize</a:t>
            </a:r>
            <a:endParaRPr lang="zh-CN" altLang="en-US" sz="2800" dirty="0">
              <a:solidFill>
                <a:srgbClr val="00B050"/>
              </a:solidFill>
            </a:endParaRPr>
          </a:p>
        </p:txBody>
      </p:sp>
      <p:cxnSp>
        <p:nvCxnSpPr>
          <p:cNvPr id="35" name="直接连接符 34">
            <a:extLst>
              <a:ext uri="{FF2B5EF4-FFF2-40B4-BE49-F238E27FC236}">
                <a16:creationId xmlns:a16="http://schemas.microsoft.com/office/drawing/2014/main" id="{64604529-641E-4A92-B8F8-E3710476850E}"/>
              </a:ext>
            </a:extLst>
          </p:cNvPr>
          <p:cNvCxnSpPr>
            <a:cxnSpLocks/>
          </p:cNvCxnSpPr>
          <p:nvPr/>
        </p:nvCxnSpPr>
        <p:spPr>
          <a:xfrm flipV="1">
            <a:off x="2088735" y="323838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F99943D-A1CA-4A58-AA13-47D8E4731B79}"/>
              </a:ext>
            </a:extLst>
          </p:cNvPr>
          <p:cNvCxnSpPr>
            <a:cxnSpLocks/>
          </p:cNvCxnSpPr>
          <p:nvPr/>
        </p:nvCxnSpPr>
        <p:spPr>
          <a:xfrm flipV="1">
            <a:off x="3093680"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91243BB-A3DD-4901-AC4B-DDD8BAE45D8F}"/>
              </a:ext>
            </a:extLst>
          </p:cNvPr>
          <p:cNvCxnSpPr>
            <a:cxnSpLocks/>
          </p:cNvCxnSpPr>
          <p:nvPr/>
        </p:nvCxnSpPr>
        <p:spPr>
          <a:xfrm flipV="1">
            <a:off x="4071913" y="324510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34C0218-EA28-4806-A68A-83B2A1BC8CF5}"/>
              </a:ext>
            </a:extLst>
          </p:cNvPr>
          <p:cNvCxnSpPr>
            <a:cxnSpLocks/>
          </p:cNvCxnSpPr>
          <p:nvPr/>
        </p:nvCxnSpPr>
        <p:spPr>
          <a:xfrm flipV="1">
            <a:off x="5050145"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7761363-AA06-4A69-B132-B3FDB679A285}"/>
                  </a:ext>
                </a:extLst>
              </p:cNvPr>
              <p:cNvSpPr txBox="1"/>
              <p:nvPr/>
            </p:nvSpPr>
            <p:spPr>
              <a:xfrm>
                <a:off x="711200" y="774066"/>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41" name="文本框 40">
                <a:extLst>
                  <a:ext uri="{FF2B5EF4-FFF2-40B4-BE49-F238E27FC236}">
                    <a16:creationId xmlns:a16="http://schemas.microsoft.com/office/drawing/2014/main" id="{87761363-AA06-4A69-B132-B3FDB679A285}"/>
                  </a:ext>
                </a:extLst>
              </p:cNvPr>
              <p:cNvSpPr txBox="1">
                <a:spLocks noRot="1" noChangeAspect="1" noMove="1" noResize="1" noEditPoints="1" noAdjustHandles="1" noChangeArrowheads="1" noChangeShapeType="1" noTextEdit="1"/>
              </p:cNvSpPr>
              <p:nvPr/>
            </p:nvSpPr>
            <p:spPr>
              <a:xfrm>
                <a:off x="711200" y="774066"/>
                <a:ext cx="4795270" cy="546863"/>
              </a:xfrm>
              <a:prstGeom prst="rect">
                <a:avLst/>
              </a:prstGeom>
              <a:blipFill>
                <a:blip r:embed="rId4"/>
                <a:stretch>
                  <a:fillRect l="-794"/>
                </a:stretch>
              </a:blipFill>
            </p:spPr>
            <p:txBody>
              <a:bodyPr/>
              <a:lstStyle/>
              <a:p>
                <a:r>
                  <a:rPr lang="en-CN">
                    <a:noFill/>
                  </a:rPr>
                  <a:t> </a:t>
                </a:r>
              </a:p>
            </p:txBody>
          </p:sp>
        </mc:Fallback>
      </mc:AlternateContent>
      <p:sp>
        <p:nvSpPr>
          <p:cNvPr id="42" name="菱形 41">
            <a:extLst>
              <a:ext uri="{FF2B5EF4-FFF2-40B4-BE49-F238E27FC236}">
                <a16:creationId xmlns:a16="http://schemas.microsoft.com/office/drawing/2014/main" id="{AA89A4B1-9734-4913-9361-BF3758075D3A}"/>
              </a:ext>
            </a:extLst>
          </p:cNvPr>
          <p:cNvSpPr/>
          <p:nvPr/>
        </p:nvSpPr>
        <p:spPr>
          <a:xfrm>
            <a:off x="1883223" y="228109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35C7752-E5BD-4E34-A1E5-E133BC0AB67A}"/>
                  </a:ext>
                </a:extLst>
              </p:cNvPr>
              <p:cNvSpPr txBox="1"/>
              <p:nvPr/>
            </p:nvSpPr>
            <p:spPr>
              <a:xfrm>
                <a:off x="1858547" y="223129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3" name="文本框 42">
                <a:extLst>
                  <a:ext uri="{FF2B5EF4-FFF2-40B4-BE49-F238E27FC236}">
                    <a16:creationId xmlns:a16="http://schemas.microsoft.com/office/drawing/2014/main" id="{035C7752-E5BD-4E34-A1E5-E133BC0AB67A}"/>
                  </a:ext>
                </a:extLst>
              </p:cNvPr>
              <p:cNvSpPr txBox="1">
                <a:spLocks noRot="1" noChangeAspect="1" noMove="1" noResize="1" noEditPoints="1" noAdjustHandles="1" noChangeArrowheads="1" noChangeShapeType="1" noTextEdit="1"/>
              </p:cNvSpPr>
              <p:nvPr/>
            </p:nvSpPr>
            <p:spPr>
              <a:xfrm>
                <a:off x="1858547" y="2231298"/>
                <a:ext cx="460375" cy="461665"/>
              </a:xfrm>
              <a:prstGeom prst="rect">
                <a:avLst/>
              </a:prstGeom>
              <a:blipFill>
                <a:blip r:embed="rId5"/>
                <a:stretch>
                  <a:fillRect/>
                </a:stretch>
              </a:blipFill>
            </p:spPr>
            <p:txBody>
              <a:bodyPr/>
              <a:lstStyle/>
              <a:p>
                <a:r>
                  <a:rPr lang="en-CN">
                    <a:noFill/>
                  </a:rPr>
                  <a:t> </a:t>
                </a:r>
              </a:p>
            </p:txBody>
          </p:sp>
        </mc:Fallback>
      </mc:AlternateContent>
      <p:sp>
        <p:nvSpPr>
          <p:cNvPr id="44" name="菱形 43">
            <a:extLst>
              <a:ext uri="{FF2B5EF4-FFF2-40B4-BE49-F238E27FC236}">
                <a16:creationId xmlns:a16="http://schemas.microsoft.com/office/drawing/2014/main" id="{5BB5DFEC-D24D-4302-80B9-4012A6AFDC45}"/>
              </a:ext>
            </a:extLst>
          </p:cNvPr>
          <p:cNvSpPr/>
          <p:nvPr/>
        </p:nvSpPr>
        <p:spPr>
          <a:xfrm>
            <a:off x="2888168" y="197693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213E3CE-F5BB-43E2-880D-83A4B9774782}"/>
                  </a:ext>
                </a:extLst>
              </p:cNvPr>
              <p:cNvSpPr txBox="1"/>
              <p:nvPr/>
            </p:nvSpPr>
            <p:spPr>
              <a:xfrm>
                <a:off x="2863492" y="192713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5" name="文本框 44">
                <a:extLst>
                  <a:ext uri="{FF2B5EF4-FFF2-40B4-BE49-F238E27FC236}">
                    <a16:creationId xmlns:a16="http://schemas.microsoft.com/office/drawing/2014/main" id="{D213E3CE-F5BB-43E2-880D-83A4B9774782}"/>
                  </a:ext>
                </a:extLst>
              </p:cNvPr>
              <p:cNvSpPr txBox="1">
                <a:spLocks noRot="1" noChangeAspect="1" noMove="1" noResize="1" noEditPoints="1" noAdjustHandles="1" noChangeArrowheads="1" noChangeShapeType="1" noTextEdit="1"/>
              </p:cNvSpPr>
              <p:nvPr/>
            </p:nvSpPr>
            <p:spPr>
              <a:xfrm>
                <a:off x="2863492" y="1927138"/>
                <a:ext cx="460375" cy="461665"/>
              </a:xfrm>
              <a:prstGeom prst="rect">
                <a:avLst/>
              </a:prstGeom>
              <a:blipFill>
                <a:blip r:embed="rId5"/>
                <a:stretch>
                  <a:fillRect/>
                </a:stretch>
              </a:blipFill>
            </p:spPr>
            <p:txBody>
              <a:bodyPr/>
              <a:lstStyle/>
              <a:p>
                <a:r>
                  <a:rPr lang="en-CN">
                    <a:noFill/>
                  </a:rPr>
                  <a:t> </a:t>
                </a:r>
              </a:p>
            </p:txBody>
          </p:sp>
        </mc:Fallback>
      </mc:AlternateContent>
      <p:sp>
        <p:nvSpPr>
          <p:cNvPr id="46" name="菱形 45">
            <a:extLst>
              <a:ext uri="{FF2B5EF4-FFF2-40B4-BE49-F238E27FC236}">
                <a16:creationId xmlns:a16="http://schemas.microsoft.com/office/drawing/2014/main" id="{24790898-B3D5-48EB-9FDC-E5E14C6C605A}"/>
              </a:ext>
            </a:extLst>
          </p:cNvPr>
          <p:cNvSpPr/>
          <p:nvPr/>
        </p:nvSpPr>
        <p:spPr>
          <a:xfrm>
            <a:off x="3893113" y="168535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9B299A4-A9F6-45A8-A19A-33299A5B583E}"/>
                  </a:ext>
                </a:extLst>
              </p:cNvPr>
              <p:cNvSpPr txBox="1"/>
              <p:nvPr/>
            </p:nvSpPr>
            <p:spPr>
              <a:xfrm>
                <a:off x="3868437" y="1635567"/>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7" name="文本框 46">
                <a:extLst>
                  <a:ext uri="{FF2B5EF4-FFF2-40B4-BE49-F238E27FC236}">
                    <a16:creationId xmlns:a16="http://schemas.microsoft.com/office/drawing/2014/main" id="{A9B299A4-A9F6-45A8-A19A-33299A5B583E}"/>
                  </a:ext>
                </a:extLst>
              </p:cNvPr>
              <p:cNvSpPr txBox="1">
                <a:spLocks noRot="1" noChangeAspect="1" noMove="1" noResize="1" noEditPoints="1" noAdjustHandles="1" noChangeArrowheads="1" noChangeShapeType="1" noTextEdit="1"/>
              </p:cNvSpPr>
              <p:nvPr/>
            </p:nvSpPr>
            <p:spPr>
              <a:xfrm>
                <a:off x="3868437" y="1635567"/>
                <a:ext cx="460375" cy="461665"/>
              </a:xfrm>
              <a:prstGeom prst="rect">
                <a:avLst/>
              </a:prstGeom>
              <a:blipFill>
                <a:blip r:embed="rId6"/>
                <a:stretch>
                  <a:fillRect/>
                </a:stretch>
              </a:blipFill>
            </p:spPr>
            <p:txBody>
              <a:bodyPr/>
              <a:lstStyle/>
              <a:p>
                <a:r>
                  <a:rPr lang="en-CN">
                    <a:noFill/>
                  </a:rPr>
                  <a:t> </a:t>
                </a:r>
              </a:p>
            </p:txBody>
          </p:sp>
        </mc:Fallback>
      </mc:AlternateContent>
      <p:sp>
        <p:nvSpPr>
          <p:cNvPr id="48" name="菱形 47">
            <a:extLst>
              <a:ext uri="{FF2B5EF4-FFF2-40B4-BE49-F238E27FC236}">
                <a16:creationId xmlns:a16="http://schemas.microsoft.com/office/drawing/2014/main" id="{1A86B77C-019F-4BB2-927C-0EDEB705A74F}"/>
              </a:ext>
            </a:extLst>
          </p:cNvPr>
          <p:cNvSpPr/>
          <p:nvPr/>
        </p:nvSpPr>
        <p:spPr>
          <a:xfrm>
            <a:off x="4840585" y="1390471"/>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13EAEA25-813C-43FC-80BF-C656ACFD175C}"/>
                  </a:ext>
                </a:extLst>
              </p:cNvPr>
              <p:cNvSpPr txBox="1"/>
              <p:nvPr/>
            </p:nvSpPr>
            <p:spPr>
              <a:xfrm>
                <a:off x="4815909" y="1340679"/>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9" name="文本框 48">
                <a:extLst>
                  <a:ext uri="{FF2B5EF4-FFF2-40B4-BE49-F238E27FC236}">
                    <a16:creationId xmlns:a16="http://schemas.microsoft.com/office/drawing/2014/main" id="{13EAEA25-813C-43FC-80BF-C656ACFD175C}"/>
                  </a:ext>
                </a:extLst>
              </p:cNvPr>
              <p:cNvSpPr txBox="1">
                <a:spLocks noRot="1" noChangeAspect="1" noMove="1" noResize="1" noEditPoints="1" noAdjustHandles="1" noChangeArrowheads="1" noChangeShapeType="1" noTextEdit="1"/>
              </p:cNvSpPr>
              <p:nvPr/>
            </p:nvSpPr>
            <p:spPr>
              <a:xfrm>
                <a:off x="4815909" y="1340679"/>
                <a:ext cx="460375" cy="461665"/>
              </a:xfrm>
              <a:prstGeom prst="rect">
                <a:avLst/>
              </a:prstGeom>
              <a:blipFill>
                <a:blip r:embed="rId5"/>
                <a:stretch>
                  <a:fillRect/>
                </a:stretch>
              </a:blipFill>
            </p:spPr>
            <p:txBody>
              <a:bodyPr/>
              <a:lstStyle/>
              <a:p>
                <a:r>
                  <a:rPr lang="en-CN">
                    <a:noFill/>
                  </a:rPr>
                  <a:t> </a:t>
                </a:r>
              </a:p>
            </p:txBody>
          </p:sp>
        </mc:Fallback>
      </mc:AlternateContent>
      <p:cxnSp>
        <p:nvCxnSpPr>
          <p:cNvPr id="50" name="直接连接符 49">
            <a:extLst>
              <a:ext uri="{FF2B5EF4-FFF2-40B4-BE49-F238E27FC236}">
                <a16:creationId xmlns:a16="http://schemas.microsoft.com/office/drawing/2014/main" id="{C0E2845F-2400-4D0B-A662-39895C5365A3}"/>
              </a:ext>
            </a:extLst>
          </p:cNvPr>
          <p:cNvCxnSpPr>
            <a:cxnSpLocks/>
            <a:endCxn id="43" idx="2"/>
          </p:cNvCxnSpPr>
          <p:nvPr/>
        </p:nvCxnSpPr>
        <p:spPr>
          <a:xfrm flipV="1">
            <a:off x="2088735" y="2692963"/>
            <a:ext cx="0" cy="21795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C3C4D76-E89F-45C5-B264-A06028D1509D}"/>
              </a:ext>
            </a:extLst>
          </p:cNvPr>
          <p:cNvCxnSpPr>
            <a:cxnSpLocks/>
            <a:endCxn id="45" idx="2"/>
          </p:cNvCxnSpPr>
          <p:nvPr/>
        </p:nvCxnSpPr>
        <p:spPr>
          <a:xfrm flipV="1">
            <a:off x="3084111" y="2388803"/>
            <a:ext cx="9569" cy="4823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78F9C31-D275-43A7-863E-B13F8AF4248C}"/>
              </a:ext>
            </a:extLst>
          </p:cNvPr>
          <p:cNvCxnSpPr>
            <a:cxnSpLocks/>
            <a:endCxn id="47" idx="2"/>
          </p:cNvCxnSpPr>
          <p:nvPr/>
        </p:nvCxnSpPr>
        <p:spPr>
          <a:xfrm flipV="1">
            <a:off x="4089056" y="2097232"/>
            <a:ext cx="9569" cy="77388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5776439-4D0C-4D56-8B4E-B791FCFF314D}"/>
              </a:ext>
            </a:extLst>
          </p:cNvPr>
          <p:cNvCxnSpPr>
            <a:cxnSpLocks/>
            <a:endCxn id="49" idx="2"/>
          </p:cNvCxnSpPr>
          <p:nvPr/>
        </p:nvCxnSpPr>
        <p:spPr>
          <a:xfrm flipV="1">
            <a:off x="5046096" y="1802344"/>
            <a:ext cx="1" cy="106836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2579FDB8-9023-40C3-B3B3-09FC15F9953B}"/>
              </a:ext>
            </a:extLst>
          </p:cNvPr>
          <p:cNvCxnSpPr>
            <a:cxnSpLocks/>
            <a:stCxn id="43" idx="0"/>
          </p:cNvCxnSpPr>
          <p:nvPr/>
        </p:nvCxnSpPr>
        <p:spPr>
          <a:xfrm flipH="1" flipV="1">
            <a:off x="2079166" y="1201962"/>
            <a:ext cx="9569" cy="1029336"/>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41E78613-909D-4663-BE8F-7316AF7A9080}"/>
              </a:ext>
            </a:extLst>
          </p:cNvPr>
          <p:cNvCxnSpPr>
            <a:cxnSpLocks/>
            <a:stCxn id="45" idx="0"/>
          </p:cNvCxnSpPr>
          <p:nvPr/>
        </p:nvCxnSpPr>
        <p:spPr>
          <a:xfrm flipV="1">
            <a:off x="3093680" y="1214390"/>
            <a:ext cx="7577" cy="712748"/>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D412E1B-33C0-48AB-AA93-132425A2C16A}"/>
              </a:ext>
            </a:extLst>
          </p:cNvPr>
          <p:cNvCxnSpPr>
            <a:cxnSpLocks/>
            <a:stCxn id="47" idx="0"/>
          </p:cNvCxnSpPr>
          <p:nvPr/>
        </p:nvCxnSpPr>
        <p:spPr>
          <a:xfrm flipH="1" flipV="1">
            <a:off x="4096633" y="1251895"/>
            <a:ext cx="1992" cy="383672"/>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00278EB-A2B5-4EB5-9D3B-3A454B8FB12F}"/>
              </a:ext>
            </a:extLst>
          </p:cNvPr>
          <p:cNvCxnSpPr>
            <a:cxnSpLocks/>
            <a:stCxn id="49" idx="0"/>
          </p:cNvCxnSpPr>
          <p:nvPr/>
        </p:nvCxnSpPr>
        <p:spPr>
          <a:xfrm flipH="1" flipV="1">
            <a:off x="5046096" y="1182585"/>
            <a:ext cx="1" cy="158094"/>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菱形 101">
            <a:extLst>
              <a:ext uri="{FF2B5EF4-FFF2-40B4-BE49-F238E27FC236}">
                <a16:creationId xmlns:a16="http://schemas.microsoft.com/office/drawing/2014/main" id="{02526B14-2078-4B79-B22F-8EB0F947E85E}"/>
              </a:ext>
            </a:extLst>
          </p:cNvPr>
          <p:cNvSpPr/>
          <p:nvPr/>
        </p:nvSpPr>
        <p:spPr>
          <a:xfrm>
            <a:off x="5942690" y="2301076"/>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422C40EC-8796-4DCE-85C2-1958BE784134}"/>
                  </a:ext>
                </a:extLst>
              </p:cNvPr>
              <p:cNvSpPr txBox="1"/>
              <p:nvPr/>
            </p:nvSpPr>
            <p:spPr>
              <a:xfrm>
                <a:off x="5918014" y="2251284"/>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103" name="文本框 102">
                <a:extLst>
                  <a:ext uri="{FF2B5EF4-FFF2-40B4-BE49-F238E27FC236}">
                    <a16:creationId xmlns:a16="http://schemas.microsoft.com/office/drawing/2014/main" id="{422C40EC-8796-4DCE-85C2-1958BE784134}"/>
                  </a:ext>
                </a:extLst>
              </p:cNvPr>
              <p:cNvSpPr txBox="1">
                <a:spLocks noRot="1" noChangeAspect="1" noMove="1" noResize="1" noEditPoints="1" noAdjustHandles="1" noChangeArrowheads="1" noChangeShapeType="1" noTextEdit="1"/>
              </p:cNvSpPr>
              <p:nvPr/>
            </p:nvSpPr>
            <p:spPr>
              <a:xfrm>
                <a:off x="5918014" y="2251284"/>
                <a:ext cx="460375" cy="461665"/>
              </a:xfrm>
              <a:prstGeom prst="rect">
                <a:avLst/>
              </a:prstGeom>
              <a:blipFill>
                <a:blip r:embed="rId7"/>
                <a:stretch>
                  <a:fillRect/>
                </a:stretch>
              </a:blipFill>
            </p:spPr>
            <p:txBody>
              <a:bodyPr/>
              <a:lstStyle/>
              <a:p>
                <a:r>
                  <a:rPr lang="en-CN">
                    <a:noFill/>
                  </a:rPr>
                  <a:t> </a:t>
                </a:r>
              </a:p>
            </p:txBody>
          </p:sp>
        </mc:Fallback>
      </mc:AlternateContent>
      <p:cxnSp>
        <p:nvCxnSpPr>
          <p:cNvPr id="124" name="直接连接符 123">
            <a:extLst>
              <a:ext uri="{FF2B5EF4-FFF2-40B4-BE49-F238E27FC236}">
                <a16:creationId xmlns:a16="http://schemas.microsoft.com/office/drawing/2014/main" id="{0E374A69-7331-474E-B133-8CFE7E39D013}"/>
              </a:ext>
            </a:extLst>
          </p:cNvPr>
          <p:cNvCxnSpPr>
            <a:cxnSpLocks/>
            <a:stCxn id="130" idx="1"/>
            <a:endCxn id="103" idx="3"/>
          </p:cNvCxnSpPr>
          <p:nvPr/>
        </p:nvCxnSpPr>
        <p:spPr>
          <a:xfrm flipH="1">
            <a:off x="6378389" y="2472124"/>
            <a:ext cx="767899" cy="9993"/>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F1E7EEE8-B4B3-4BFB-87AA-AD6CC2E0D423}"/>
                  </a:ext>
                </a:extLst>
              </p:cNvPr>
              <p:cNvSpPr txBox="1"/>
              <p:nvPr/>
            </p:nvSpPr>
            <p:spPr>
              <a:xfrm>
                <a:off x="7146288" y="2287458"/>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𝒚</m:t>
                          </m:r>
                        </m:e>
                        <m:sub>
                          <m:r>
                            <a:rPr lang="en-US" altLang="zh-CN" sz="1800" b="0" i="1" smtClean="0">
                              <a:solidFill>
                                <a:srgbClr val="7030A0"/>
                              </a:solidFill>
                              <a:latin typeface="Cambria Math" panose="02040503050406030204" pitchFamily="18" charset="0"/>
                            </a:rPr>
                            <m:t>3</m:t>
                          </m:r>
                        </m:sub>
                      </m:sSub>
                    </m:oMath>
                  </m:oMathPara>
                </a14:m>
                <a:endParaRPr lang="en-US" altLang="zh-CN" dirty="0"/>
              </a:p>
            </p:txBody>
          </p:sp>
        </mc:Choice>
        <mc:Fallback xmlns="">
          <p:sp>
            <p:nvSpPr>
              <p:cNvPr id="130" name="文本框 129">
                <a:extLst>
                  <a:ext uri="{FF2B5EF4-FFF2-40B4-BE49-F238E27FC236}">
                    <a16:creationId xmlns:a16="http://schemas.microsoft.com/office/drawing/2014/main" id="{F1E7EEE8-B4B3-4BFB-87AA-AD6CC2E0D423}"/>
                  </a:ext>
                </a:extLst>
              </p:cNvPr>
              <p:cNvSpPr txBox="1">
                <a:spLocks noRot="1" noChangeAspect="1" noMove="1" noResize="1" noEditPoints="1" noAdjustHandles="1" noChangeArrowheads="1" noChangeShapeType="1" noTextEdit="1"/>
              </p:cNvSpPr>
              <p:nvPr/>
            </p:nvSpPr>
            <p:spPr>
              <a:xfrm>
                <a:off x="7146288" y="2287458"/>
                <a:ext cx="583362" cy="369332"/>
              </a:xfrm>
              <a:prstGeom prst="rect">
                <a:avLst/>
              </a:prstGeom>
              <a:blipFill>
                <a:blip r:embed="rId8"/>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979167E6-0DEC-46D2-8209-ABCF9628E4C8}"/>
                  </a:ext>
                </a:extLst>
              </p:cNvPr>
              <p:cNvSpPr txBox="1"/>
              <p:nvPr/>
            </p:nvSpPr>
            <p:spPr>
              <a:xfrm>
                <a:off x="7148407" y="2801942"/>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4</m:t>
                          </m:r>
                        </m:sub>
                      </m:sSub>
                    </m:oMath>
                  </m:oMathPara>
                </a14:m>
                <a:endParaRPr lang="en-US" altLang="zh-CN" dirty="0"/>
              </a:p>
            </p:txBody>
          </p:sp>
        </mc:Choice>
        <mc:Fallback xmlns="">
          <p:sp>
            <p:nvSpPr>
              <p:cNvPr id="132" name="文本框 131">
                <a:extLst>
                  <a:ext uri="{FF2B5EF4-FFF2-40B4-BE49-F238E27FC236}">
                    <a16:creationId xmlns:a16="http://schemas.microsoft.com/office/drawing/2014/main" id="{979167E6-0DEC-46D2-8209-ABCF9628E4C8}"/>
                  </a:ext>
                </a:extLst>
              </p:cNvPr>
              <p:cNvSpPr txBox="1">
                <a:spLocks noRot="1" noChangeAspect="1" noMove="1" noResize="1" noEditPoints="1" noAdjustHandles="1" noChangeArrowheads="1" noChangeShapeType="1" noTextEdit="1"/>
              </p:cNvSpPr>
              <p:nvPr/>
            </p:nvSpPr>
            <p:spPr>
              <a:xfrm>
                <a:off x="7148407" y="2801942"/>
                <a:ext cx="583362" cy="369332"/>
              </a:xfrm>
              <a:prstGeom prst="rect">
                <a:avLst/>
              </a:prstGeom>
              <a:blipFill>
                <a:blip r:embed="rId9"/>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00D0AA8A-BE91-4350-A6DD-3545946B579D}"/>
                  </a:ext>
                </a:extLst>
              </p:cNvPr>
              <p:cNvSpPr txBox="1"/>
              <p:nvPr/>
            </p:nvSpPr>
            <p:spPr>
              <a:xfrm>
                <a:off x="7146288" y="1772974"/>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2</m:t>
                          </m:r>
                        </m:sub>
                      </m:sSub>
                    </m:oMath>
                  </m:oMathPara>
                </a14:m>
                <a:endParaRPr lang="en-US" altLang="zh-CN" dirty="0"/>
              </a:p>
            </p:txBody>
          </p:sp>
        </mc:Choice>
        <mc:Fallback xmlns="">
          <p:sp>
            <p:nvSpPr>
              <p:cNvPr id="133" name="文本框 132">
                <a:extLst>
                  <a:ext uri="{FF2B5EF4-FFF2-40B4-BE49-F238E27FC236}">
                    <a16:creationId xmlns:a16="http://schemas.microsoft.com/office/drawing/2014/main" id="{00D0AA8A-BE91-4350-A6DD-3545946B579D}"/>
                  </a:ext>
                </a:extLst>
              </p:cNvPr>
              <p:cNvSpPr txBox="1">
                <a:spLocks noRot="1" noChangeAspect="1" noMove="1" noResize="1" noEditPoints="1" noAdjustHandles="1" noChangeArrowheads="1" noChangeShapeType="1" noTextEdit="1"/>
              </p:cNvSpPr>
              <p:nvPr/>
            </p:nvSpPr>
            <p:spPr>
              <a:xfrm>
                <a:off x="7146288" y="1772974"/>
                <a:ext cx="583362" cy="369332"/>
              </a:xfrm>
              <a:prstGeom prst="rect">
                <a:avLst/>
              </a:prstGeom>
              <a:blipFill>
                <a:blip r:embed="rId10"/>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2C06503-BD46-40BF-9EEA-F90FB40F52C1}"/>
                  </a:ext>
                </a:extLst>
              </p:cNvPr>
              <p:cNvSpPr txBox="1"/>
              <p:nvPr/>
            </p:nvSpPr>
            <p:spPr>
              <a:xfrm>
                <a:off x="7146288" y="1258490"/>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1</m:t>
                          </m:r>
                        </m:sub>
                      </m:sSub>
                    </m:oMath>
                  </m:oMathPara>
                </a14:m>
                <a:endParaRPr lang="en-US" altLang="zh-CN" dirty="0"/>
              </a:p>
            </p:txBody>
          </p:sp>
        </mc:Choice>
        <mc:Fallback xmlns="">
          <p:sp>
            <p:nvSpPr>
              <p:cNvPr id="134" name="文本框 133">
                <a:extLst>
                  <a:ext uri="{FF2B5EF4-FFF2-40B4-BE49-F238E27FC236}">
                    <a16:creationId xmlns:a16="http://schemas.microsoft.com/office/drawing/2014/main" id="{A2C06503-BD46-40BF-9EEA-F90FB40F52C1}"/>
                  </a:ext>
                </a:extLst>
              </p:cNvPr>
              <p:cNvSpPr txBox="1">
                <a:spLocks noRot="1" noChangeAspect="1" noMove="1" noResize="1" noEditPoints="1" noAdjustHandles="1" noChangeArrowheads="1" noChangeShapeType="1" noTextEdit="1"/>
              </p:cNvSpPr>
              <p:nvPr/>
            </p:nvSpPr>
            <p:spPr>
              <a:xfrm>
                <a:off x="7146288" y="1258490"/>
                <a:ext cx="583362" cy="369332"/>
              </a:xfrm>
              <a:prstGeom prst="rect">
                <a:avLst/>
              </a:prstGeom>
              <a:blipFill>
                <a:blip r:embed="rId11"/>
                <a:stretch>
                  <a:fillRect b="-9677"/>
                </a:stretch>
              </a:blipFill>
            </p:spPr>
            <p:txBody>
              <a:bodyPr/>
              <a:lstStyle/>
              <a:p>
                <a:r>
                  <a:rPr lang="en-CN">
                    <a:noFill/>
                  </a:rPr>
                  <a:t> </a:t>
                </a:r>
              </a:p>
            </p:txBody>
          </p:sp>
        </mc:Fallback>
      </mc:AlternateContent>
      <p:graphicFrame>
        <p:nvGraphicFramePr>
          <p:cNvPr id="135" name="表格 134">
            <a:extLst>
              <a:ext uri="{FF2B5EF4-FFF2-40B4-BE49-F238E27FC236}">
                <a16:creationId xmlns:a16="http://schemas.microsoft.com/office/drawing/2014/main" id="{D0F3687A-A7D6-4C42-A21E-65BB8C7B23F1}"/>
              </a:ext>
            </a:extLst>
          </p:cNvPr>
          <p:cNvGraphicFramePr>
            <a:graphicFrameLocks noGrp="1"/>
          </p:cNvGraphicFramePr>
          <p:nvPr/>
        </p:nvGraphicFramePr>
        <p:xfrm>
          <a:off x="7784569" y="1370551"/>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6" name="表格 135">
            <a:extLst>
              <a:ext uri="{FF2B5EF4-FFF2-40B4-BE49-F238E27FC236}">
                <a16:creationId xmlns:a16="http://schemas.microsoft.com/office/drawing/2014/main" id="{CAAE031E-55BD-425B-BAA2-203C729FD47A}"/>
              </a:ext>
            </a:extLst>
          </p:cNvPr>
          <p:cNvGraphicFramePr>
            <a:graphicFrameLocks noGrp="1"/>
          </p:cNvGraphicFramePr>
          <p:nvPr/>
        </p:nvGraphicFramePr>
        <p:xfrm>
          <a:off x="7784569" y="1866399"/>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7" name="表格 136">
            <a:extLst>
              <a:ext uri="{FF2B5EF4-FFF2-40B4-BE49-F238E27FC236}">
                <a16:creationId xmlns:a16="http://schemas.microsoft.com/office/drawing/2014/main" id="{BDF8FFD8-A5F2-4BE9-B23C-7553B53F3BB2}"/>
              </a:ext>
            </a:extLst>
          </p:cNvPr>
          <p:cNvGraphicFramePr>
            <a:graphicFrameLocks noGrp="1"/>
          </p:cNvGraphicFramePr>
          <p:nvPr/>
        </p:nvGraphicFramePr>
        <p:xfrm>
          <a:off x="7784569" y="238880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8" name="表格 137">
            <a:extLst>
              <a:ext uri="{FF2B5EF4-FFF2-40B4-BE49-F238E27FC236}">
                <a16:creationId xmlns:a16="http://schemas.microsoft.com/office/drawing/2014/main" id="{A0E5E2E2-F32D-42C9-B1DA-886F33176BF6}"/>
              </a:ext>
            </a:extLst>
          </p:cNvPr>
          <p:cNvGraphicFramePr>
            <a:graphicFrameLocks noGrp="1"/>
          </p:cNvGraphicFramePr>
          <p:nvPr/>
        </p:nvGraphicFramePr>
        <p:xfrm>
          <a:off x="7802601" y="292851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sp>
        <p:nvSpPr>
          <p:cNvPr id="139" name="矩形: 圆角 138">
            <a:extLst>
              <a:ext uri="{FF2B5EF4-FFF2-40B4-BE49-F238E27FC236}">
                <a16:creationId xmlns:a16="http://schemas.microsoft.com/office/drawing/2014/main" id="{5E8CE26C-2D29-4A36-8461-92ECBBBBF16F}"/>
              </a:ext>
            </a:extLst>
          </p:cNvPr>
          <p:cNvSpPr/>
          <p:nvPr/>
        </p:nvSpPr>
        <p:spPr>
          <a:xfrm>
            <a:off x="8861922" y="3418753"/>
            <a:ext cx="3162297" cy="712566"/>
          </a:xfrm>
          <a:prstGeom prst="roundRect">
            <a:avLst>
              <a:gd name="adj" fmla="val 4420"/>
            </a:avLst>
          </a:prstGeom>
          <a:solidFill>
            <a:srgbClr val="C2E9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Attention</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85027A98-6C8C-4DC2-B504-689A15CDD72B}"/>
                  </a:ext>
                </a:extLst>
              </p:cNvPr>
              <p:cNvSpPr txBox="1"/>
              <p:nvPr/>
            </p:nvSpPr>
            <p:spPr>
              <a:xfrm>
                <a:off x="8732967" y="4401421"/>
                <a:ext cx="3827485" cy="546863"/>
              </a:xfrm>
              <a:prstGeom prst="rect">
                <a:avLst/>
              </a:prstGeom>
              <a:noFill/>
            </p:spPr>
            <p:txBody>
              <a:bodyPr wrap="square">
                <a:noAutofit/>
              </a:bodyPr>
              <a:lstStyle/>
              <a:p>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40" name="文本框 139">
                <a:extLst>
                  <a:ext uri="{FF2B5EF4-FFF2-40B4-BE49-F238E27FC236}">
                    <a16:creationId xmlns:a16="http://schemas.microsoft.com/office/drawing/2014/main" id="{85027A98-6C8C-4DC2-B504-689A15CDD72B}"/>
                  </a:ext>
                </a:extLst>
              </p:cNvPr>
              <p:cNvSpPr txBox="1">
                <a:spLocks noRot="1" noChangeAspect="1" noMove="1" noResize="1" noEditPoints="1" noAdjustHandles="1" noChangeArrowheads="1" noChangeShapeType="1" noTextEdit="1"/>
              </p:cNvSpPr>
              <p:nvPr/>
            </p:nvSpPr>
            <p:spPr>
              <a:xfrm>
                <a:off x="8732967" y="4401421"/>
                <a:ext cx="3827485" cy="546863"/>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970CFAC7-9521-4464-8308-F0306375C1B6}"/>
                  </a:ext>
                </a:extLst>
              </p:cNvPr>
              <p:cNvSpPr txBox="1"/>
              <p:nvPr/>
            </p:nvSpPr>
            <p:spPr>
              <a:xfrm>
                <a:off x="8636150" y="2554339"/>
                <a:ext cx="3692869" cy="546863"/>
              </a:xfrm>
              <a:prstGeom prst="rect">
                <a:avLst/>
              </a:prstGeom>
              <a:noFill/>
            </p:spPr>
            <p:txBody>
              <a:bodyPr wrap="square">
                <a:noAutofit/>
              </a:bodyPr>
              <a:lstStyle/>
              <a:p>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𝒚</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41" name="文本框 140">
                <a:extLst>
                  <a:ext uri="{FF2B5EF4-FFF2-40B4-BE49-F238E27FC236}">
                    <a16:creationId xmlns:a16="http://schemas.microsoft.com/office/drawing/2014/main" id="{970CFAC7-9521-4464-8308-F0306375C1B6}"/>
                  </a:ext>
                </a:extLst>
              </p:cNvPr>
              <p:cNvSpPr txBox="1">
                <a:spLocks noRot="1" noChangeAspect="1" noMove="1" noResize="1" noEditPoints="1" noAdjustHandles="1" noChangeArrowheads="1" noChangeShapeType="1" noTextEdit="1"/>
              </p:cNvSpPr>
              <p:nvPr/>
            </p:nvSpPr>
            <p:spPr>
              <a:xfrm>
                <a:off x="8636150" y="2554339"/>
                <a:ext cx="3692869" cy="546863"/>
              </a:xfrm>
              <a:prstGeom prst="rect">
                <a:avLst/>
              </a:prstGeom>
              <a:blipFill>
                <a:blip r:embed="rId13"/>
                <a:stretch>
                  <a:fillRect l="-687"/>
                </a:stretch>
              </a:blipFill>
            </p:spPr>
            <p:txBody>
              <a:bodyPr/>
              <a:lstStyle/>
              <a:p>
                <a:r>
                  <a:rPr lang="en-CN">
                    <a:noFill/>
                  </a:rPr>
                  <a:t> </a:t>
                </a:r>
              </a:p>
            </p:txBody>
          </p:sp>
        </mc:Fallback>
      </mc:AlternateContent>
      <p:cxnSp>
        <p:nvCxnSpPr>
          <p:cNvPr id="142" name="直接连接符 141">
            <a:extLst>
              <a:ext uri="{FF2B5EF4-FFF2-40B4-BE49-F238E27FC236}">
                <a16:creationId xmlns:a16="http://schemas.microsoft.com/office/drawing/2014/main" id="{40173D62-F7A3-4226-902F-D533C9E2A115}"/>
              </a:ext>
            </a:extLst>
          </p:cNvPr>
          <p:cNvCxnSpPr>
            <a:cxnSpLocks/>
          </p:cNvCxnSpPr>
          <p:nvPr/>
        </p:nvCxnSpPr>
        <p:spPr>
          <a:xfrm flipV="1">
            <a:off x="8961619" y="303060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B640BAE1-E82B-4365-9F56-3138D5D337EF}"/>
              </a:ext>
            </a:extLst>
          </p:cNvPr>
          <p:cNvCxnSpPr>
            <a:cxnSpLocks/>
          </p:cNvCxnSpPr>
          <p:nvPr/>
        </p:nvCxnSpPr>
        <p:spPr>
          <a:xfrm flipV="1">
            <a:off x="9966564" y="303396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A75ADA27-911A-4A84-A4CC-170BC69127A6}"/>
              </a:ext>
            </a:extLst>
          </p:cNvPr>
          <p:cNvCxnSpPr>
            <a:cxnSpLocks/>
          </p:cNvCxnSpPr>
          <p:nvPr/>
        </p:nvCxnSpPr>
        <p:spPr>
          <a:xfrm flipV="1">
            <a:off x="10944797" y="303732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97BACD24-D275-4F37-9A7D-CDEEA0A9B078}"/>
              </a:ext>
            </a:extLst>
          </p:cNvPr>
          <p:cNvCxnSpPr>
            <a:cxnSpLocks/>
          </p:cNvCxnSpPr>
          <p:nvPr/>
        </p:nvCxnSpPr>
        <p:spPr>
          <a:xfrm flipV="1">
            <a:off x="11923029" y="3033960"/>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08592065-FA21-4115-A3DC-61F3A0FF15D2}"/>
              </a:ext>
            </a:extLst>
          </p:cNvPr>
          <p:cNvCxnSpPr>
            <a:cxnSpLocks/>
          </p:cNvCxnSpPr>
          <p:nvPr/>
        </p:nvCxnSpPr>
        <p:spPr>
          <a:xfrm flipV="1">
            <a:off x="8983366" y="416064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6317C447-6E5C-493E-9F55-5CADCED17AF8}"/>
              </a:ext>
            </a:extLst>
          </p:cNvPr>
          <p:cNvCxnSpPr>
            <a:cxnSpLocks/>
          </p:cNvCxnSpPr>
          <p:nvPr/>
        </p:nvCxnSpPr>
        <p:spPr>
          <a:xfrm flipV="1">
            <a:off x="9988311" y="416400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5D7BE88B-C089-4599-9AAD-CF2A56367899}"/>
              </a:ext>
            </a:extLst>
          </p:cNvPr>
          <p:cNvCxnSpPr>
            <a:cxnSpLocks/>
          </p:cNvCxnSpPr>
          <p:nvPr/>
        </p:nvCxnSpPr>
        <p:spPr>
          <a:xfrm flipV="1">
            <a:off x="10966544" y="416736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E63EEBFC-5450-47A4-A5DA-70145702AED6}"/>
              </a:ext>
            </a:extLst>
          </p:cNvPr>
          <p:cNvCxnSpPr>
            <a:cxnSpLocks/>
          </p:cNvCxnSpPr>
          <p:nvPr/>
        </p:nvCxnSpPr>
        <p:spPr>
          <a:xfrm flipV="1">
            <a:off x="11944776" y="416400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21DD7DCC-4A09-4E62-9FE1-DF3C62A5E549}"/>
                  </a:ext>
                </a:extLst>
              </p:cNvPr>
              <p:cNvSpPr txBox="1"/>
              <p:nvPr/>
            </p:nvSpPr>
            <p:spPr>
              <a:xfrm>
                <a:off x="8356511" y="5177996"/>
                <a:ext cx="3632147" cy="1384995"/>
              </a:xfrm>
              <a:prstGeom prst="rect">
                <a:avLst/>
              </a:prstGeom>
              <a:noFill/>
            </p:spPr>
            <p:txBody>
              <a:bodyPr wrap="square" rtlCol="0">
                <a:spAutoFit/>
              </a:bodyPr>
              <a:lstStyle/>
              <a:p>
                <a:r>
                  <a:rPr lang="en-US" altLang="zh-CN" sz="2800" dirty="0">
                    <a:solidFill>
                      <a:srgbClr val="FF0000"/>
                    </a:solidFill>
                  </a:rPr>
                  <a:t>Key</a:t>
                </a:r>
                <a:r>
                  <a:rPr lang="zh-CN" altLang="en-US" sz="2800" dirty="0">
                    <a:solidFill>
                      <a:srgbClr val="FF0000"/>
                    </a:solidFill>
                  </a:rPr>
                  <a:t> </a:t>
                </a:r>
                <a:r>
                  <a:rPr lang="en-US" altLang="zh-CN" sz="2800" dirty="0">
                    <a:solidFill>
                      <a:srgbClr val="FF0000"/>
                    </a:solidFill>
                  </a:rPr>
                  <a:t>observation:</a:t>
                </a:r>
                <a:r>
                  <a:rPr lang="zh-CN" altLang="en-US" sz="2800" dirty="0">
                    <a:solidFill>
                      <a:srgbClr val="FF0000"/>
                    </a:solidFill>
                  </a:rPr>
                  <a:t> </a:t>
                </a:r>
                <a14:m>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1" i="1" smtClean="0">
                            <a:solidFill>
                              <a:srgbClr val="00B0F0"/>
                            </a:solidFill>
                            <a:latin typeface="Cambria Math" panose="02040503050406030204" pitchFamily="18" charset="0"/>
                          </a:rPr>
                          <m:t>𝒊</m:t>
                        </m:r>
                      </m:sub>
                    </m:sSub>
                  </m:oMath>
                </a14:m>
                <a:r>
                  <a:rPr lang="zh-CN" altLang="en-US" sz="2800" dirty="0">
                    <a:solidFill>
                      <a:srgbClr val="FF0000"/>
                    </a:solidFill>
                  </a:rPr>
                  <a:t> </a:t>
                </a:r>
                <a:r>
                  <a:rPr lang="en-US" altLang="zh-CN" sz="2800" dirty="0">
                    <a:solidFill>
                      <a:srgbClr val="FF0000"/>
                    </a:solidFill>
                  </a:rPr>
                  <a:t>has</a:t>
                </a:r>
                <a:r>
                  <a:rPr lang="zh-CN" altLang="en-US" sz="2800" dirty="0">
                    <a:solidFill>
                      <a:srgbClr val="FF0000"/>
                    </a:solidFill>
                  </a:rPr>
                  <a:t> </a:t>
                </a:r>
                <a:r>
                  <a:rPr lang="en-US" altLang="zh-CN" sz="2800" dirty="0">
                    <a:solidFill>
                      <a:srgbClr val="FF0000"/>
                    </a:solidFill>
                  </a:rPr>
                  <a:t>been</a:t>
                </a:r>
                <a:r>
                  <a:rPr lang="zh-CN" altLang="en-US" sz="2800" dirty="0">
                    <a:solidFill>
                      <a:srgbClr val="FF0000"/>
                    </a:solidFill>
                  </a:rPr>
                  <a:t> </a:t>
                </a:r>
                <a:r>
                  <a:rPr lang="en-US" altLang="zh-CN" sz="2800" dirty="0">
                    <a:solidFill>
                      <a:srgbClr val="FF0000"/>
                    </a:solidFill>
                  </a:rPr>
                  <a:t>used</a:t>
                </a:r>
                <a:r>
                  <a:rPr lang="zh-CN" altLang="en-US" sz="2800" dirty="0">
                    <a:solidFill>
                      <a:srgbClr val="FF0000"/>
                    </a:solidFill>
                  </a:rPr>
                  <a:t> </a:t>
                </a:r>
                <a:r>
                  <a:rPr lang="en-US" altLang="zh-CN" sz="2800" dirty="0">
                    <a:solidFill>
                      <a:srgbClr val="FF0000"/>
                    </a:solidFill>
                  </a:rPr>
                  <a:t>in</a:t>
                </a:r>
                <a:r>
                  <a:rPr lang="zh-CN" altLang="en-US" sz="2800" dirty="0">
                    <a:solidFill>
                      <a:srgbClr val="FF0000"/>
                    </a:solidFill>
                  </a:rPr>
                  <a:t> </a:t>
                </a:r>
                <a:r>
                  <a:rPr lang="en-US" altLang="zh-CN" sz="2800" dirty="0">
                    <a:solidFill>
                      <a:srgbClr val="FF0000"/>
                    </a:solidFill>
                  </a:rPr>
                  <a:t>three</a:t>
                </a:r>
                <a:r>
                  <a:rPr lang="zh-CN" altLang="en-US" sz="2800" dirty="0">
                    <a:solidFill>
                      <a:srgbClr val="FF0000"/>
                    </a:solidFill>
                  </a:rPr>
                  <a:t> </a:t>
                </a:r>
                <a:r>
                  <a:rPr lang="en-US" altLang="zh-CN" sz="2800" dirty="0">
                    <a:solidFill>
                      <a:srgbClr val="FF0000"/>
                    </a:solidFill>
                  </a:rPr>
                  <a:t>places.</a:t>
                </a:r>
                <a:endParaRPr lang="zh-CN" altLang="en-US" sz="2800" dirty="0">
                  <a:solidFill>
                    <a:srgbClr val="FF0000"/>
                  </a:solidFill>
                </a:endParaRPr>
              </a:p>
            </p:txBody>
          </p:sp>
        </mc:Choice>
        <mc:Fallback xmlns="">
          <p:sp>
            <p:nvSpPr>
              <p:cNvPr id="150" name="文本框 149">
                <a:extLst>
                  <a:ext uri="{FF2B5EF4-FFF2-40B4-BE49-F238E27FC236}">
                    <a16:creationId xmlns:a16="http://schemas.microsoft.com/office/drawing/2014/main" id="{21DD7DCC-4A09-4E62-9FE1-DF3C62A5E549}"/>
                  </a:ext>
                </a:extLst>
              </p:cNvPr>
              <p:cNvSpPr txBox="1">
                <a:spLocks noRot="1" noChangeAspect="1" noMove="1" noResize="1" noEditPoints="1" noAdjustHandles="1" noChangeArrowheads="1" noChangeShapeType="1" noTextEdit="1"/>
              </p:cNvSpPr>
              <p:nvPr/>
            </p:nvSpPr>
            <p:spPr>
              <a:xfrm>
                <a:off x="8356511" y="5177996"/>
                <a:ext cx="3632147" cy="1384995"/>
              </a:xfrm>
              <a:prstGeom prst="rect">
                <a:avLst/>
              </a:prstGeom>
              <a:blipFill>
                <a:blip r:embed="rId14"/>
                <a:stretch>
                  <a:fillRect l="-3484" t="-5455" b="-118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3" name="文本框 33">
                <a:extLst>
                  <a:ext uri="{FF2B5EF4-FFF2-40B4-BE49-F238E27FC236}">
                    <a16:creationId xmlns:a16="http://schemas.microsoft.com/office/drawing/2014/main" id="{3B802D27-0353-784C-872C-EFB0EF4283A8}"/>
                  </a:ext>
                </a:extLst>
              </p:cNvPr>
              <p:cNvSpPr txBox="1"/>
              <p:nvPr/>
            </p:nvSpPr>
            <p:spPr>
              <a:xfrm>
                <a:off x="711200" y="2750434"/>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83" name="文本框 33">
                <a:extLst>
                  <a:ext uri="{FF2B5EF4-FFF2-40B4-BE49-F238E27FC236}">
                    <a16:creationId xmlns:a16="http://schemas.microsoft.com/office/drawing/2014/main" id="{3B802D27-0353-784C-872C-EFB0EF4283A8}"/>
                  </a:ext>
                </a:extLst>
              </p:cNvPr>
              <p:cNvSpPr txBox="1">
                <a:spLocks noRot="1" noChangeAspect="1" noMove="1" noResize="1" noEditPoints="1" noAdjustHandles="1" noChangeArrowheads="1" noChangeShapeType="1" noTextEdit="1"/>
              </p:cNvSpPr>
              <p:nvPr/>
            </p:nvSpPr>
            <p:spPr>
              <a:xfrm>
                <a:off x="711200" y="2750434"/>
                <a:ext cx="4795270" cy="546863"/>
              </a:xfrm>
              <a:prstGeom prst="rect">
                <a:avLst/>
              </a:prstGeom>
              <a:blipFill>
                <a:blip r:embed="rId1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4" name="文本框 26">
                <a:extLst>
                  <a:ext uri="{FF2B5EF4-FFF2-40B4-BE49-F238E27FC236}">
                    <a16:creationId xmlns:a16="http://schemas.microsoft.com/office/drawing/2014/main" id="{C9745966-2B96-9E4E-BBA9-5A668815B844}"/>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84" name="文本框 26">
                <a:extLst>
                  <a:ext uri="{FF2B5EF4-FFF2-40B4-BE49-F238E27FC236}">
                    <a16:creationId xmlns:a16="http://schemas.microsoft.com/office/drawing/2014/main" id="{C9745966-2B96-9E4E-BBA9-5A668815B844}"/>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16"/>
                <a:stretch>
                  <a:fillRect l="-794"/>
                </a:stretch>
              </a:blipFill>
            </p:spPr>
            <p:txBody>
              <a:bodyPr/>
              <a:lstStyle/>
              <a:p>
                <a:r>
                  <a:rPr lang="en-CN">
                    <a:noFill/>
                  </a:rPr>
                  <a:t> </a:t>
                </a:r>
              </a:p>
            </p:txBody>
          </p:sp>
        </mc:Fallback>
      </mc:AlternateContent>
      <p:sp>
        <p:nvSpPr>
          <p:cNvPr id="81" name="矩形 70">
            <a:extLst>
              <a:ext uri="{FF2B5EF4-FFF2-40B4-BE49-F238E27FC236}">
                <a16:creationId xmlns:a16="http://schemas.microsoft.com/office/drawing/2014/main" id="{EFFEAE2B-645D-8D4A-B426-21C93B103A9F}"/>
              </a:ext>
            </a:extLst>
          </p:cNvPr>
          <p:cNvSpPr/>
          <p:nvPr/>
        </p:nvSpPr>
        <p:spPr>
          <a:xfrm>
            <a:off x="695326" y="879664"/>
            <a:ext cx="4809867" cy="4687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2" name="矩形 71">
            <a:extLst>
              <a:ext uri="{FF2B5EF4-FFF2-40B4-BE49-F238E27FC236}">
                <a16:creationId xmlns:a16="http://schemas.microsoft.com/office/drawing/2014/main" id="{C3970FC4-8DF0-8245-AC3C-7E2CC1072A6E}"/>
              </a:ext>
            </a:extLst>
          </p:cNvPr>
          <p:cNvSpPr/>
          <p:nvPr/>
        </p:nvSpPr>
        <p:spPr>
          <a:xfrm>
            <a:off x="709930" y="6160591"/>
            <a:ext cx="5005070" cy="6677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6" name="矩形 19">
            <a:extLst>
              <a:ext uri="{FF2B5EF4-FFF2-40B4-BE49-F238E27FC236}">
                <a16:creationId xmlns:a16="http://schemas.microsoft.com/office/drawing/2014/main" id="{33A64D70-2DFB-A24C-89BA-9371D57BFCE9}"/>
              </a:ext>
            </a:extLst>
          </p:cNvPr>
          <p:cNvSpPr/>
          <p:nvPr/>
        </p:nvSpPr>
        <p:spPr>
          <a:xfrm>
            <a:off x="6897189" y="4995879"/>
            <a:ext cx="1202344" cy="8199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mc:AlternateContent xmlns:mc="http://schemas.openxmlformats.org/markup-compatibility/2006" xmlns:a14="http://schemas.microsoft.com/office/drawing/2010/main">
        <mc:Choice Requires="a14">
          <p:sp>
            <p:nvSpPr>
              <p:cNvPr id="93" name="文本框 17">
                <a:extLst>
                  <a:ext uri="{FF2B5EF4-FFF2-40B4-BE49-F238E27FC236}">
                    <a16:creationId xmlns:a16="http://schemas.microsoft.com/office/drawing/2014/main" id="{4181624C-3349-5F43-BFFA-2A51111075D6}"/>
                  </a:ext>
                </a:extLst>
              </p:cNvPr>
              <p:cNvSpPr txBox="1"/>
              <p:nvPr/>
            </p:nvSpPr>
            <p:spPr>
              <a:xfrm>
                <a:off x="7100748" y="489743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93" name="文本框 17">
                <a:extLst>
                  <a:ext uri="{FF2B5EF4-FFF2-40B4-BE49-F238E27FC236}">
                    <a16:creationId xmlns:a16="http://schemas.microsoft.com/office/drawing/2014/main" id="{4181624C-3349-5F43-BFFA-2A51111075D6}"/>
                  </a:ext>
                </a:extLst>
              </p:cNvPr>
              <p:cNvSpPr txBox="1">
                <a:spLocks noRot="1" noChangeAspect="1" noMove="1" noResize="1" noEditPoints="1" noAdjustHandles="1" noChangeArrowheads="1" noChangeShapeType="1" noTextEdit="1"/>
              </p:cNvSpPr>
              <p:nvPr/>
            </p:nvSpPr>
            <p:spPr>
              <a:xfrm>
                <a:off x="7100748" y="4897432"/>
                <a:ext cx="736601" cy="523220"/>
              </a:xfrm>
              <a:prstGeom prst="rect">
                <a:avLst/>
              </a:prstGeom>
              <a:blipFill>
                <a:blip r:embed="rId17"/>
                <a:stretch>
                  <a:fillRect b="-4762"/>
                </a:stretch>
              </a:blipFill>
            </p:spPr>
            <p:txBody>
              <a:bodyPr/>
              <a:lstStyle/>
              <a:p>
                <a:r>
                  <a:rPr lang="en-CN">
                    <a:noFill/>
                  </a:rPr>
                  <a:t> </a:t>
                </a:r>
              </a:p>
            </p:txBody>
          </p:sp>
        </mc:Fallback>
      </mc:AlternateContent>
      <p:cxnSp>
        <p:nvCxnSpPr>
          <p:cNvPr id="95" name="直接连接符 18">
            <a:extLst>
              <a:ext uri="{FF2B5EF4-FFF2-40B4-BE49-F238E27FC236}">
                <a16:creationId xmlns:a16="http://schemas.microsoft.com/office/drawing/2014/main" id="{1C5E1588-B043-2045-AE43-90D7430ED93C}"/>
              </a:ext>
            </a:extLst>
          </p:cNvPr>
          <p:cNvCxnSpPr>
            <a:cxnSpLocks/>
            <a:stCxn id="96" idx="1"/>
          </p:cNvCxnSpPr>
          <p:nvPr/>
        </p:nvCxnSpPr>
        <p:spPr>
          <a:xfrm flipH="1">
            <a:off x="5506470" y="5549883"/>
            <a:ext cx="1565236" cy="1691"/>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96" name="表格 21">
            <a:extLst>
              <a:ext uri="{FF2B5EF4-FFF2-40B4-BE49-F238E27FC236}">
                <a16:creationId xmlns:a16="http://schemas.microsoft.com/office/drawing/2014/main" id="{390520C9-9E9F-814A-A885-EF0BEF301566}"/>
              </a:ext>
            </a:extLst>
          </p:cNvPr>
          <p:cNvGraphicFramePr>
            <a:graphicFrameLocks noGrp="1"/>
          </p:cNvGraphicFramePr>
          <p:nvPr>
            <p:extLst>
              <p:ext uri="{D42A27DB-BD31-4B8C-83A1-F6EECF244321}">
                <p14:modId xmlns:p14="http://schemas.microsoft.com/office/powerpoint/2010/main" val="2266463581"/>
              </p:ext>
            </p:extLst>
          </p:nvPr>
        </p:nvGraphicFramePr>
        <p:xfrm>
          <a:off x="7071706" y="540468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98" name="直接连接符 59">
            <a:extLst>
              <a:ext uri="{FF2B5EF4-FFF2-40B4-BE49-F238E27FC236}">
                <a16:creationId xmlns:a16="http://schemas.microsoft.com/office/drawing/2014/main" id="{F5FC7720-64DD-3C43-945E-39F2A8FF0B0E}"/>
              </a:ext>
            </a:extLst>
          </p:cNvPr>
          <p:cNvCxnSpPr>
            <a:cxnSpLocks/>
          </p:cNvCxnSpPr>
          <p:nvPr/>
        </p:nvCxnSpPr>
        <p:spPr>
          <a:xfrm flipV="1">
            <a:off x="6726299" y="3775036"/>
            <a:ext cx="2135623" cy="720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54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E1A7-A686-494D-AD1B-4E1435FDD23F}"/>
              </a:ext>
            </a:extLst>
          </p:cNvPr>
          <p:cNvSpPr>
            <a:spLocks noGrp="1"/>
          </p:cNvSpPr>
          <p:nvPr>
            <p:ph type="title"/>
          </p:nvPr>
        </p:nvSpPr>
        <p:spPr/>
        <p:txBody>
          <a:bodyPr/>
          <a:lstStyle/>
          <a:p>
            <a:r>
              <a:rPr lang="en-US" altLang="zh-CN" dirty="0"/>
              <a:t>Self-Attention</a:t>
            </a:r>
            <a:r>
              <a:rPr lang="zh-CN" altLang="en-US" dirty="0"/>
              <a:t> </a:t>
            </a:r>
            <a:r>
              <a:rPr lang="en-US" altLang="zh-CN" dirty="0"/>
              <a:t>–</a:t>
            </a:r>
            <a:r>
              <a:rPr lang="zh-CN" altLang="en-US" dirty="0"/>
              <a:t> </a:t>
            </a:r>
            <a:r>
              <a:rPr lang="en-US" altLang="zh-CN" dirty="0"/>
              <a:t>Adding</a:t>
            </a:r>
            <a:r>
              <a:rPr lang="zh-CN" altLang="en-US" dirty="0"/>
              <a:t> </a:t>
            </a:r>
            <a:r>
              <a:rPr lang="en-US" altLang="zh-CN" dirty="0"/>
              <a:t>parameters</a:t>
            </a:r>
            <a:endParaRPr lang="en-CN" dirty="0"/>
          </a:p>
        </p:txBody>
      </p:sp>
      <p:sp>
        <p:nvSpPr>
          <p:cNvPr id="4" name="Slide Number Placeholder 3">
            <a:extLst>
              <a:ext uri="{FF2B5EF4-FFF2-40B4-BE49-F238E27FC236}">
                <a16:creationId xmlns:a16="http://schemas.microsoft.com/office/drawing/2014/main" id="{01D5980E-BA77-CA41-8E68-AF74FF7A7361}"/>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p:sp>
        <p:nvSpPr>
          <p:cNvPr id="5" name="Rounded Rectangle 4">
            <a:extLst>
              <a:ext uri="{FF2B5EF4-FFF2-40B4-BE49-F238E27FC236}">
                <a16:creationId xmlns:a16="http://schemas.microsoft.com/office/drawing/2014/main" id="{0928B5C0-E0D4-8D4C-8E04-5FF3813BA79D}"/>
              </a:ext>
            </a:extLst>
          </p:cNvPr>
          <p:cNvSpPr/>
          <p:nvPr/>
        </p:nvSpPr>
        <p:spPr>
          <a:xfrm>
            <a:off x="1247203" y="1390471"/>
            <a:ext cx="4543424" cy="4783541"/>
          </a:xfrm>
          <a:prstGeom prst="roundRect">
            <a:avLst>
              <a:gd name="adj" fmla="val 2710"/>
            </a:avLst>
          </a:prstGeom>
          <a:solidFill>
            <a:srgbClr val="C2E9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 name="直接连接符 84">
            <a:extLst>
              <a:ext uri="{FF2B5EF4-FFF2-40B4-BE49-F238E27FC236}">
                <a16:creationId xmlns:a16="http://schemas.microsoft.com/office/drawing/2014/main" id="{4C9689B3-FE84-1D4A-BF29-2757B77E20A7}"/>
              </a:ext>
            </a:extLst>
          </p:cNvPr>
          <p:cNvCxnSpPr>
            <a:cxnSpLocks/>
            <a:stCxn id="51" idx="1"/>
            <a:endCxn id="35" idx="3"/>
          </p:cNvCxnSpPr>
          <p:nvPr/>
        </p:nvCxnSpPr>
        <p:spPr>
          <a:xfrm flipH="1">
            <a:off x="2318922" y="2457546"/>
            <a:ext cx="3032989" cy="458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89">
            <a:extLst>
              <a:ext uri="{FF2B5EF4-FFF2-40B4-BE49-F238E27FC236}">
                <a16:creationId xmlns:a16="http://schemas.microsoft.com/office/drawing/2014/main" id="{44512C14-6BDC-0C4D-A1B0-D8712A11AE18}"/>
              </a:ext>
            </a:extLst>
          </p:cNvPr>
          <p:cNvCxnSpPr>
            <a:cxnSpLocks/>
            <a:stCxn id="51" idx="1"/>
            <a:endCxn id="37" idx="3"/>
          </p:cNvCxnSpPr>
          <p:nvPr/>
        </p:nvCxnSpPr>
        <p:spPr>
          <a:xfrm flipH="1" flipV="1">
            <a:off x="3323867" y="2157971"/>
            <a:ext cx="2028044" cy="29957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93">
            <a:extLst>
              <a:ext uri="{FF2B5EF4-FFF2-40B4-BE49-F238E27FC236}">
                <a16:creationId xmlns:a16="http://schemas.microsoft.com/office/drawing/2014/main" id="{C83CEF9C-D711-F041-81AB-91436AC71363}"/>
              </a:ext>
            </a:extLst>
          </p:cNvPr>
          <p:cNvCxnSpPr>
            <a:cxnSpLocks/>
            <a:stCxn id="51" idx="1"/>
            <a:endCxn id="39" idx="3"/>
          </p:cNvCxnSpPr>
          <p:nvPr/>
        </p:nvCxnSpPr>
        <p:spPr>
          <a:xfrm flipH="1" flipV="1">
            <a:off x="4328812" y="1866400"/>
            <a:ext cx="1023099" cy="59114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96">
            <a:extLst>
              <a:ext uri="{FF2B5EF4-FFF2-40B4-BE49-F238E27FC236}">
                <a16:creationId xmlns:a16="http://schemas.microsoft.com/office/drawing/2014/main" id="{95C8E60B-98C5-9948-9895-C69DC9E16C80}"/>
              </a:ext>
            </a:extLst>
          </p:cNvPr>
          <p:cNvCxnSpPr>
            <a:cxnSpLocks/>
            <a:stCxn id="51" idx="1"/>
            <a:endCxn id="41" idx="3"/>
          </p:cNvCxnSpPr>
          <p:nvPr/>
        </p:nvCxnSpPr>
        <p:spPr>
          <a:xfrm flipH="1" flipV="1">
            <a:off x="5276284" y="1571512"/>
            <a:ext cx="75627" cy="886034"/>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矩形: 圆角 4">
            <a:extLst>
              <a:ext uri="{FF2B5EF4-FFF2-40B4-BE49-F238E27FC236}">
                <a16:creationId xmlns:a16="http://schemas.microsoft.com/office/drawing/2014/main" id="{60D7B8AB-6BDD-6345-AF73-EF49F48AF15F}"/>
              </a:ext>
            </a:extLst>
          </p:cNvPr>
          <p:cNvSpPr/>
          <p:nvPr/>
        </p:nvSpPr>
        <p:spPr>
          <a:xfrm>
            <a:off x="1694162" y="5298743"/>
            <a:ext cx="3812308" cy="505661"/>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Dot product</a:t>
            </a:r>
            <a:endParaRPr lang="zh-CN" altLang="en-US" sz="2800" dirty="0">
              <a:solidFill>
                <a:srgbClr val="00B050"/>
              </a:solidFill>
            </a:endParaRPr>
          </a:p>
        </p:txBody>
      </p:sp>
      <mc:AlternateContent xmlns:mc="http://schemas.openxmlformats.org/markup-compatibility/2006" xmlns:a14="http://schemas.microsoft.com/office/drawing/2010/main">
        <mc:Choice Requires="a14">
          <p:sp>
            <p:nvSpPr>
              <p:cNvPr id="11" name="文本框 5">
                <a:extLst>
                  <a:ext uri="{FF2B5EF4-FFF2-40B4-BE49-F238E27FC236}">
                    <a16:creationId xmlns:a16="http://schemas.microsoft.com/office/drawing/2014/main" id="{E42936C0-94AD-A34E-A3A0-759222E0C9F4}"/>
                  </a:ext>
                </a:extLst>
              </p:cNvPr>
              <p:cNvSpPr txBox="1"/>
              <p:nvPr/>
            </p:nvSpPr>
            <p:spPr>
              <a:xfrm>
                <a:off x="711201" y="6062124"/>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1" name="文本框 5">
                <a:extLst>
                  <a:ext uri="{FF2B5EF4-FFF2-40B4-BE49-F238E27FC236}">
                    <a16:creationId xmlns:a16="http://schemas.microsoft.com/office/drawing/2014/main" id="{E42936C0-94AD-A34E-A3A0-759222E0C9F4}"/>
                  </a:ext>
                </a:extLst>
              </p:cNvPr>
              <p:cNvSpPr txBox="1">
                <a:spLocks noRot="1" noChangeAspect="1" noMove="1" noResize="1" noEditPoints="1" noAdjustHandles="1" noChangeArrowheads="1" noChangeShapeType="1" noTextEdit="1"/>
              </p:cNvSpPr>
              <p:nvPr/>
            </p:nvSpPr>
            <p:spPr>
              <a:xfrm>
                <a:off x="711201" y="6062124"/>
                <a:ext cx="4795270" cy="546863"/>
              </a:xfrm>
              <a:prstGeom prst="rect">
                <a:avLst/>
              </a:prstGeom>
              <a:blipFill>
                <a:blip r:embed="rId3"/>
                <a:stretch>
                  <a:fillRect l="-794"/>
                </a:stretch>
              </a:blipFill>
            </p:spPr>
            <p:txBody>
              <a:bodyPr/>
              <a:lstStyle/>
              <a:p>
                <a:r>
                  <a:rPr lang="en-CN">
                    <a:noFill/>
                  </a:rPr>
                  <a:t> </a:t>
                </a:r>
              </a:p>
            </p:txBody>
          </p:sp>
        </mc:Fallback>
      </mc:AlternateContent>
      <p:graphicFrame>
        <p:nvGraphicFramePr>
          <p:cNvPr id="12" name="表格 7">
            <a:extLst>
              <a:ext uri="{FF2B5EF4-FFF2-40B4-BE49-F238E27FC236}">
                <a16:creationId xmlns:a16="http://schemas.microsoft.com/office/drawing/2014/main" id="{8CB59485-DDAC-FA48-9F5A-09EA80C4A9F1}"/>
              </a:ext>
            </a:extLst>
          </p:cNvPr>
          <p:cNvGraphicFramePr>
            <a:graphicFrameLocks noGrp="1"/>
          </p:cNvGraphicFramePr>
          <p:nvPr/>
        </p:nvGraphicFramePr>
        <p:xfrm>
          <a:off x="1723187"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 name="表格 7">
            <a:extLst>
              <a:ext uri="{FF2B5EF4-FFF2-40B4-BE49-F238E27FC236}">
                <a16:creationId xmlns:a16="http://schemas.microsoft.com/office/drawing/2014/main" id="{34FB0838-FD68-A34D-B373-EA47B95A88D7}"/>
              </a:ext>
            </a:extLst>
          </p:cNvPr>
          <p:cNvGraphicFramePr>
            <a:graphicFrameLocks noGrp="1"/>
          </p:cNvGraphicFramePr>
          <p:nvPr/>
        </p:nvGraphicFramePr>
        <p:xfrm>
          <a:off x="2706149"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4" name="表格 8">
            <a:extLst>
              <a:ext uri="{FF2B5EF4-FFF2-40B4-BE49-F238E27FC236}">
                <a16:creationId xmlns:a16="http://schemas.microsoft.com/office/drawing/2014/main" id="{572AD08C-176E-5C42-8508-17A7A3BC72C1}"/>
              </a:ext>
            </a:extLst>
          </p:cNvPr>
          <p:cNvGraphicFramePr>
            <a:graphicFrameLocks noGrp="1"/>
          </p:cNvGraphicFramePr>
          <p:nvPr/>
        </p:nvGraphicFramePr>
        <p:xfrm>
          <a:off x="3689111"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5" name="表格 9">
            <a:extLst>
              <a:ext uri="{FF2B5EF4-FFF2-40B4-BE49-F238E27FC236}">
                <a16:creationId xmlns:a16="http://schemas.microsoft.com/office/drawing/2014/main" id="{9B444711-3480-0D40-850F-AB6AB0ACF18D}"/>
              </a:ext>
            </a:extLst>
          </p:cNvPr>
          <p:cNvGraphicFramePr>
            <a:graphicFrameLocks noGrp="1"/>
          </p:cNvGraphicFramePr>
          <p:nvPr/>
        </p:nvGraphicFramePr>
        <p:xfrm>
          <a:off x="4672073" y="6525573"/>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6" name="直接连接符 10">
            <a:extLst>
              <a:ext uri="{FF2B5EF4-FFF2-40B4-BE49-F238E27FC236}">
                <a16:creationId xmlns:a16="http://schemas.microsoft.com/office/drawing/2014/main" id="{D24D5602-E64F-7B49-9830-73B365F0F307}"/>
              </a:ext>
            </a:extLst>
          </p:cNvPr>
          <p:cNvCxnSpPr>
            <a:cxnSpLocks/>
          </p:cNvCxnSpPr>
          <p:nvPr/>
        </p:nvCxnSpPr>
        <p:spPr>
          <a:xfrm flipV="1">
            <a:off x="2088738" y="580440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3">
            <a:extLst>
              <a:ext uri="{FF2B5EF4-FFF2-40B4-BE49-F238E27FC236}">
                <a16:creationId xmlns:a16="http://schemas.microsoft.com/office/drawing/2014/main" id="{CB3B3A1D-CD54-D145-BBD5-79C46062695C}"/>
              </a:ext>
            </a:extLst>
          </p:cNvPr>
          <p:cNvCxnSpPr>
            <a:cxnSpLocks/>
          </p:cNvCxnSpPr>
          <p:nvPr/>
        </p:nvCxnSpPr>
        <p:spPr>
          <a:xfrm flipV="1">
            <a:off x="3093683"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4">
            <a:extLst>
              <a:ext uri="{FF2B5EF4-FFF2-40B4-BE49-F238E27FC236}">
                <a16:creationId xmlns:a16="http://schemas.microsoft.com/office/drawing/2014/main" id="{347A1305-DBF6-4844-9E66-AD6CC565EDFF}"/>
              </a:ext>
            </a:extLst>
          </p:cNvPr>
          <p:cNvCxnSpPr>
            <a:cxnSpLocks/>
          </p:cNvCxnSpPr>
          <p:nvPr/>
        </p:nvCxnSpPr>
        <p:spPr>
          <a:xfrm flipV="1">
            <a:off x="4071916" y="581112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连接符 15">
            <a:extLst>
              <a:ext uri="{FF2B5EF4-FFF2-40B4-BE49-F238E27FC236}">
                <a16:creationId xmlns:a16="http://schemas.microsoft.com/office/drawing/2014/main" id="{208F546C-1F38-CD43-91C0-B9FAE45A6A08}"/>
              </a:ext>
            </a:extLst>
          </p:cNvPr>
          <p:cNvCxnSpPr>
            <a:cxnSpLocks/>
          </p:cNvCxnSpPr>
          <p:nvPr/>
        </p:nvCxnSpPr>
        <p:spPr>
          <a:xfrm flipV="1">
            <a:off x="5050148" y="5807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连接符 22">
            <a:extLst>
              <a:ext uri="{FF2B5EF4-FFF2-40B4-BE49-F238E27FC236}">
                <a16:creationId xmlns:a16="http://schemas.microsoft.com/office/drawing/2014/main" id="{511C48C1-826C-FB4F-812C-83DF475ABBFF}"/>
              </a:ext>
            </a:extLst>
          </p:cNvPr>
          <p:cNvCxnSpPr>
            <a:cxnSpLocks/>
          </p:cNvCxnSpPr>
          <p:nvPr/>
        </p:nvCxnSpPr>
        <p:spPr>
          <a:xfrm flipV="1">
            <a:off x="2088737" y="492335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连接符 23">
            <a:extLst>
              <a:ext uri="{FF2B5EF4-FFF2-40B4-BE49-F238E27FC236}">
                <a16:creationId xmlns:a16="http://schemas.microsoft.com/office/drawing/2014/main" id="{D8B69A58-86A7-6346-A1AC-C37B962F01F8}"/>
              </a:ext>
            </a:extLst>
          </p:cNvPr>
          <p:cNvCxnSpPr>
            <a:cxnSpLocks/>
          </p:cNvCxnSpPr>
          <p:nvPr/>
        </p:nvCxnSpPr>
        <p:spPr>
          <a:xfrm flipV="1">
            <a:off x="3093682"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4">
            <a:extLst>
              <a:ext uri="{FF2B5EF4-FFF2-40B4-BE49-F238E27FC236}">
                <a16:creationId xmlns:a16="http://schemas.microsoft.com/office/drawing/2014/main" id="{E836637E-0B92-DC4B-A05F-EEF4D1A7463E}"/>
              </a:ext>
            </a:extLst>
          </p:cNvPr>
          <p:cNvCxnSpPr>
            <a:cxnSpLocks/>
          </p:cNvCxnSpPr>
          <p:nvPr/>
        </p:nvCxnSpPr>
        <p:spPr>
          <a:xfrm flipV="1">
            <a:off x="4071915" y="493007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5">
            <a:extLst>
              <a:ext uri="{FF2B5EF4-FFF2-40B4-BE49-F238E27FC236}">
                <a16:creationId xmlns:a16="http://schemas.microsoft.com/office/drawing/2014/main" id="{796C7E52-89AE-0D4F-B4E3-5B590BF8D39C}"/>
              </a:ext>
            </a:extLst>
          </p:cNvPr>
          <p:cNvCxnSpPr>
            <a:cxnSpLocks/>
          </p:cNvCxnSpPr>
          <p:nvPr/>
        </p:nvCxnSpPr>
        <p:spPr>
          <a:xfrm flipV="1">
            <a:off x="5050147" y="4926718"/>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7">
            <a:extLst>
              <a:ext uri="{FF2B5EF4-FFF2-40B4-BE49-F238E27FC236}">
                <a16:creationId xmlns:a16="http://schemas.microsoft.com/office/drawing/2014/main" id="{50799EC3-50BD-FC49-979E-E1E85C7AB1F3}"/>
              </a:ext>
            </a:extLst>
          </p:cNvPr>
          <p:cNvCxnSpPr>
            <a:cxnSpLocks/>
          </p:cNvCxnSpPr>
          <p:nvPr/>
        </p:nvCxnSpPr>
        <p:spPr>
          <a:xfrm flipV="1">
            <a:off x="2088736" y="416669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8">
            <a:extLst>
              <a:ext uri="{FF2B5EF4-FFF2-40B4-BE49-F238E27FC236}">
                <a16:creationId xmlns:a16="http://schemas.microsoft.com/office/drawing/2014/main" id="{1230ED1A-0E9E-BF49-B22B-CFF583655AB3}"/>
              </a:ext>
            </a:extLst>
          </p:cNvPr>
          <p:cNvCxnSpPr>
            <a:cxnSpLocks/>
          </p:cNvCxnSpPr>
          <p:nvPr/>
        </p:nvCxnSpPr>
        <p:spPr>
          <a:xfrm flipV="1">
            <a:off x="3093681"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连接符 29">
            <a:extLst>
              <a:ext uri="{FF2B5EF4-FFF2-40B4-BE49-F238E27FC236}">
                <a16:creationId xmlns:a16="http://schemas.microsoft.com/office/drawing/2014/main" id="{B0DDC138-5643-A840-9958-4E5710D509C4}"/>
              </a:ext>
            </a:extLst>
          </p:cNvPr>
          <p:cNvCxnSpPr>
            <a:cxnSpLocks/>
          </p:cNvCxnSpPr>
          <p:nvPr/>
        </p:nvCxnSpPr>
        <p:spPr>
          <a:xfrm flipV="1">
            <a:off x="4071914" y="417341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连接符 30">
            <a:extLst>
              <a:ext uri="{FF2B5EF4-FFF2-40B4-BE49-F238E27FC236}">
                <a16:creationId xmlns:a16="http://schemas.microsoft.com/office/drawing/2014/main" id="{3A22A8B7-2620-CA44-903F-DDDB4DC8A3EA}"/>
              </a:ext>
            </a:extLst>
          </p:cNvPr>
          <p:cNvCxnSpPr>
            <a:cxnSpLocks/>
          </p:cNvCxnSpPr>
          <p:nvPr/>
        </p:nvCxnSpPr>
        <p:spPr>
          <a:xfrm flipV="1">
            <a:off x="5050146" y="4170057"/>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矩形: 圆角 31">
            <a:extLst>
              <a:ext uri="{FF2B5EF4-FFF2-40B4-BE49-F238E27FC236}">
                <a16:creationId xmlns:a16="http://schemas.microsoft.com/office/drawing/2014/main" id="{D51FEBC3-704A-6A47-9086-6A08531B1187}"/>
              </a:ext>
            </a:extLst>
          </p:cNvPr>
          <p:cNvSpPr/>
          <p:nvPr/>
        </p:nvSpPr>
        <p:spPr>
          <a:xfrm>
            <a:off x="1663860" y="3605551"/>
            <a:ext cx="3812308" cy="521727"/>
          </a:xfrm>
          <a:prstGeom prst="roundRect">
            <a:avLst>
              <a:gd name="adj" fmla="val 442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B050"/>
                </a:solidFill>
              </a:rPr>
              <a:t>Normalize</a:t>
            </a:r>
            <a:endParaRPr lang="zh-CN" altLang="en-US" sz="2800" dirty="0">
              <a:solidFill>
                <a:srgbClr val="00B050"/>
              </a:solidFill>
            </a:endParaRPr>
          </a:p>
        </p:txBody>
      </p:sp>
      <p:cxnSp>
        <p:nvCxnSpPr>
          <p:cNvPr id="29" name="直接连接符 34">
            <a:extLst>
              <a:ext uri="{FF2B5EF4-FFF2-40B4-BE49-F238E27FC236}">
                <a16:creationId xmlns:a16="http://schemas.microsoft.com/office/drawing/2014/main" id="{AEF26F41-A5D1-3942-9CDB-24FDA7346A1F}"/>
              </a:ext>
            </a:extLst>
          </p:cNvPr>
          <p:cNvCxnSpPr>
            <a:cxnSpLocks/>
          </p:cNvCxnSpPr>
          <p:nvPr/>
        </p:nvCxnSpPr>
        <p:spPr>
          <a:xfrm flipV="1">
            <a:off x="2088735" y="323838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35">
            <a:extLst>
              <a:ext uri="{FF2B5EF4-FFF2-40B4-BE49-F238E27FC236}">
                <a16:creationId xmlns:a16="http://schemas.microsoft.com/office/drawing/2014/main" id="{897788DB-22F4-DE40-9BF2-60AA20631A39}"/>
              </a:ext>
            </a:extLst>
          </p:cNvPr>
          <p:cNvCxnSpPr>
            <a:cxnSpLocks/>
          </p:cNvCxnSpPr>
          <p:nvPr/>
        </p:nvCxnSpPr>
        <p:spPr>
          <a:xfrm flipV="1">
            <a:off x="3093680"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连接符 36">
            <a:extLst>
              <a:ext uri="{FF2B5EF4-FFF2-40B4-BE49-F238E27FC236}">
                <a16:creationId xmlns:a16="http://schemas.microsoft.com/office/drawing/2014/main" id="{1410E2DD-36ED-3645-919B-981051C2B670}"/>
              </a:ext>
            </a:extLst>
          </p:cNvPr>
          <p:cNvCxnSpPr>
            <a:cxnSpLocks/>
          </p:cNvCxnSpPr>
          <p:nvPr/>
        </p:nvCxnSpPr>
        <p:spPr>
          <a:xfrm flipV="1">
            <a:off x="4071913" y="324510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连接符 37">
            <a:extLst>
              <a:ext uri="{FF2B5EF4-FFF2-40B4-BE49-F238E27FC236}">
                <a16:creationId xmlns:a16="http://schemas.microsoft.com/office/drawing/2014/main" id="{72900F25-71F1-CA46-BA10-CF80A27DFEEF}"/>
              </a:ext>
            </a:extLst>
          </p:cNvPr>
          <p:cNvCxnSpPr>
            <a:cxnSpLocks/>
          </p:cNvCxnSpPr>
          <p:nvPr/>
        </p:nvCxnSpPr>
        <p:spPr>
          <a:xfrm flipV="1">
            <a:off x="5050145" y="324174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40">
                <a:extLst>
                  <a:ext uri="{FF2B5EF4-FFF2-40B4-BE49-F238E27FC236}">
                    <a16:creationId xmlns:a16="http://schemas.microsoft.com/office/drawing/2014/main" id="{FF7BD3E1-4734-4442-89B1-80A78415E841}"/>
                  </a:ext>
                </a:extLst>
              </p:cNvPr>
              <p:cNvSpPr txBox="1"/>
              <p:nvPr/>
            </p:nvSpPr>
            <p:spPr>
              <a:xfrm>
                <a:off x="711200" y="774066"/>
                <a:ext cx="4795270" cy="546863"/>
              </a:xfrm>
              <a:prstGeom prst="rect">
                <a:avLst/>
              </a:prstGeom>
              <a:noFill/>
            </p:spPr>
            <p:txBody>
              <a:bodyPr wrap="square">
                <a:noAutofit/>
              </a:bodyPr>
              <a:lstStyle/>
              <a:p>
                <a:r>
                  <a:rPr lang="en-US" altLang="zh-CN" sz="1600" dirty="0">
                    <a:solidFill>
                      <a:srgbClr val="00B0F0"/>
                    </a:solidFill>
                  </a:rPr>
                  <a:t>Embedding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33" name="文本框 40">
                <a:extLst>
                  <a:ext uri="{FF2B5EF4-FFF2-40B4-BE49-F238E27FC236}">
                    <a16:creationId xmlns:a16="http://schemas.microsoft.com/office/drawing/2014/main" id="{FF7BD3E1-4734-4442-89B1-80A78415E841}"/>
                  </a:ext>
                </a:extLst>
              </p:cNvPr>
              <p:cNvSpPr txBox="1">
                <a:spLocks noRot="1" noChangeAspect="1" noMove="1" noResize="1" noEditPoints="1" noAdjustHandles="1" noChangeArrowheads="1" noChangeShapeType="1" noTextEdit="1"/>
              </p:cNvSpPr>
              <p:nvPr/>
            </p:nvSpPr>
            <p:spPr>
              <a:xfrm>
                <a:off x="711200" y="774066"/>
                <a:ext cx="4795270" cy="546863"/>
              </a:xfrm>
              <a:prstGeom prst="rect">
                <a:avLst/>
              </a:prstGeom>
              <a:blipFill>
                <a:blip r:embed="rId4"/>
                <a:stretch>
                  <a:fillRect l="-794"/>
                </a:stretch>
              </a:blipFill>
            </p:spPr>
            <p:txBody>
              <a:bodyPr/>
              <a:lstStyle/>
              <a:p>
                <a:r>
                  <a:rPr lang="en-CN">
                    <a:noFill/>
                  </a:rPr>
                  <a:t> </a:t>
                </a:r>
              </a:p>
            </p:txBody>
          </p:sp>
        </mc:Fallback>
      </mc:AlternateContent>
      <p:sp>
        <p:nvSpPr>
          <p:cNvPr id="34" name="菱形 41">
            <a:extLst>
              <a:ext uri="{FF2B5EF4-FFF2-40B4-BE49-F238E27FC236}">
                <a16:creationId xmlns:a16="http://schemas.microsoft.com/office/drawing/2014/main" id="{837AE19B-C04C-014A-B446-A64D680222E6}"/>
              </a:ext>
            </a:extLst>
          </p:cNvPr>
          <p:cNvSpPr/>
          <p:nvPr/>
        </p:nvSpPr>
        <p:spPr>
          <a:xfrm>
            <a:off x="1883223" y="228109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5" name="文本框 42">
                <a:extLst>
                  <a:ext uri="{FF2B5EF4-FFF2-40B4-BE49-F238E27FC236}">
                    <a16:creationId xmlns:a16="http://schemas.microsoft.com/office/drawing/2014/main" id="{BE6B1D92-0522-6542-ADA1-CFE51BB188E7}"/>
                  </a:ext>
                </a:extLst>
              </p:cNvPr>
              <p:cNvSpPr txBox="1"/>
              <p:nvPr/>
            </p:nvSpPr>
            <p:spPr>
              <a:xfrm>
                <a:off x="1858547" y="223129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35" name="文本框 42">
                <a:extLst>
                  <a:ext uri="{FF2B5EF4-FFF2-40B4-BE49-F238E27FC236}">
                    <a16:creationId xmlns:a16="http://schemas.microsoft.com/office/drawing/2014/main" id="{BE6B1D92-0522-6542-ADA1-CFE51BB188E7}"/>
                  </a:ext>
                </a:extLst>
              </p:cNvPr>
              <p:cNvSpPr txBox="1">
                <a:spLocks noRot="1" noChangeAspect="1" noMove="1" noResize="1" noEditPoints="1" noAdjustHandles="1" noChangeArrowheads="1" noChangeShapeType="1" noTextEdit="1"/>
              </p:cNvSpPr>
              <p:nvPr/>
            </p:nvSpPr>
            <p:spPr>
              <a:xfrm>
                <a:off x="1858547" y="2231298"/>
                <a:ext cx="460375" cy="461665"/>
              </a:xfrm>
              <a:prstGeom prst="rect">
                <a:avLst/>
              </a:prstGeom>
              <a:blipFill>
                <a:blip r:embed="rId5"/>
                <a:stretch>
                  <a:fillRect/>
                </a:stretch>
              </a:blipFill>
            </p:spPr>
            <p:txBody>
              <a:bodyPr/>
              <a:lstStyle/>
              <a:p>
                <a:r>
                  <a:rPr lang="en-CN">
                    <a:noFill/>
                  </a:rPr>
                  <a:t> </a:t>
                </a:r>
              </a:p>
            </p:txBody>
          </p:sp>
        </mc:Fallback>
      </mc:AlternateContent>
      <p:sp>
        <p:nvSpPr>
          <p:cNvPr id="36" name="菱形 43">
            <a:extLst>
              <a:ext uri="{FF2B5EF4-FFF2-40B4-BE49-F238E27FC236}">
                <a16:creationId xmlns:a16="http://schemas.microsoft.com/office/drawing/2014/main" id="{18697B75-43D7-9442-8DA8-CE161EB2B036}"/>
              </a:ext>
            </a:extLst>
          </p:cNvPr>
          <p:cNvSpPr/>
          <p:nvPr/>
        </p:nvSpPr>
        <p:spPr>
          <a:xfrm>
            <a:off x="2888168" y="1976930"/>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7" name="文本框 44">
                <a:extLst>
                  <a:ext uri="{FF2B5EF4-FFF2-40B4-BE49-F238E27FC236}">
                    <a16:creationId xmlns:a16="http://schemas.microsoft.com/office/drawing/2014/main" id="{1E4A4FC9-4A20-F74F-87EC-89E83CC7D240}"/>
                  </a:ext>
                </a:extLst>
              </p:cNvPr>
              <p:cNvSpPr txBox="1"/>
              <p:nvPr/>
            </p:nvSpPr>
            <p:spPr>
              <a:xfrm>
                <a:off x="2863492" y="1927138"/>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37" name="文本框 44">
                <a:extLst>
                  <a:ext uri="{FF2B5EF4-FFF2-40B4-BE49-F238E27FC236}">
                    <a16:creationId xmlns:a16="http://schemas.microsoft.com/office/drawing/2014/main" id="{1E4A4FC9-4A20-F74F-87EC-89E83CC7D240}"/>
                  </a:ext>
                </a:extLst>
              </p:cNvPr>
              <p:cNvSpPr txBox="1">
                <a:spLocks noRot="1" noChangeAspect="1" noMove="1" noResize="1" noEditPoints="1" noAdjustHandles="1" noChangeArrowheads="1" noChangeShapeType="1" noTextEdit="1"/>
              </p:cNvSpPr>
              <p:nvPr/>
            </p:nvSpPr>
            <p:spPr>
              <a:xfrm>
                <a:off x="2863492" y="1927138"/>
                <a:ext cx="460375" cy="461665"/>
              </a:xfrm>
              <a:prstGeom prst="rect">
                <a:avLst/>
              </a:prstGeom>
              <a:blipFill>
                <a:blip r:embed="rId5"/>
                <a:stretch>
                  <a:fillRect/>
                </a:stretch>
              </a:blipFill>
            </p:spPr>
            <p:txBody>
              <a:bodyPr/>
              <a:lstStyle/>
              <a:p>
                <a:r>
                  <a:rPr lang="en-CN">
                    <a:noFill/>
                  </a:rPr>
                  <a:t> </a:t>
                </a:r>
              </a:p>
            </p:txBody>
          </p:sp>
        </mc:Fallback>
      </mc:AlternateContent>
      <p:sp>
        <p:nvSpPr>
          <p:cNvPr id="38" name="菱形 45">
            <a:extLst>
              <a:ext uri="{FF2B5EF4-FFF2-40B4-BE49-F238E27FC236}">
                <a16:creationId xmlns:a16="http://schemas.microsoft.com/office/drawing/2014/main" id="{F1EAEFA6-39B1-DE4B-AAD0-9B57E7FB9355}"/>
              </a:ext>
            </a:extLst>
          </p:cNvPr>
          <p:cNvSpPr/>
          <p:nvPr/>
        </p:nvSpPr>
        <p:spPr>
          <a:xfrm>
            <a:off x="3893113" y="168535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9" name="文本框 46">
                <a:extLst>
                  <a:ext uri="{FF2B5EF4-FFF2-40B4-BE49-F238E27FC236}">
                    <a16:creationId xmlns:a16="http://schemas.microsoft.com/office/drawing/2014/main" id="{8631566D-2C0E-C34D-88E5-4A4F00FA373F}"/>
                  </a:ext>
                </a:extLst>
              </p:cNvPr>
              <p:cNvSpPr txBox="1"/>
              <p:nvPr/>
            </p:nvSpPr>
            <p:spPr>
              <a:xfrm>
                <a:off x="3868437" y="1635567"/>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39" name="文本框 46">
                <a:extLst>
                  <a:ext uri="{FF2B5EF4-FFF2-40B4-BE49-F238E27FC236}">
                    <a16:creationId xmlns:a16="http://schemas.microsoft.com/office/drawing/2014/main" id="{8631566D-2C0E-C34D-88E5-4A4F00FA373F}"/>
                  </a:ext>
                </a:extLst>
              </p:cNvPr>
              <p:cNvSpPr txBox="1">
                <a:spLocks noRot="1" noChangeAspect="1" noMove="1" noResize="1" noEditPoints="1" noAdjustHandles="1" noChangeArrowheads="1" noChangeShapeType="1" noTextEdit="1"/>
              </p:cNvSpPr>
              <p:nvPr/>
            </p:nvSpPr>
            <p:spPr>
              <a:xfrm>
                <a:off x="3868437" y="1635567"/>
                <a:ext cx="460375" cy="461665"/>
              </a:xfrm>
              <a:prstGeom prst="rect">
                <a:avLst/>
              </a:prstGeom>
              <a:blipFill>
                <a:blip r:embed="rId6"/>
                <a:stretch>
                  <a:fillRect/>
                </a:stretch>
              </a:blipFill>
            </p:spPr>
            <p:txBody>
              <a:bodyPr/>
              <a:lstStyle/>
              <a:p>
                <a:r>
                  <a:rPr lang="en-CN">
                    <a:noFill/>
                  </a:rPr>
                  <a:t> </a:t>
                </a:r>
              </a:p>
            </p:txBody>
          </p:sp>
        </mc:Fallback>
      </mc:AlternateContent>
      <p:sp>
        <p:nvSpPr>
          <p:cNvPr id="40" name="菱形 47">
            <a:extLst>
              <a:ext uri="{FF2B5EF4-FFF2-40B4-BE49-F238E27FC236}">
                <a16:creationId xmlns:a16="http://schemas.microsoft.com/office/drawing/2014/main" id="{6E80FB12-A39B-C246-A947-0E19D4475E1C}"/>
              </a:ext>
            </a:extLst>
          </p:cNvPr>
          <p:cNvSpPr/>
          <p:nvPr/>
        </p:nvSpPr>
        <p:spPr>
          <a:xfrm>
            <a:off x="4840585" y="1390471"/>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1" name="文本框 48">
                <a:extLst>
                  <a:ext uri="{FF2B5EF4-FFF2-40B4-BE49-F238E27FC236}">
                    <a16:creationId xmlns:a16="http://schemas.microsoft.com/office/drawing/2014/main" id="{CA1FA4ED-3461-1A41-8936-3DE21A28F4A9}"/>
                  </a:ext>
                </a:extLst>
              </p:cNvPr>
              <p:cNvSpPr txBox="1"/>
              <p:nvPr/>
            </p:nvSpPr>
            <p:spPr>
              <a:xfrm>
                <a:off x="4815909" y="1340679"/>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1" name="文本框 48">
                <a:extLst>
                  <a:ext uri="{FF2B5EF4-FFF2-40B4-BE49-F238E27FC236}">
                    <a16:creationId xmlns:a16="http://schemas.microsoft.com/office/drawing/2014/main" id="{CA1FA4ED-3461-1A41-8936-3DE21A28F4A9}"/>
                  </a:ext>
                </a:extLst>
              </p:cNvPr>
              <p:cNvSpPr txBox="1">
                <a:spLocks noRot="1" noChangeAspect="1" noMove="1" noResize="1" noEditPoints="1" noAdjustHandles="1" noChangeArrowheads="1" noChangeShapeType="1" noTextEdit="1"/>
              </p:cNvSpPr>
              <p:nvPr/>
            </p:nvSpPr>
            <p:spPr>
              <a:xfrm>
                <a:off x="4815909" y="1340679"/>
                <a:ext cx="460375" cy="461665"/>
              </a:xfrm>
              <a:prstGeom prst="rect">
                <a:avLst/>
              </a:prstGeom>
              <a:blipFill>
                <a:blip r:embed="rId5"/>
                <a:stretch>
                  <a:fillRect/>
                </a:stretch>
              </a:blipFill>
            </p:spPr>
            <p:txBody>
              <a:bodyPr/>
              <a:lstStyle/>
              <a:p>
                <a:r>
                  <a:rPr lang="en-CN">
                    <a:noFill/>
                  </a:rPr>
                  <a:t> </a:t>
                </a:r>
              </a:p>
            </p:txBody>
          </p:sp>
        </mc:Fallback>
      </mc:AlternateContent>
      <p:cxnSp>
        <p:nvCxnSpPr>
          <p:cNvPr id="42" name="直接连接符 49">
            <a:extLst>
              <a:ext uri="{FF2B5EF4-FFF2-40B4-BE49-F238E27FC236}">
                <a16:creationId xmlns:a16="http://schemas.microsoft.com/office/drawing/2014/main" id="{3B1A9015-308A-C541-B812-8D62A76C05CD}"/>
              </a:ext>
            </a:extLst>
          </p:cNvPr>
          <p:cNvCxnSpPr>
            <a:cxnSpLocks/>
            <a:endCxn id="35" idx="2"/>
          </p:cNvCxnSpPr>
          <p:nvPr/>
        </p:nvCxnSpPr>
        <p:spPr>
          <a:xfrm flipV="1">
            <a:off x="2088735" y="2692963"/>
            <a:ext cx="0" cy="21795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连接符 52">
            <a:extLst>
              <a:ext uri="{FF2B5EF4-FFF2-40B4-BE49-F238E27FC236}">
                <a16:creationId xmlns:a16="http://schemas.microsoft.com/office/drawing/2014/main" id="{74E6BB49-DD47-E24B-AD57-A9802191552C}"/>
              </a:ext>
            </a:extLst>
          </p:cNvPr>
          <p:cNvCxnSpPr>
            <a:cxnSpLocks/>
            <a:endCxn id="37" idx="2"/>
          </p:cNvCxnSpPr>
          <p:nvPr/>
        </p:nvCxnSpPr>
        <p:spPr>
          <a:xfrm flipV="1">
            <a:off x="3084111" y="2388803"/>
            <a:ext cx="9569" cy="4823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连接符 56">
            <a:extLst>
              <a:ext uri="{FF2B5EF4-FFF2-40B4-BE49-F238E27FC236}">
                <a16:creationId xmlns:a16="http://schemas.microsoft.com/office/drawing/2014/main" id="{58178737-B7E8-964C-BFBD-2B7EDB5314E9}"/>
              </a:ext>
            </a:extLst>
          </p:cNvPr>
          <p:cNvCxnSpPr>
            <a:cxnSpLocks/>
            <a:endCxn id="39" idx="2"/>
          </p:cNvCxnSpPr>
          <p:nvPr/>
        </p:nvCxnSpPr>
        <p:spPr>
          <a:xfrm flipV="1">
            <a:off x="4089056" y="2097232"/>
            <a:ext cx="9569" cy="77388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59">
            <a:extLst>
              <a:ext uri="{FF2B5EF4-FFF2-40B4-BE49-F238E27FC236}">
                <a16:creationId xmlns:a16="http://schemas.microsoft.com/office/drawing/2014/main" id="{51230FF6-5E84-354E-8727-1CDF67521544}"/>
              </a:ext>
            </a:extLst>
          </p:cNvPr>
          <p:cNvCxnSpPr>
            <a:cxnSpLocks/>
            <a:endCxn id="41" idx="2"/>
          </p:cNvCxnSpPr>
          <p:nvPr/>
        </p:nvCxnSpPr>
        <p:spPr>
          <a:xfrm flipV="1">
            <a:off x="5046096" y="1802344"/>
            <a:ext cx="1" cy="106836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连接符 65">
            <a:extLst>
              <a:ext uri="{FF2B5EF4-FFF2-40B4-BE49-F238E27FC236}">
                <a16:creationId xmlns:a16="http://schemas.microsoft.com/office/drawing/2014/main" id="{790C0D16-BB56-EF4E-B63C-FFDB0D3EE485}"/>
              </a:ext>
            </a:extLst>
          </p:cNvPr>
          <p:cNvCxnSpPr>
            <a:cxnSpLocks/>
            <a:stCxn id="35" idx="0"/>
          </p:cNvCxnSpPr>
          <p:nvPr/>
        </p:nvCxnSpPr>
        <p:spPr>
          <a:xfrm flipH="1" flipV="1">
            <a:off x="2079166" y="1201962"/>
            <a:ext cx="9569" cy="1029336"/>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69">
            <a:extLst>
              <a:ext uri="{FF2B5EF4-FFF2-40B4-BE49-F238E27FC236}">
                <a16:creationId xmlns:a16="http://schemas.microsoft.com/office/drawing/2014/main" id="{5D830E8B-52B9-0F44-9768-D86CDFF013E5}"/>
              </a:ext>
            </a:extLst>
          </p:cNvPr>
          <p:cNvCxnSpPr>
            <a:cxnSpLocks/>
            <a:stCxn id="37" idx="0"/>
          </p:cNvCxnSpPr>
          <p:nvPr/>
        </p:nvCxnSpPr>
        <p:spPr>
          <a:xfrm flipV="1">
            <a:off x="3093680" y="1214390"/>
            <a:ext cx="7577" cy="712748"/>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72">
            <a:extLst>
              <a:ext uri="{FF2B5EF4-FFF2-40B4-BE49-F238E27FC236}">
                <a16:creationId xmlns:a16="http://schemas.microsoft.com/office/drawing/2014/main" id="{C3ADF36F-FBF5-8E45-831E-5637AE53F5DA}"/>
              </a:ext>
            </a:extLst>
          </p:cNvPr>
          <p:cNvCxnSpPr>
            <a:cxnSpLocks/>
            <a:stCxn id="39" idx="0"/>
          </p:cNvCxnSpPr>
          <p:nvPr/>
        </p:nvCxnSpPr>
        <p:spPr>
          <a:xfrm flipH="1" flipV="1">
            <a:off x="4096633" y="1251895"/>
            <a:ext cx="1992" cy="383672"/>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78">
            <a:extLst>
              <a:ext uri="{FF2B5EF4-FFF2-40B4-BE49-F238E27FC236}">
                <a16:creationId xmlns:a16="http://schemas.microsoft.com/office/drawing/2014/main" id="{10DE9142-BB4B-0942-9B6C-A3CE2F1B9331}"/>
              </a:ext>
            </a:extLst>
          </p:cNvPr>
          <p:cNvCxnSpPr>
            <a:cxnSpLocks/>
            <a:stCxn id="41" idx="0"/>
          </p:cNvCxnSpPr>
          <p:nvPr/>
        </p:nvCxnSpPr>
        <p:spPr>
          <a:xfrm flipH="1" flipV="1">
            <a:off x="5046096" y="1182585"/>
            <a:ext cx="1" cy="158094"/>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菱形 101">
            <a:extLst>
              <a:ext uri="{FF2B5EF4-FFF2-40B4-BE49-F238E27FC236}">
                <a16:creationId xmlns:a16="http://schemas.microsoft.com/office/drawing/2014/main" id="{1685C074-9BA1-4345-B2A0-4FC7E130D05E}"/>
              </a:ext>
            </a:extLst>
          </p:cNvPr>
          <p:cNvSpPr/>
          <p:nvPr/>
        </p:nvSpPr>
        <p:spPr>
          <a:xfrm>
            <a:off x="5366061" y="227748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1" name="文本框 102">
                <a:extLst>
                  <a:ext uri="{FF2B5EF4-FFF2-40B4-BE49-F238E27FC236}">
                    <a16:creationId xmlns:a16="http://schemas.microsoft.com/office/drawing/2014/main" id="{B9CFFF3D-D7B8-2A42-802C-635809968F58}"/>
                  </a:ext>
                </a:extLst>
              </p:cNvPr>
              <p:cNvSpPr txBox="1"/>
              <p:nvPr/>
            </p:nvSpPr>
            <p:spPr>
              <a:xfrm>
                <a:off x="5351911" y="2226713"/>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51" name="文本框 102">
                <a:extLst>
                  <a:ext uri="{FF2B5EF4-FFF2-40B4-BE49-F238E27FC236}">
                    <a16:creationId xmlns:a16="http://schemas.microsoft.com/office/drawing/2014/main" id="{B9CFFF3D-D7B8-2A42-802C-635809968F58}"/>
                  </a:ext>
                </a:extLst>
              </p:cNvPr>
              <p:cNvSpPr txBox="1">
                <a:spLocks noRot="1" noChangeAspect="1" noMove="1" noResize="1" noEditPoints="1" noAdjustHandles="1" noChangeArrowheads="1" noChangeShapeType="1" noTextEdit="1"/>
              </p:cNvSpPr>
              <p:nvPr/>
            </p:nvSpPr>
            <p:spPr>
              <a:xfrm>
                <a:off x="5351911" y="2226713"/>
                <a:ext cx="460375" cy="461665"/>
              </a:xfrm>
              <a:prstGeom prst="rect">
                <a:avLst/>
              </a:prstGeom>
              <a:blipFill>
                <a:blip r:embed="rId7"/>
                <a:stretch>
                  <a:fillRect/>
                </a:stretch>
              </a:blipFill>
            </p:spPr>
            <p:txBody>
              <a:bodyPr/>
              <a:lstStyle/>
              <a:p>
                <a:r>
                  <a:rPr lang="en-CN">
                    <a:noFill/>
                  </a:rPr>
                  <a:t> </a:t>
                </a:r>
              </a:p>
            </p:txBody>
          </p:sp>
        </mc:Fallback>
      </mc:AlternateContent>
      <p:cxnSp>
        <p:nvCxnSpPr>
          <p:cNvPr id="52" name="直接连接符 123">
            <a:extLst>
              <a:ext uri="{FF2B5EF4-FFF2-40B4-BE49-F238E27FC236}">
                <a16:creationId xmlns:a16="http://schemas.microsoft.com/office/drawing/2014/main" id="{A0A0886D-B256-E944-BCD0-218ECF4E067C}"/>
              </a:ext>
            </a:extLst>
          </p:cNvPr>
          <p:cNvCxnSpPr>
            <a:cxnSpLocks/>
            <a:stCxn id="53" idx="1"/>
            <a:endCxn id="51" idx="3"/>
          </p:cNvCxnSpPr>
          <p:nvPr/>
        </p:nvCxnSpPr>
        <p:spPr>
          <a:xfrm flipH="1" flipV="1">
            <a:off x="5812286" y="2457546"/>
            <a:ext cx="293969" cy="1471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129">
                <a:extLst>
                  <a:ext uri="{FF2B5EF4-FFF2-40B4-BE49-F238E27FC236}">
                    <a16:creationId xmlns:a16="http://schemas.microsoft.com/office/drawing/2014/main" id="{E9666C85-8867-224A-A954-BA13FA3A978C}"/>
                  </a:ext>
                </a:extLst>
              </p:cNvPr>
              <p:cNvSpPr txBox="1"/>
              <p:nvPr/>
            </p:nvSpPr>
            <p:spPr>
              <a:xfrm>
                <a:off x="6106255" y="2287596"/>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𝒚</m:t>
                          </m:r>
                        </m:e>
                        <m:sub>
                          <m:r>
                            <a:rPr lang="en-US" altLang="zh-CN" sz="1800" b="0" i="1" smtClean="0">
                              <a:solidFill>
                                <a:srgbClr val="7030A0"/>
                              </a:solidFill>
                              <a:latin typeface="Cambria Math" panose="02040503050406030204" pitchFamily="18" charset="0"/>
                            </a:rPr>
                            <m:t>3</m:t>
                          </m:r>
                        </m:sub>
                      </m:sSub>
                    </m:oMath>
                  </m:oMathPara>
                </a14:m>
                <a:endParaRPr lang="en-US" altLang="zh-CN" dirty="0"/>
              </a:p>
            </p:txBody>
          </p:sp>
        </mc:Choice>
        <mc:Fallback xmlns="">
          <p:sp>
            <p:nvSpPr>
              <p:cNvPr id="53" name="文本框 129">
                <a:extLst>
                  <a:ext uri="{FF2B5EF4-FFF2-40B4-BE49-F238E27FC236}">
                    <a16:creationId xmlns:a16="http://schemas.microsoft.com/office/drawing/2014/main" id="{E9666C85-8867-224A-A954-BA13FA3A978C}"/>
                  </a:ext>
                </a:extLst>
              </p:cNvPr>
              <p:cNvSpPr txBox="1">
                <a:spLocks noRot="1" noChangeAspect="1" noMove="1" noResize="1" noEditPoints="1" noAdjustHandles="1" noChangeArrowheads="1" noChangeShapeType="1" noTextEdit="1"/>
              </p:cNvSpPr>
              <p:nvPr/>
            </p:nvSpPr>
            <p:spPr>
              <a:xfrm>
                <a:off x="6106255" y="2287596"/>
                <a:ext cx="583362" cy="369332"/>
              </a:xfrm>
              <a:prstGeom prst="rect">
                <a:avLst/>
              </a:prstGeom>
              <a:blipFill>
                <a:blip r:embed="rId8"/>
                <a:stretch>
                  <a:fillRect b="-10000"/>
                </a:stretch>
              </a:blipFill>
            </p:spPr>
            <p:txBody>
              <a:bodyPr/>
              <a:lstStyle/>
              <a:p>
                <a:r>
                  <a:rPr lang="en-CN">
                    <a:noFill/>
                  </a:rPr>
                  <a:t> </a:t>
                </a:r>
              </a:p>
            </p:txBody>
          </p:sp>
        </mc:Fallback>
      </mc:AlternateContent>
      <p:graphicFrame>
        <p:nvGraphicFramePr>
          <p:cNvPr id="59" name="表格 136">
            <a:extLst>
              <a:ext uri="{FF2B5EF4-FFF2-40B4-BE49-F238E27FC236}">
                <a16:creationId xmlns:a16="http://schemas.microsoft.com/office/drawing/2014/main" id="{7D4B9B90-D5F5-C64B-A561-0AB9F1A6E97F}"/>
              </a:ext>
            </a:extLst>
          </p:cNvPr>
          <p:cNvGraphicFramePr>
            <a:graphicFrameLocks noGrp="1"/>
          </p:cNvGraphicFramePr>
          <p:nvPr>
            <p:extLst>
              <p:ext uri="{D42A27DB-BD31-4B8C-83A1-F6EECF244321}">
                <p14:modId xmlns:p14="http://schemas.microsoft.com/office/powerpoint/2010/main" val="543983012"/>
              </p:ext>
            </p:extLst>
          </p:nvPr>
        </p:nvGraphicFramePr>
        <p:xfrm>
          <a:off x="5916453" y="2706507"/>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61" name="文本框 33">
                <a:extLst>
                  <a:ext uri="{FF2B5EF4-FFF2-40B4-BE49-F238E27FC236}">
                    <a16:creationId xmlns:a16="http://schemas.microsoft.com/office/drawing/2014/main" id="{828229D3-018F-DB49-8DEC-1463DE95644A}"/>
                  </a:ext>
                </a:extLst>
              </p:cNvPr>
              <p:cNvSpPr txBox="1"/>
              <p:nvPr/>
            </p:nvSpPr>
            <p:spPr>
              <a:xfrm>
                <a:off x="711200" y="2750434"/>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1" name="文本框 33">
                <a:extLst>
                  <a:ext uri="{FF2B5EF4-FFF2-40B4-BE49-F238E27FC236}">
                    <a16:creationId xmlns:a16="http://schemas.microsoft.com/office/drawing/2014/main" id="{828229D3-018F-DB49-8DEC-1463DE95644A}"/>
                  </a:ext>
                </a:extLst>
              </p:cNvPr>
              <p:cNvSpPr txBox="1">
                <a:spLocks noRot="1" noChangeAspect="1" noMove="1" noResize="1" noEditPoints="1" noAdjustHandles="1" noChangeArrowheads="1" noChangeShapeType="1" noTextEdit="1"/>
              </p:cNvSpPr>
              <p:nvPr/>
            </p:nvSpPr>
            <p:spPr>
              <a:xfrm>
                <a:off x="711200" y="2750434"/>
                <a:ext cx="4795270" cy="546863"/>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文本框 26">
                <a:extLst>
                  <a:ext uri="{FF2B5EF4-FFF2-40B4-BE49-F238E27FC236}">
                    <a16:creationId xmlns:a16="http://schemas.microsoft.com/office/drawing/2014/main" id="{EBB3EEDF-E199-D841-9DD3-6098C98D9408}"/>
                  </a:ext>
                </a:extLst>
              </p:cNvPr>
              <p:cNvSpPr txBox="1"/>
              <p:nvPr/>
            </p:nvSpPr>
            <p:spPr>
              <a:xfrm>
                <a:off x="711201" y="4424417"/>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2" name="文本框 26">
                <a:extLst>
                  <a:ext uri="{FF2B5EF4-FFF2-40B4-BE49-F238E27FC236}">
                    <a16:creationId xmlns:a16="http://schemas.microsoft.com/office/drawing/2014/main" id="{EBB3EEDF-E199-D841-9DD3-6098C98D9408}"/>
                  </a:ext>
                </a:extLst>
              </p:cNvPr>
              <p:cNvSpPr txBox="1">
                <a:spLocks noRot="1" noChangeAspect="1" noMove="1" noResize="1" noEditPoints="1" noAdjustHandles="1" noChangeArrowheads="1" noChangeShapeType="1" noTextEdit="1"/>
              </p:cNvSpPr>
              <p:nvPr/>
            </p:nvSpPr>
            <p:spPr>
              <a:xfrm>
                <a:off x="711201" y="4424417"/>
                <a:ext cx="4795270" cy="546863"/>
              </a:xfrm>
              <a:prstGeom prst="rect">
                <a:avLst/>
              </a:prstGeom>
              <a:blipFill>
                <a:blip r:embed="rId10"/>
                <a:stretch>
                  <a:fillRect l="-79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7" name="文本框 17">
                <a:extLst>
                  <a:ext uri="{FF2B5EF4-FFF2-40B4-BE49-F238E27FC236}">
                    <a16:creationId xmlns:a16="http://schemas.microsoft.com/office/drawing/2014/main" id="{A1DB65C0-74E4-F345-A3F1-4036E383BE0E}"/>
                  </a:ext>
                </a:extLst>
              </p:cNvPr>
              <p:cNvSpPr txBox="1"/>
              <p:nvPr/>
            </p:nvSpPr>
            <p:spPr>
              <a:xfrm>
                <a:off x="6197923" y="4897432"/>
                <a:ext cx="73660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B0F0"/>
                              </a:solidFill>
                              <a:latin typeface="Cambria Math" panose="02040503050406030204" pitchFamily="18" charset="0"/>
                            </a:rPr>
                          </m:ctrlPr>
                        </m:sSubPr>
                        <m:e>
                          <m:r>
                            <a:rPr lang="en-US" altLang="zh-CN" sz="2800" b="1" i="1" smtClean="0">
                              <a:solidFill>
                                <a:srgbClr val="00B0F0"/>
                              </a:solidFill>
                              <a:latin typeface="Cambria Math" panose="02040503050406030204" pitchFamily="18" charset="0"/>
                            </a:rPr>
                            <m:t>𝒗</m:t>
                          </m:r>
                        </m:e>
                        <m:sub>
                          <m:r>
                            <a:rPr lang="en-US" altLang="zh-CN" sz="2800" b="0" i="1" smtClean="0">
                              <a:solidFill>
                                <a:srgbClr val="7030A0"/>
                              </a:solidFill>
                              <a:latin typeface="Cambria Math" panose="02040503050406030204" pitchFamily="18" charset="0"/>
                            </a:rPr>
                            <m:t>3</m:t>
                          </m:r>
                        </m:sub>
                      </m:sSub>
                    </m:oMath>
                  </m:oMathPara>
                </a14:m>
                <a:endParaRPr lang="zh-CN" altLang="en-US" sz="2800" dirty="0"/>
              </a:p>
            </p:txBody>
          </p:sp>
        </mc:Choice>
        <mc:Fallback xmlns="">
          <p:sp>
            <p:nvSpPr>
              <p:cNvPr id="67" name="文本框 17">
                <a:extLst>
                  <a:ext uri="{FF2B5EF4-FFF2-40B4-BE49-F238E27FC236}">
                    <a16:creationId xmlns:a16="http://schemas.microsoft.com/office/drawing/2014/main" id="{A1DB65C0-74E4-F345-A3F1-4036E383BE0E}"/>
                  </a:ext>
                </a:extLst>
              </p:cNvPr>
              <p:cNvSpPr txBox="1">
                <a:spLocks noRot="1" noChangeAspect="1" noMove="1" noResize="1" noEditPoints="1" noAdjustHandles="1" noChangeArrowheads="1" noChangeShapeType="1" noTextEdit="1"/>
              </p:cNvSpPr>
              <p:nvPr/>
            </p:nvSpPr>
            <p:spPr>
              <a:xfrm>
                <a:off x="6197923" y="4897432"/>
                <a:ext cx="736601" cy="523220"/>
              </a:xfrm>
              <a:prstGeom prst="rect">
                <a:avLst/>
              </a:prstGeom>
              <a:blipFill>
                <a:blip r:embed="rId11"/>
                <a:stretch>
                  <a:fillRect b="-4762"/>
                </a:stretch>
              </a:blipFill>
            </p:spPr>
            <p:txBody>
              <a:bodyPr/>
              <a:lstStyle/>
              <a:p>
                <a:r>
                  <a:rPr lang="en-CN">
                    <a:noFill/>
                  </a:rPr>
                  <a:t> </a:t>
                </a:r>
              </a:p>
            </p:txBody>
          </p:sp>
        </mc:Fallback>
      </mc:AlternateContent>
      <p:cxnSp>
        <p:nvCxnSpPr>
          <p:cNvPr id="68" name="直接连接符 18">
            <a:extLst>
              <a:ext uri="{FF2B5EF4-FFF2-40B4-BE49-F238E27FC236}">
                <a16:creationId xmlns:a16="http://schemas.microsoft.com/office/drawing/2014/main" id="{66A7F6B5-BDFF-6543-9091-17300D7846AC}"/>
              </a:ext>
            </a:extLst>
          </p:cNvPr>
          <p:cNvCxnSpPr>
            <a:cxnSpLocks/>
            <a:stCxn id="69" idx="1"/>
          </p:cNvCxnSpPr>
          <p:nvPr/>
        </p:nvCxnSpPr>
        <p:spPr>
          <a:xfrm flipH="1">
            <a:off x="5476168" y="5549883"/>
            <a:ext cx="692713" cy="15207"/>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69" name="表格 21">
            <a:extLst>
              <a:ext uri="{FF2B5EF4-FFF2-40B4-BE49-F238E27FC236}">
                <a16:creationId xmlns:a16="http://schemas.microsoft.com/office/drawing/2014/main" id="{C0FD3496-92F1-FF44-A10C-0C341658D5DC}"/>
              </a:ext>
            </a:extLst>
          </p:cNvPr>
          <p:cNvGraphicFramePr>
            <a:graphicFrameLocks noGrp="1"/>
          </p:cNvGraphicFramePr>
          <p:nvPr>
            <p:extLst>
              <p:ext uri="{D42A27DB-BD31-4B8C-83A1-F6EECF244321}">
                <p14:modId xmlns:p14="http://schemas.microsoft.com/office/powerpoint/2010/main" val="3801972460"/>
              </p:ext>
            </p:extLst>
          </p:nvPr>
        </p:nvGraphicFramePr>
        <p:xfrm>
          <a:off x="6168881" y="540468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sp>
        <p:nvSpPr>
          <p:cNvPr id="76" name="矩形 70">
            <a:extLst>
              <a:ext uri="{FF2B5EF4-FFF2-40B4-BE49-F238E27FC236}">
                <a16:creationId xmlns:a16="http://schemas.microsoft.com/office/drawing/2014/main" id="{8EA10C51-337E-6644-B228-303F8AEC5609}"/>
              </a:ext>
            </a:extLst>
          </p:cNvPr>
          <p:cNvSpPr/>
          <p:nvPr/>
        </p:nvSpPr>
        <p:spPr>
          <a:xfrm>
            <a:off x="695326" y="879664"/>
            <a:ext cx="4809867" cy="4687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77" name="矩形 71">
            <a:extLst>
              <a:ext uri="{FF2B5EF4-FFF2-40B4-BE49-F238E27FC236}">
                <a16:creationId xmlns:a16="http://schemas.microsoft.com/office/drawing/2014/main" id="{5E52EE5A-FD77-C648-BEFB-F0AB2AB74507}"/>
              </a:ext>
            </a:extLst>
          </p:cNvPr>
          <p:cNvSpPr/>
          <p:nvPr/>
        </p:nvSpPr>
        <p:spPr>
          <a:xfrm>
            <a:off x="709930" y="6160591"/>
            <a:ext cx="5005070" cy="6677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78" name="矩形 19">
            <a:extLst>
              <a:ext uri="{FF2B5EF4-FFF2-40B4-BE49-F238E27FC236}">
                <a16:creationId xmlns:a16="http://schemas.microsoft.com/office/drawing/2014/main" id="{DDEECCA9-05DA-E64B-92DB-A922AEA13C07}"/>
              </a:ext>
            </a:extLst>
          </p:cNvPr>
          <p:cNvSpPr/>
          <p:nvPr/>
        </p:nvSpPr>
        <p:spPr>
          <a:xfrm>
            <a:off x="5838249" y="4995879"/>
            <a:ext cx="1202344" cy="8199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C79307A-ABB4-7342-9AFB-E4E56213AB23}"/>
                  </a:ext>
                </a:extLst>
              </p:cNvPr>
              <p:cNvSpPr txBox="1"/>
              <p:nvPr/>
            </p:nvSpPr>
            <p:spPr>
              <a:xfrm>
                <a:off x="7028732" y="1016261"/>
                <a:ext cx="5108379" cy="3923253"/>
              </a:xfrm>
              <a:prstGeom prst="rect">
                <a:avLst/>
              </a:prstGeom>
              <a:noFill/>
            </p:spPr>
            <p:txBody>
              <a:bodyPr wrap="square" rtlCol="0">
                <a:spAutoFit/>
              </a:bodyPr>
              <a:lstStyle/>
              <a:p>
                <a:pPr>
                  <a:spcBef>
                    <a:spcPts val="600"/>
                  </a:spcBef>
                </a:pPr>
                <a:r>
                  <a:rPr lang="en-US" altLang="zh-CN" dirty="0"/>
                  <a:t>Treat</a:t>
                </a:r>
                <a:r>
                  <a:rPr lang="zh-CN" altLang="en-US" dirty="0"/>
                  <a:t> </a:t>
                </a:r>
                <a:r>
                  <a:rPr lang="en-US" altLang="zh-CN" dirty="0"/>
                  <a:t>this</a:t>
                </a:r>
                <a:r>
                  <a:rPr lang="zh-CN" altLang="en-US" dirty="0"/>
                  <a:t> </a:t>
                </a:r>
                <a:r>
                  <a:rPr lang="en-US" altLang="zh-CN" dirty="0"/>
                  <a:t>problem</a:t>
                </a:r>
                <a:r>
                  <a:rPr lang="zh-CN" altLang="en-US" dirty="0"/>
                  <a:t> </a:t>
                </a:r>
                <a:r>
                  <a:rPr lang="en-US" altLang="zh-CN" dirty="0"/>
                  <a:t>as</a:t>
                </a:r>
                <a:r>
                  <a:rPr lang="zh-CN" altLang="en-US" dirty="0"/>
                  <a:t> </a:t>
                </a:r>
                <a:r>
                  <a:rPr lang="en-US" altLang="zh-CN" dirty="0"/>
                  <a:t>supervised</a:t>
                </a:r>
                <a:r>
                  <a:rPr lang="zh-CN" altLang="en-US" dirty="0"/>
                  <a:t> </a:t>
                </a:r>
                <a:r>
                  <a:rPr lang="en-US" altLang="zh-CN" dirty="0"/>
                  <a:t>learning</a:t>
                </a:r>
                <a:r>
                  <a:rPr lang="zh-CN" altLang="en-US" dirty="0"/>
                  <a:t> </a:t>
                </a:r>
                <a:r>
                  <a:rPr lang="en-US" altLang="zh-CN" dirty="0"/>
                  <a:t>task,</a:t>
                </a:r>
                <a:r>
                  <a:rPr lang="zh-CN" altLang="en-US" dirty="0"/>
                  <a:t> </a:t>
                </a:r>
                <a:r>
                  <a:rPr lang="en-US" altLang="zh-CN" dirty="0"/>
                  <a:t>each</a:t>
                </a:r>
                <a:r>
                  <a:rPr lang="zh-CN" altLang="en-US" dirty="0"/>
                  <a:t> </a:t>
                </a:r>
                <a:r>
                  <a:rPr lang="en-US" altLang="zh-CN" dirty="0"/>
                  <a:t>training</a:t>
                </a:r>
                <a:r>
                  <a:rPr lang="zh-CN" altLang="en-US" dirty="0"/>
                  <a:t> </a:t>
                </a:r>
                <a:r>
                  <a:rPr lang="en-US" altLang="zh-CN" dirty="0"/>
                  <a:t>pair</a:t>
                </a:r>
                <a:r>
                  <a:rPr lang="zh-CN" altLang="en-US" dirty="0"/>
                  <a:t> </a:t>
                </a:r>
                <a:r>
                  <a:rPr lang="en-US" altLang="zh-CN" dirty="0"/>
                  <a:t>is</a:t>
                </a:r>
                <a:r>
                  <a:rPr lang="zh-CN" altLang="en-US" dirty="0"/>
                  <a:t> </a:t>
                </a:r>
                <a14:m>
                  <m:oMath xmlns:m="http://schemas.openxmlformats.org/officeDocument/2006/math">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upper</m:t>
                            </m:r>
                          </m:sup>
                        </m:sSub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bottom</m:t>
                            </m:r>
                          </m:sup>
                        </m:sSub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b="0" i="1" smtClean="0">
                                <a:latin typeface="Cambria Math" panose="02040503050406030204" pitchFamily="18" charset="0"/>
                              </a:rPr>
                              <m:t>𝑖</m:t>
                            </m:r>
                          </m:sub>
                          <m:sup>
                            <m:r>
                              <m:rPr>
                                <m:sty m:val="p"/>
                              </m:rPr>
                              <a:rPr lang="en-US" altLang="zh-CN">
                                <a:latin typeface="Cambria Math" panose="02040503050406030204" pitchFamily="18" charset="0"/>
                              </a:rPr>
                              <m:t>right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𝑖</m:t>
                            </m:r>
                          </m:sub>
                        </m:sSub>
                      </m:e>
                    </m:d>
                  </m:oMath>
                </a14:m>
                <a:r>
                  <a:rPr lang="zh-CN" altLang="en-US" dirty="0"/>
                  <a:t>  </a:t>
                </a:r>
                <a:r>
                  <a:rPr lang="en-US" altLang="zh-CN" dirty="0"/>
                  <a:t>where</a:t>
                </a:r>
                <a:r>
                  <a:rPr lang="zh-CN" altLang="en-US" dirty="0"/>
                  <a:t>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=1,2,3,4</m:t>
                    </m:r>
                  </m:oMath>
                </a14:m>
                <a:r>
                  <a:rPr lang="en-US" altLang="zh-CN" dirty="0"/>
                  <a:t>.</a:t>
                </a:r>
                <a:r>
                  <a:rPr lang="zh-CN" altLang="en-US" dirty="0"/>
                  <a:t> </a:t>
                </a:r>
                <a:r>
                  <a:rPr lang="en-US" altLang="zh-CN" dirty="0"/>
                  <a:t>The</a:t>
                </a:r>
                <a:r>
                  <a:rPr lang="zh-CN" altLang="en-US" dirty="0"/>
                  <a:t> </a:t>
                </a:r>
                <a:r>
                  <a:rPr lang="en-US" altLang="zh-CN" dirty="0"/>
                  <a:t>goal</a:t>
                </a:r>
                <a:r>
                  <a:rPr lang="zh-CN" altLang="en-US" dirty="0"/>
                  <a:t> </a:t>
                </a:r>
                <a:r>
                  <a:rPr lang="en-US" altLang="zh-CN" dirty="0"/>
                  <a:t>is</a:t>
                </a:r>
                <a:r>
                  <a:rPr lang="zh-CN" altLang="en-US" dirty="0"/>
                  <a:t> </a:t>
                </a:r>
                <a:r>
                  <a:rPr lang="en-US" altLang="zh-CN" dirty="0"/>
                  <a:t>to</a:t>
                </a:r>
                <a:r>
                  <a:rPr lang="zh-CN" altLang="en-US" dirty="0"/>
                  <a:t> </a:t>
                </a:r>
                <a:r>
                  <a:rPr lang="en-US" altLang="zh-CN" dirty="0"/>
                  <a:t>design</a:t>
                </a:r>
                <a:r>
                  <a:rPr lang="zh-CN" altLang="en-US" dirty="0"/>
                  <a:t> </a:t>
                </a:r>
                <a:r>
                  <a:rPr lang="en-US" altLang="zh-CN" dirty="0"/>
                  <a:t>and</a:t>
                </a:r>
                <a:r>
                  <a:rPr lang="zh-CN" altLang="en-US" dirty="0"/>
                  <a:t> </a:t>
                </a:r>
                <a:r>
                  <a:rPr lang="en-US" altLang="zh-CN" dirty="0"/>
                  <a:t>learn</a:t>
                </a:r>
                <a:r>
                  <a:rPr lang="zh-CN" altLang="en-US" dirty="0"/>
                  <a:t> </a:t>
                </a:r>
                <a:r>
                  <a:rPr lang="en-US" altLang="zh-CN" dirty="0"/>
                  <a:t>a</a:t>
                </a:r>
                <a:r>
                  <a:rPr lang="zh-CN" altLang="en-US" dirty="0"/>
                  <a:t> </a:t>
                </a:r>
                <a:r>
                  <a:rPr lang="en-US" altLang="zh-CN" dirty="0"/>
                  <a:t>good</a:t>
                </a:r>
                <a:r>
                  <a:rPr lang="zh-CN" altLang="en-US" dirty="0"/>
                  <a:t> </a:t>
                </a:r>
                <a:r>
                  <a:rPr lang="en-US" altLang="zh-CN" dirty="0"/>
                  <a:t>function</a:t>
                </a:r>
              </a:p>
              <a:p>
                <a:pPr>
                  <a:spcBef>
                    <a:spcPts val="600"/>
                  </a:spcBef>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upper</m:t>
                              </m:r>
                            </m:sup>
                          </m:sSub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bottom</m:t>
                              </m:r>
                            </m:sup>
                          </m:sSub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𝑖</m:t>
                              </m:r>
                            </m:sub>
                            <m:sup>
                              <m:r>
                                <m:rPr>
                                  <m:sty m:val="p"/>
                                </m:rPr>
                                <a:rPr lang="en-US" altLang="zh-CN">
                                  <a:latin typeface="Cambria Math" panose="02040503050406030204" pitchFamily="18" charset="0"/>
                                </a:rPr>
                                <m:t>right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i="1" smtClean="0">
                              <a:latin typeface="Cambria Math" panose="02040503050406030204" pitchFamily="18" charset="0"/>
                            </a:rPr>
                            <m:t> </m:t>
                          </m:r>
                        </m:e>
                      </m:d>
                    </m:oMath>
                  </m:oMathPara>
                </a14:m>
                <a:endParaRPr lang="en-US" dirty="0"/>
              </a:p>
              <a:p>
                <a:pPr>
                  <a:spcBef>
                    <a:spcPts val="600"/>
                  </a:spcBef>
                </a:pPr>
                <a:r>
                  <a:rPr lang="en-US" altLang="zh-CN" dirty="0"/>
                  <a:t>Now,</a:t>
                </a:r>
                <a:r>
                  <a:rPr lang="zh-CN" altLang="en-US" dirty="0"/>
                  <a:t> </a:t>
                </a:r>
                <a:r>
                  <a:rPr lang="en-US" altLang="zh-CN" dirty="0"/>
                  <a:t>how</a:t>
                </a:r>
                <a:r>
                  <a:rPr lang="zh-CN" altLang="en-US" dirty="0"/>
                  <a:t> </a:t>
                </a:r>
                <a:r>
                  <a:rPr lang="en-US" altLang="zh-CN" dirty="0"/>
                  <a:t>can</a:t>
                </a:r>
                <a:r>
                  <a:rPr lang="zh-CN" altLang="en-US" dirty="0"/>
                  <a:t> </a:t>
                </a:r>
                <a:r>
                  <a:rPr lang="en-US" altLang="zh-CN" dirty="0"/>
                  <a:t>we</a:t>
                </a:r>
                <a:r>
                  <a:rPr lang="zh-CN" altLang="en-US" dirty="0"/>
                  <a:t> </a:t>
                </a:r>
                <a:r>
                  <a:rPr lang="en-US" altLang="zh-CN" dirty="0"/>
                  <a:t>add</a:t>
                </a:r>
                <a:r>
                  <a:rPr lang="zh-CN" altLang="en-US" dirty="0"/>
                  <a:t> </a:t>
                </a:r>
                <a:r>
                  <a:rPr lang="en-US" altLang="zh-CN" dirty="0"/>
                  <a:t>model</a:t>
                </a:r>
                <a:r>
                  <a:rPr lang="zh-CN" altLang="en-US" dirty="0"/>
                  <a:t> </a:t>
                </a:r>
                <a:r>
                  <a:rPr lang="en-US" altLang="zh-CN" dirty="0"/>
                  <a:t>parameters?</a:t>
                </a:r>
              </a:p>
              <a:p>
                <a:pPr>
                  <a:spcBef>
                    <a:spcPts val="600"/>
                  </a:spcBef>
                </a:pPr>
                <a:r>
                  <a:rPr lang="en-US" altLang="zh-CN" dirty="0"/>
                  <a:t>A</a:t>
                </a:r>
                <a:r>
                  <a:rPr lang="zh-CN" altLang="en-US" dirty="0"/>
                  <a:t> </a:t>
                </a:r>
                <a:r>
                  <a:rPr lang="en-US" altLang="zh-CN" dirty="0"/>
                  <a:t>good</a:t>
                </a:r>
                <a:r>
                  <a:rPr lang="zh-CN" altLang="en-US" dirty="0"/>
                  <a:t> </a:t>
                </a:r>
                <a:r>
                  <a:rPr lang="en-US" altLang="zh-CN" dirty="0"/>
                  <a:t>idea</a:t>
                </a:r>
                <a:r>
                  <a:rPr lang="zh-CN" altLang="en-US" dirty="0"/>
                  <a:t> </a:t>
                </a:r>
                <a:r>
                  <a:rPr lang="en-US" altLang="zh-CN" dirty="0"/>
                  <a:t>to</a:t>
                </a:r>
                <a:r>
                  <a:rPr lang="zh-CN" altLang="en-US" dirty="0"/>
                  <a:t> </a:t>
                </a:r>
                <a:r>
                  <a:rPr lang="en-US" altLang="zh-CN" dirty="0"/>
                  <a:t>associate</a:t>
                </a:r>
                <a:r>
                  <a:rPr lang="zh-CN" altLang="en-US" dirty="0"/>
                  <a:t> </a:t>
                </a:r>
                <a:r>
                  <a:rPr lang="en-US" altLang="zh-CN" dirty="0"/>
                  <a:t>a</a:t>
                </a:r>
                <a:r>
                  <a:rPr lang="zh-CN" altLang="en-US" dirty="0"/>
                  <a:t> </a:t>
                </a:r>
                <a:r>
                  <a:rPr lang="en-US" altLang="zh-CN" dirty="0"/>
                  <a:t>weight</a:t>
                </a:r>
                <a:r>
                  <a:rPr lang="zh-CN" altLang="en-US" dirty="0"/>
                  <a:t> </a:t>
                </a:r>
                <a:r>
                  <a:rPr lang="en-US" altLang="zh-CN" dirty="0"/>
                  <a:t>vector</a:t>
                </a:r>
                <a:r>
                  <a:rPr lang="zh-CN" altLang="en-US" dirty="0"/>
                  <a:t> </a:t>
                </a:r>
                <a:r>
                  <a:rPr lang="en-US" altLang="zh-CN" dirty="0"/>
                  <a:t>for</a:t>
                </a:r>
                <a:r>
                  <a:rPr lang="zh-CN" altLang="en-US" dirty="0"/>
                  <a:t> </a:t>
                </a:r>
                <a:r>
                  <a:rPr lang="en-US" altLang="zh-CN" dirty="0"/>
                  <a:t>each</a:t>
                </a:r>
                <a:r>
                  <a:rPr lang="zh-CN" altLang="en-US" dirty="0"/>
                  <a:t> </a:t>
                </a:r>
                <a:r>
                  <a:rPr lang="en-US" altLang="zh-CN" dirty="0"/>
                  <a:t>input</a:t>
                </a:r>
                <a:r>
                  <a:rPr lang="zh-CN" altLang="en-US" dirty="0"/>
                  <a:t> </a:t>
                </a:r>
                <a:r>
                  <a:rPr lang="en-US" altLang="zh-CN" dirty="0"/>
                  <a:t>vector!</a:t>
                </a:r>
                <a:r>
                  <a:rPr lang="zh-CN" altLang="en-US" dirty="0"/>
                  <a:t> </a:t>
                </a:r>
                <a:r>
                  <a:rPr lang="en-US" altLang="zh-CN" dirty="0"/>
                  <a:t>Just</a:t>
                </a:r>
                <a:r>
                  <a:rPr lang="zh-CN" altLang="en-US" dirty="0"/>
                  <a:t> </a:t>
                </a:r>
                <a:r>
                  <a:rPr lang="en-US" altLang="zh-CN" dirty="0"/>
                  <a:t>like</a:t>
                </a:r>
                <a:r>
                  <a:rPr lang="zh-CN" altLang="en-US" dirty="0"/>
                  <a:t> </a:t>
                </a:r>
                <a:r>
                  <a:rPr lang="en-US" altLang="zh-CN" dirty="0"/>
                  <a:t>linear</a:t>
                </a:r>
                <a:r>
                  <a:rPr lang="zh-CN" altLang="en-US" dirty="0"/>
                  <a:t> </a:t>
                </a:r>
                <a:r>
                  <a:rPr lang="en-US" altLang="zh-CN" dirty="0"/>
                  <a:t>LR!</a:t>
                </a:r>
              </a:p>
              <a:p>
                <a:pPr marL="285750" indent="-285750">
                  <a:spcBef>
                    <a:spcPts val="600"/>
                  </a:spcBef>
                  <a:buFont typeface="Arial" panose="020B0604020202020204" pitchFamily="34" charset="0"/>
                  <a:buChar char="•"/>
                </a:pPr>
                <a:r>
                  <a:rPr lang="en-US" altLang="zh-CN" dirty="0"/>
                  <a:t>For</a:t>
                </a:r>
                <a:r>
                  <a:rPr lang="zh-CN" altLang="en-US"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upper</m:t>
                        </m:r>
                      </m:sup>
                    </m:sSubSup>
                  </m:oMath>
                </a14:m>
                <a:r>
                  <a:rPr lang="en-US" altLang="zh-CN" dirty="0"/>
                  <a:t>,</a:t>
                </a:r>
                <a:r>
                  <a:rPr lang="zh-CN" altLang="en-US" dirty="0"/>
                  <a:t> </a:t>
                </a:r>
                <a:r>
                  <a:rPr lang="en-US" altLang="zh-CN" dirty="0"/>
                  <a:t>part</a:t>
                </a:r>
                <a:r>
                  <a:rPr lang="zh-CN" altLang="en-US" dirty="0"/>
                  <a:t> </a:t>
                </a:r>
                <a:r>
                  <a:rPr lang="en-US" altLang="zh-CN" dirty="0"/>
                  <a:t>of</a:t>
                </a:r>
                <a:r>
                  <a:rPr lang="zh-CN" altLang="en-US" dirty="0"/>
                  <a:t> </a:t>
                </a:r>
                <a14:m>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 </m:t>
                    </m:r>
                  </m:oMath>
                </a14:m>
                <a:r>
                  <a:rPr lang="en-US" altLang="zh-CN" dirty="0"/>
                  <a:t>is</a:t>
                </a:r>
                <a:r>
                  <a:rPr lang="zh-CN" altLang="en-US" dirty="0"/>
                  <a:t> </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1" i="0" smtClean="0">
                            <a:solidFill>
                              <a:srgbClr val="FF0000"/>
                            </a:solidFill>
                            <a:latin typeface="Cambria Math" panose="02040503050406030204" pitchFamily="18" charset="0"/>
                          </a:rPr>
                          <m:t>𝐖</m:t>
                        </m:r>
                      </m:e>
                      <m:sup>
                        <m:r>
                          <m:rPr>
                            <m:sty m:val="p"/>
                          </m:rPr>
                          <a:rPr lang="en-US" altLang="zh-CN" b="0" i="0" smtClean="0">
                            <a:solidFill>
                              <a:srgbClr val="FF0000"/>
                            </a:solidFill>
                            <a:latin typeface="Cambria Math" panose="02040503050406030204" pitchFamily="18" charset="0"/>
                          </a:rPr>
                          <m:t>upper</m:t>
                        </m:r>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upper</m:t>
                        </m:r>
                      </m:sup>
                    </m:sSubSup>
                  </m:oMath>
                </a14:m>
                <a:endParaRPr lang="en-US" dirty="0"/>
              </a:p>
              <a:p>
                <a:pPr marL="285750" indent="-285750">
                  <a:spcBef>
                    <a:spcPts val="600"/>
                  </a:spcBef>
                  <a:buFont typeface="Arial" panose="020B0604020202020204" pitchFamily="34" charset="0"/>
                  <a:buChar char="•"/>
                </a:pPr>
                <a:r>
                  <a:rPr lang="en-US" altLang="zh-CN" dirty="0"/>
                  <a:t>For</a:t>
                </a:r>
                <a:r>
                  <a:rPr lang="zh-CN" altLang="en-US"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b="0" i="0" smtClean="0">
                            <a:latin typeface="Cambria Math" panose="02040503050406030204" pitchFamily="18" charset="0"/>
                          </a:rPr>
                          <m:t>bottum</m:t>
                        </m:r>
                      </m:sup>
                    </m:sSubSup>
                  </m:oMath>
                </a14:m>
                <a:r>
                  <a:rPr lang="en-US" altLang="zh-CN" dirty="0"/>
                  <a:t>,</a:t>
                </a:r>
                <a:r>
                  <a:rPr lang="zh-CN" altLang="en-US" dirty="0"/>
                  <a:t> </a:t>
                </a:r>
                <a:r>
                  <a:rPr lang="en-US" altLang="zh-CN" dirty="0"/>
                  <a:t>part</a:t>
                </a:r>
                <a:r>
                  <a:rPr lang="zh-CN" altLang="en-US" dirty="0"/>
                  <a:t> </a:t>
                </a:r>
                <a:r>
                  <a:rPr lang="en-US" altLang="zh-CN" dirty="0"/>
                  <a:t>of</a:t>
                </a:r>
                <a:r>
                  <a:rPr lang="zh-CN" altLang="en-US" dirty="0"/>
                  <a:t> </a:t>
                </a:r>
                <a14:m>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 </m:t>
                    </m:r>
                  </m:oMath>
                </a14:m>
                <a:r>
                  <a:rPr lang="en-US" altLang="zh-CN" dirty="0"/>
                  <a:t>is </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1" i="0" smtClean="0">
                            <a:solidFill>
                              <a:srgbClr val="FF0000"/>
                            </a:solidFill>
                            <a:latin typeface="Cambria Math" panose="02040503050406030204" pitchFamily="18" charset="0"/>
                          </a:rPr>
                          <m:t>𝐖</m:t>
                        </m:r>
                      </m:e>
                      <m:sup>
                        <m:r>
                          <m:rPr>
                            <m:sty m:val="p"/>
                          </m:rPr>
                          <a:rPr lang="en-US" altLang="zh-CN" b="0" i="0" smtClean="0">
                            <a:solidFill>
                              <a:srgbClr val="FF0000"/>
                            </a:solidFill>
                            <a:latin typeface="Cambria Math" panose="02040503050406030204" pitchFamily="18" charset="0"/>
                          </a:rPr>
                          <m:t>bott</m:t>
                        </m:r>
                        <m:r>
                          <a:rPr lang="en-US" altLang="zh-CN" b="0" i="1" smtClean="0">
                            <a:solidFill>
                              <a:srgbClr val="FF0000"/>
                            </a:solidFill>
                            <a:latin typeface="Cambria Math" panose="02040503050406030204" pitchFamily="18" charset="0"/>
                          </a:rPr>
                          <m:t>𝑢𝑚</m:t>
                        </m:r>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b="0" i="0" smtClean="0">
                            <a:latin typeface="Cambria Math" panose="02040503050406030204" pitchFamily="18" charset="0"/>
                          </a:rPr>
                          <m:t>bottum</m:t>
                        </m:r>
                      </m:sup>
                    </m:sSubSup>
                  </m:oMath>
                </a14:m>
                <a:endParaRPr lang="en-US" dirty="0"/>
              </a:p>
              <a:p>
                <a:pPr marL="285750" indent="-285750">
                  <a:spcBef>
                    <a:spcPts val="600"/>
                  </a:spcBef>
                  <a:buFont typeface="Arial" panose="020B0604020202020204" pitchFamily="34" charset="0"/>
                  <a:buChar char="•"/>
                </a:pPr>
                <a:r>
                  <a:rPr lang="en-US" altLang="zh-CN" dirty="0"/>
                  <a:t>For</a:t>
                </a:r>
                <a:r>
                  <a:rPr lang="zh-CN" altLang="en-US"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𝒗</m:t>
                        </m:r>
                      </m:e>
                      <m:sub>
                        <m:r>
                          <a:rPr lang="en-US" altLang="zh-CN" b="0" i="1" smtClean="0">
                            <a:latin typeface="Cambria Math" panose="02040503050406030204" pitchFamily="18" charset="0"/>
                          </a:rPr>
                          <m:t>𝑖</m:t>
                        </m:r>
                      </m:sub>
                      <m:sup>
                        <m:r>
                          <m:rPr>
                            <m:sty m:val="p"/>
                          </m:rPr>
                          <a:rPr lang="en-US" altLang="zh-CN" b="0" i="0" smtClean="0">
                            <a:latin typeface="Cambria Math" panose="02040503050406030204" pitchFamily="18" charset="0"/>
                          </a:rPr>
                          <m:t>right</m:t>
                        </m:r>
                      </m:sup>
                    </m:sSubSup>
                  </m:oMath>
                </a14:m>
                <a:r>
                  <a:rPr lang="en-US" altLang="zh-CN" dirty="0"/>
                  <a:t>,</a:t>
                </a:r>
                <a:r>
                  <a:rPr lang="zh-CN" altLang="en-US" dirty="0"/>
                  <a:t> </a:t>
                </a:r>
                <a:r>
                  <a:rPr lang="en-US" altLang="zh-CN" dirty="0"/>
                  <a:t>part</a:t>
                </a:r>
                <a:r>
                  <a:rPr lang="zh-CN" altLang="en-US" dirty="0"/>
                  <a:t> </a:t>
                </a:r>
                <a:r>
                  <a:rPr lang="en-US" altLang="zh-CN" dirty="0"/>
                  <a:t>of</a:t>
                </a:r>
                <a:r>
                  <a:rPr lang="zh-CN" altLang="en-US" dirty="0"/>
                  <a:t> </a:t>
                </a:r>
                <a14:m>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 </m:t>
                    </m:r>
                  </m:oMath>
                </a14:m>
                <a:r>
                  <a:rPr lang="en-US" altLang="zh-CN" dirty="0"/>
                  <a:t>is</a:t>
                </a:r>
                <a:r>
                  <a:rPr lang="zh-CN" altLang="en-US" dirty="0"/>
                  <a:t> </a:t>
                </a:r>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1" i="0" smtClean="0">
                            <a:solidFill>
                              <a:srgbClr val="FF0000"/>
                            </a:solidFill>
                            <a:latin typeface="Cambria Math" panose="02040503050406030204" pitchFamily="18" charset="0"/>
                          </a:rPr>
                          <m:t>𝐖</m:t>
                        </m:r>
                      </m:e>
                      <m:sup>
                        <m:r>
                          <m:rPr>
                            <m:sty m:val="p"/>
                          </m:rPr>
                          <a:rPr lang="en-US" altLang="zh-CN" b="0" i="0" smtClean="0">
                            <a:solidFill>
                              <a:srgbClr val="FF0000"/>
                            </a:solidFill>
                            <a:latin typeface="Cambria Math" panose="02040503050406030204" pitchFamily="18" charset="0"/>
                          </a:rPr>
                          <m:t>right</m:t>
                        </m:r>
                      </m:sup>
                    </m:sSup>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𝒗</m:t>
                        </m:r>
                      </m:e>
                      <m:sub>
                        <m:r>
                          <a:rPr lang="en-US" altLang="zh-CN" b="0" i="1" smtClean="0">
                            <a:latin typeface="Cambria Math" panose="02040503050406030204" pitchFamily="18" charset="0"/>
                          </a:rPr>
                          <m:t>𝑖</m:t>
                        </m:r>
                      </m:sub>
                      <m:sup>
                        <m:r>
                          <m:rPr>
                            <m:sty m:val="p"/>
                          </m:rPr>
                          <a:rPr lang="en-US" altLang="zh-CN" b="0" i="0" smtClean="0">
                            <a:latin typeface="Cambria Math" panose="02040503050406030204" pitchFamily="18" charset="0"/>
                          </a:rPr>
                          <m:t>right</m:t>
                        </m:r>
                      </m:sup>
                    </m:sSubSup>
                  </m:oMath>
                </a14:m>
                <a:endParaRPr lang="en-US" dirty="0"/>
              </a:p>
            </p:txBody>
          </p:sp>
        </mc:Choice>
        <mc:Fallback xmlns="">
          <p:sp>
            <p:nvSpPr>
              <p:cNvPr id="79" name="TextBox 78">
                <a:extLst>
                  <a:ext uri="{FF2B5EF4-FFF2-40B4-BE49-F238E27FC236}">
                    <a16:creationId xmlns:a16="http://schemas.microsoft.com/office/drawing/2014/main" id="{CC79307A-ABB4-7342-9AFB-E4E56213AB23}"/>
                  </a:ext>
                </a:extLst>
              </p:cNvPr>
              <p:cNvSpPr txBox="1">
                <a:spLocks noRot="1" noChangeAspect="1" noMove="1" noResize="1" noEditPoints="1" noAdjustHandles="1" noChangeArrowheads="1" noChangeShapeType="1" noTextEdit="1"/>
              </p:cNvSpPr>
              <p:nvPr/>
            </p:nvSpPr>
            <p:spPr>
              <a:xfrm>
                <a:off x="7028732" y="1016261"/>
                <a:ext cx="5108379" cy="3923253"/>
              </a:xfrm>
              <a:prstGeom prst="rect">
                <a:avLst/>
              </a:prstGeom>
              <a:blipFill>
                <a:blip r:embed="rId12"/>
                <a:stretch>
                  <a:fillRect l="-993" t="-971" b="-9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327DDDA-4BB3-1244-B782-EEACAD241604}"/>
                  </a:ext>
                </a:extLst>
              </p:cNvPr>
              <p:cNvSpPr txBox="1"/>
              <p:nvPr/>
            </p:nvSpPr>
            <p:spPr>
              <a:xfrm>
                <a:off x="5832586" y="906738"/>
                <a:ext cx="888517" cy="4003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upper</m:t>
                          </m:r>
                        </m:sup>
                      </m:sSubSup>
                    </m:oMath>
                  </m:oMathPara>
                </a14:m>
                <a:endParaRPr lang="en-CN" dirty="0"/>
              </a:p>
            </p:txBody>
          </p:sp>
        </mc:Choice>
        <mc:Fallback xmlns="">
          <p:sp>
            <p:nvSpPr>
              <p:cNvPr id="88" name="TextBox 87">
                <a:extLst>
                  <a:ext uri="{FF2B5EF4-FFF2-40B4-BE49-F238E27FC236}">
                    <a16:creationId xmlns:a16="http://schemas.microsoft.com/office/drawing/2014/main" id="{C327DDDA-4BB3-1244-B782-EEACAD241604}"/>
                  </a:ext>
                </a:extLst>
              </p:cNvPr>
              <p:cNvSpPr txBox="1">
                <a:spLocks noRot="1" noChangeAspect="1" noMove="1" noResize="1" noEditPoints="1" noAdjustHandles="1" noChangeArrowheads="1" noChangeShapeType="1" noTextEdit="1"/>
              </p:cNvSpPr>
              <p:nvPr/>
            </p:nvSpPr>
            <p:spPr>
              <a:xfrm>
                <a:off x="5832586" y="906738"/>
                <a:ext cx="888517" cy="400366"/>
              </a:xfrm>
              <a:prstGeom prst="rect">
                <a:avLst/>
              </a:prstGeom>
              <a:blipFill>
                <a:blip r:embed="rId13"/>
                <a:stretch>
                  <a:fillRect b="-6250"/>
                </a:stretch>
              </a:blipFill>
            </p:spPr>
            <p:txBody>
              <a:bodyPr/>
              <a:lstStyle/>
              <a:p>
                <a:r>
                  <a:rPr lang="en-CN">
                    <a:noFill/>
                  </a:rPr>
                  <a:t> </a:t>
                </a:r>
              </a:p>
            </p:txBody>
          </p:sp>
        </mc:Fallback>
      </mc:AlternateContent>
      <p:cxnSp>
        <p:nvCxnSpPr>
          <p:cNvPr id="89" name="直接连接符 18">
            <a:extLst>
              <a:ext uri="{FF2B5EF4-FFF2-40B4-BE49-F238E27FC236}">
                <a16:creationId xmlns:a16="http://schemas.microsoft.com/office/drawing/2014/main" id="{C310E943-8914-7A49-8A4A-950F15349AFB}"/>
              </a:ext>
            </a:extLst>
          </p:cNvPr>
          <p:cNvCxnSpPr>
            <a:cxnSpLocks/>
            <a:stCxn id="88" idx="1"/>
            <a:endCxn id="76" idx="3"/>
          </p:cNvCxnSpPr>
          <p:nvPr/>
        </p:nvCxnSpPr>
        <p:spPr>
          <a:xfrm flipH="1">
            <a:off x="5505193" y="1106921"/>
            <a:ext cx="327393" cy="7127"/>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F693DCF-2531-6445-9124-1430941EB98D}"/>
                  </a:ext>
                </a:extLst>
              </p:cNvPr>
              <p:cNvSpPr txBox="1"/>
              <p:nvPr/>
            </p:nvSpPr>
            <p:spPr>
              <a:xfrm>
                <a:off x="6036197" y="6299488"/>
                <a:ext cx="1048631" cy="3867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𝒗</m:t>
                          </m:r>
                        </m:e>
                        <m:sub>
                          <m:r>
                            <a:rPr lang="en-US" altLang="zh-CN" i="1">
                              <a:latin typeface="Cambria Math" panose="02040503050406030204" pitchFamily="18" charset="0"/>
                            </a:rPr>
                            <m:t>1:4</m:t>
                          </m:r>
                        </m:sub>
                        <m:sup>
                          <m:r>
                            <m:rPr>
                              <m:sty m:val="p"/>
                            </m:rPr>
                            <a:rPr lang="en-US" altLang="zh-CN">
                              <a:latin typeface="Cambria Math" panose="02040503050406030204" pitchFamily="18" charset="0"/>
                            </a:rPr>
                            <m:t>bottom</m:t>
                          </m:r>
                        </m:sup>
                      </m:sSubSup>
                    </m:oMath>
                  </m:oMathPara>
                </a14:m>
                <a:endParaRPr lang="en-CN" dirty="0"/>
              </a:p>
            </p:txBody>
          </p:sp>
        </mc:Choice>
        <mc:Fallback xmlns="">
          <p:sp>
            <p:nvSpPr>
              <p:cNvPr id="93" name="TextBox 92">
                <a:extLst>
                  <a:ext uri="{FF2B5EF4-FFF2-40B4-BE49-F238E27FC236}">
                    <a16:creationId xmlns:a16="http://schemas.microsoft.com/office/drawing/2014/main" id="{9F693DCF-2531-6445-9124-1430941EB98D}"/>
                  </a:ext>
                </a:extLst>
              </p:cNvPr>
              <p:cNvSpPr txBox="1">
                <a:spLocks noRot="1" noChangeAspect="1" noMove="1" noResize="1" noEditPoints="1" noAdjustHandles="1" noChangeArrowheads="1" noChangeShapeType="1" noTextEdit="1"/>
              </p:cNvSpPr>
              <p:nvPr/>
            </p:nvSpPr>
            <p:spPr>
              <a:xfrm>
                <a:off x="6036197" y="6299488"/>
                <a:ext cx="1048631" cy="386773"/>
              </a:xfrm>
              <a:prstGeom prst="rect">
                <a:avLst/>
              </a:prstGeom>
              <a:blipFill>
                <a:blip r:embed="rId14"/>
                <a:stretch>
                  <a:fillRect b="-3125"/>
                </a:stretch>
              </a:blipFill>
            </p:spPr>
            <p:txBody>
              <a:bodyPr/>
              <a:lstStyle/>
              <a:p>
                <a:r>
                  <a:rPr lang="en-CN">
                    <a:noFill/>
                  </a:rPr>
                  <a:t> </a:t>
                </a:r>
              </a:p>
            </p:txBody>
          </p:sp>
        </mc:Fallback>
      </mc:AlternateContent>
      <p:cxnSp>
        <p:nvCxnSpPr>
          <p:cNvPr id="94" name="直接连接符 18">
            <a:extLst>
              <a:ext uri="{FF2B5EF4-FFF2-40B4-BE49-F238E27FC236}">
                <a16:creationId xmlns:a16="http://schemas.microsoft.com/office/drawing/2014/main" id="{EFCB766B-C692-9344-BAA6-92D532CA86EA}"/>
              </a:ext>
            </a:extLst>
          </p:cNvPr>
          <p:cNvCxnSpPr>
            <a:cxnSpLocks/>
            <a:stCxn id="93" idx="1"/>
            <a:endCxn id="77" idx="3"/>
          </p:cNvCxnSpPr>
          <p:nvPr/>
        </p:nvCxnSpPr>
        <p:spPr>
          <a:xfrm flipH="1">
            <a:off x="5715000" y="6492875"/>
            <a:ext cx="321197" cy="1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3EB61F9-0655-A844-8663-28C459218E48}"/>
                  </a:ext>
                </a:extLst>
              </p:cNvPr>
              <p:cNvSpPr txBox="1"/>
              <p:nvPr/>
            </p:nvSpPr>
            <p:spPr>
              <a:xfrm>
                <a:off x="6036197" y="4223240"/>
                <a:ext cx="791469" cy="4508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a:latin typeface="Cambria Math" panose="02040503050406030204" pitchFamily="18" charset="0"/>
                            </a:rPr>
                            <m:t>𝒗</m:t>
                          </m:r>
                        </m:e>
                        <m:sub>
                          <m:r>
                            <a:rPr lang="en-US" altLang="zh-CN" b="0" i="1" smtClean="0">
                              <a:latin typeface="Cambria Math" panose="02040503050406030204" pitchFamily="18" charset="0"/>
                            </a:rPr>
                            <m:t>3</m:t>
                          </m:r>
                        </m:sub>
                        <m:sup>
                          <m:r>
                            <m:rPr>
                              <m:sty m:val="p"/>
                            </m:rPr>
                            <a:rPr lang="en-US" altLang="zh-CN">
                              <a:latin typeface="Cambria Math" panose="02040503050406030204" pitchFamily="18" charset="0"/>
                            </a:rPr>
                            <m:t>right</m:t>
                          </m:r>
                        </m:sup>
                      </m:sSubSup>
                    </m:oMath>
                  </m:oMathPara>
                </a14:m>
                <a:endParaRPr lang="en-CN" dirty="0"/>
              </a:p>
            </p:txBody>
          </p:sp>
        </mc:Choice>
        <mc:Fallback xmlns="">
          <p:sp>
            <p:nvSpPr>
              <p:cNvPr id="98" name="TextBox 97">
                <a:extLst>
                  <a:ext uri="{FF2B5EF4-FFF2-40B4-BE49-F238E27FC236}">
                    <a16:creationId xmlns:a16="http://schemas.microsoft.com/office/drawing/2014/main" id="{23EB61F9-0655-A844-8663-28C459218E48}"/>
                  </a:ext>
                </a:extLst>
              </p:cNvPr>
              <p:cNvSpPr txBox="1">
                <a:spLocks noRot="1" noChangeAspect="1" noMove="1" noResize="1" noEditPoints="1" noAdjustHandles="1" noChangeArrowheads="1" noChangeShapeType="1" noTextEdit="1"/>
              </p:cNvSpPr>
              <p:nvPr/>
            </p:nvSpPr>
            <p:spPr>
              <a:xfrm>
                <a:off x="6036197" y="4223240"/>
                <a:ext cx="791469" cy="450829"/>
              </a:xfrm>
              <a:prstGeom prst="rect">
                <a:avLst/>
              </a:prstGeom>
              <a:blipFill>
                <a:blip r:embed="rId15"/>
                <a:stretch>
                  <a:fillRect/>
                </a:stretch>
              </a:blipFill>
            </p:spPr>
            <p:txBody>
              <a:bodyPr/>
              <a:lstStyle/>
              <a:p>
                <a:r>
                  <a:rPr lang="en-CN">
                    <a:noFill/>
                  </a:rPr>
                  <a:t> </a:t>
                </a:r>
              </a:p>
            </p:txBody>
          </p:sp>
        </mc:Fallback>
      </mc:AlternateContent>
      <p:cxnSp>
        <p:nvCxnSpPr>
          <p:cNvPr id="99" name="直接连接符 18">
            <a:extLst>
              <a:ext uri="{FF2B5EF4-FFF2-40B4-BE49-F238E27FC236}">
                <a16:creationId xmlns:a16="http://schemas.microsoft.com/office/drawing/2014/main" id="{1494649A-F65F-CF42-AE99-A4137E54815E}"/>
              </a:ext>
            </a:extLst>
          </p:cNvPr>
          <p:cNvCxnSpPr>
            <a:cxnSpLocks/>
            <a:stCxn id="98" idx="2"/>
            <a:endCxn id="78" idx="0"/>
          </p:cNvCxnSpPr>
          <p:nvPr/>
        </p:nvCxnSpPr>
        <p:spPr>
          <a:xfrm>
            <a:off x="6431932" y="4674069"/>
            <a:ext cx="7489" cy="321810"/>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D9ACC4A-AC2A-7843-BF68-F05EEEA44A86}"/>
                  </a:ext>
                </a:extLst>
              </p:cNvPr>
              <p:cNvSpPr txBox="1"/>
              <p:nvPr/>
            </p:nvSpPr>
            <p:spPr>
              <a:xfrm>
                <a:off x="7088215" y="5126910"/>
                <a:ext cx="5276733" cy="1602105"/>
              </a:xfrm>
              <a:prstGeom prst="rect">
                <a:avLst/>
              </a:prstGeom>
              <a:noFill/>
            </p:spPr>
            <p:txBody>
              <a:bodyPr wrap="square">
                <a:spAutoFit/>
              </a:bodyPr>
              <a:lstStyle/>
              <a:p>
                <a:pPr marL="285750" indent="-285750">
                  <a:buFont typeface="Arial" panose="020B0604020202020204" pitchFamily="34" charset="0"/>
                  <a:buChar char="•"/>
                </a:pPr>
                <a:r>
                  <a:rPr lang="en-US" altLang="zh-CN" sz="2400" dirty="0">
                    <a:solidFill>
                      <a:srgbClr val="FF0000"/>
                    </a:solidFill>
                  </a:rPr>
                  <a:t>We</a:t>
                </a:r>
                <a:r>
                  <a:rPr lang="zh-CN" altLang="en-US" sz="2400" dirty="0">
                    <a:solidFill>
                      <a:srgbClr val="FF0000"/>
                    </a:solidFill>
                  </a:rPr>
                  <a:t> </a:t>
                </a:r>
                <a:r>
                  <a:rPr lang="en-US" altLang="zh-CN" sz="2400" dirty="0">
                    <a:solidFill>
                      <a:srgbClr val="FF0000"/>
                    </a:solidFill>
                  </a:rPr>
                  <a:t>call</a:t>
                </a:r>
                <a:r>
                  <a:rPr lang="zh-CN" altLang="en-US" sz="2400" dirty="0">
                    <a:solidFill>
                      <a:srgbClr val="FF0000"/>
                    </a:solidFill>
                  </a:rPr>
                  <a:t> </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b="1">
                            <a:solidFill>
                              <a:srgbClr val="FF0000"/>
                            </a:solidFill>
                            <a:latin typeface="Cambria Math" panose="02040503050406030204" pitchFamily="18" charset="0"/>
                          </a:rPr>
                          <m:t>𝐖</m:t>
                        </m:r>
                      </m:e>
                      <m:sup>
                        <m:r>
                          <m:rPr>
                            <m:sty m:val="p"/>
                          </m:rPr>
                          <a:rPr lang="en-US" altLang="zh-CN" sz="2400">
                            <a:solidFill>
                              <a:srgbClr val="FF0000"/>
                            </a:solidFill>
                            <a:latin typeface="Cambria Math" panose="02040503050406030204" pitchFamily="18" charset="0"/>
                          </a:rPr>
                          <m:t>right</m:t>
                        </m:r>
                      </m:sup>
                    </m:sSup>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𝐐</m:t>
                    </m:r>
                  </m:oMath>
                </a14:m>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query</a:t>
                </a:r>
                <a:r>
                  <a:rPr lang="zh-CN" altLang="en-US" sz="2400" dirty="0">
                    <a:solidFill>
                      <a:srgbClr val="FF0000"/>
                    </a:solidFill>
                  </a:rPr>
                  <a:t> </a:t>
                </a:r>
                <a:r>
                  <a:rPr lang="en-US" altLang="zh-CN" sz="2400" dirty="0">
                    <a:solidFill>
                      <a:srgbClr val="FF0000"/>
                    </a:solidFill>
                  </a:rPr>
                  <a:t>matrix</a:t>
                </a:r>
              </a:p>
              <a:p>
                <a:pPr marL="285750" indent="-285750">
                  <a:buFont typeface="Arial" panose="020B0604020202020204" pitchFamily="34" charset="0"/>
                  <a:buChar char="•"/>
                </a:pPr>
                <a:r>
                  <a:rPr lang="en-US" altLang="zh-CN" sz="2400" dirty="0">
                    <a:solidFill>
                      <a:srgbClr val="FF0000"/>
                    </a:solidFill>
                  </a:rPr>
                  <a:t>We</a:t>
                </a:r>
                <a:r>
                  <a:rPr lang="zh-CN" altLang="en-US" sz="2400" dirty="0">
                    <a:solidFill>
                      <a:srgbClr val="FF0000"/>
                    </a:solidFill>
                  </a:rPr>
                  <a:t> </a:t>
                </a:r>
                <a:r>
                  <a:rPr lang="en-US" altLang="zh-CN" sz="2400" dirty="0">
                    <a:solidFill>
                      <a:srgbClr val="FF0000"/>
                    </a:solidFill>
                  </a:rPr>
                  <a:t>call</a:t>
                </a:r>
                <a:r>
                  <a:rPr lang="zh-CN" altLang="en-US" sz="2400" dirty="0">
                    <a:solidFill>
                      <a:srgbClr val="FF0000"/>
                    </a:solidFill>
                  </a:rPr>
                  <a:t> </a:t>
                </a:r>
                <a14:m>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r>
                          <a:rPr lang="en-US" altLang="zh-CN" sz="2400" b="1" i="0" smtClean="0">
                            <a:solidFill>
                              <a:srgbClr val="FF0000"/>
                            </a:solidFill>
                            <a:latin typeface="Cambria Math" panose="02040503050406030204" pitchFamily="18" charset="0"/>
                          </a:rPr>
                          <m:t>𝐖</m:t>
                        </m:r>
                      </m:e>
                      <m:sup>
                        <m:r>
                          <m:rPr>
                            <m:sty m:val="p"/>
                          </m:rPr>
                          <a:rPr lang="en-US" altLang="zh-CN" sz="2400" b="0" i="0" smtClean="0">
                            <a:solidFill>
                              <a:srgbClr val="FF0000"/>
                            </a:solidFill>
                            <a:latin typeface="Cambria Math" panose="02040503050406030204" pitchFamily="18" charset="0"/>
                          </a:rPr>
                          <m:t>bott</m:t>
                        </m:r>
                        <m:r>
                          <a:rPr lang="en-US" altLang="zh-CN" sz="2400" b="0" i="1" smtClean="0">
                            <a:solidFill>
                              <a:srgbClr val="FF0000"/>
                            </a:solidFill>
                            <a:latin typeface="Cambria Math" panose="02040503050406030204" pitchFamily="18" charset="0"/>
                          </a:rPr>
                          <m:t>𝑢𝑚</m:t>
                        </m:r>
                      </m:sup>
                    </m:sSup>
                    <m:r>
                      <a:rPr lang="en-US" altLang="zh-CN" sz="2400" b="0" i="1" smtClean="0">
                        <a:solidFill>
                          <a:srgbClr val="FF0000"/>
                        </a:solidFill>
                        <a:latin typeface="Cambria Math" panose="02040503050406030204" pitchFamily="18" charset="0"/>
                      </a:rPr>
                      <m:t>=</m:t>
                    </m:r>
                    <m:r>
                      <a:rPr lang="en-US" altLang="zh-CN" sz="2400" b="1">
                        <a:solidFill>
                          <a:srgbClr val="FF0000"/>
                        </a:solidFill>
                        <a:latin typeface="Cambria Math" panose="02040503050406030204" pitchFamily="18" charset="0"/>
                      </a:rPr>
                      <m:t>𝐊</m:t>
                    </m:r>
                  </m:oMath>
                </a14:m>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key</a:t>
                </a:r>
                <a:r>
                  <a:rPr lang="zh-CN" altLang="en-US" sz="2400" dirty="0">
                    <a:solidFill>
                      <a:srgbClr val="FF0000"/>
                    </a:solidFill>
                  </a:rPr>
                  <a:t> </a:t>
                </a:r>
                <a:r>
                  <a:rPr lang="en-US" altLang="zh-CN" sz="2400" dirty="0">
                    <a:solidFill>
                      <a:srgbClr val="FF0000"/>
                    </a:solidFill>
                  </a:rPr>
                  <a:t>matrix</a:t>
                </a:r>
              </a:p>
              <a:p>
                <a:pPr marL="285750" indent="-285750">
                  <a:buFont typeface="Arial" panose="020B0604020202020204" pitchFamily="34" charset="0"/>
                  <a:buChar char="•"/>
                </a:pPr>
                <a:r>
                  <a:rPr lang="en-US" altLang="zh-CN" sz="2400" dirty="0">
                    <a:solidFill>
                      <a:srgbClr val="FF0000"/>
                    </a:solidFill>
                  </a:rPr>
                  <a:t>We</a:t>
                </a:r>
                <a:r>
                  <a:rPr lang="zh-CN" altLang="en-US" sz="2400" dirty="0">
                    <a:solidFill>
                      <a:srgbClr val="FF0000"/>
                    </a:solidFill>
                  </a:rPr>
                  <a:t> </a:t>
                </a:r>
                <a:r>
                  <a:rPr lang="en-US" altLang="zh-CN" sz="2400" dirty="0">
                    <a:solidFill>
                      <a:srgbClr val="FF0000"/>
                    </a:solidFill>
                  </a:rPr>
                  <a:t>call</a:t>
                </a:r>
                <a:r>
                  <a:rPr lang="zh-CN" altLang="en-US" sz="2400" dirty="0">
                    <a:solidFill>
                      <a:srgbClr val="FF0000"/>
                    </a:solidFill>
                  </a:rPr>
                  <a:t> </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b="1">
                            <a:solidFill>
                              <a:srgbClr val="FF0000"/>
                            </a:solidFill>
                            <a:latin typeface="Cambria Math" panose="02040503050406030204" pitchFamily="18" charset="0"/>
                          </a:rPr>
                          <m:t>𝐖</m:t>
                        </m:r>
                      </m:e>
                      <m:sup>
                        <m:r>
                          <m:rPr>
                            <m:sty m:val="p"/>
                          </m:rPr>
                          <a:rPr lang="en-US" altLang="zh-CN" sz="2400">
                            <a:solidFill>
                              <a:srgbClr val="FF0000"/>
                            </a:solidFill>
                            <a:latin typeface="Cambria Math" panose="02040503050406030204" pitchFamily="18" charset="0"/>
                          </a:rPr>
                          <m:t>upper</m:t>
                        </m:r>
                      </m:sup>
                    </m:sSup>
                    <m:r>
                      <a:rPr lang="en-US" altLang="zh-CN" sz="2400" i="1">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𝑽</m:t>
                    </m:r>
                  </m:oMath>
                </a14:m>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value</a:t>
                </a:r>
                <a:r>
                  <a:rPr lang="zh-CN" altLang="en-US" sz="2400" dirty="0">
                    <a:solidFill>
                      <a:srgbClr val="FF0000"/>
                    </a:solidFill>
                  </a:rPr>
                  <a:t> </a:t>
                </a:r>
                <a:r>
                  <a:rPr lang="en-US" altLang="zh-CN" sz="2400" dirty="0">
                    <a:solidFill>
                      <a:srgbClr val="FF0000"/>
                    </a:solidFill>
                  </a:rPr>
                  <a:t>matrix</a:t>
                </a:r>
                <a:endParaRPr lang="en-US" sz="2400" dirty="0">
                  <a:solidFill>
                    <a:srgbClr val="FF0000"/>
                  </a:solidFill>
                </a:endParaRPr>
              </a:p>
              <a:p>
                <a:pPr algn="ctr"/>
                <a:r>
                  <a:rPr lang="en-US" altLang="zh-CN" sz="2400" b="1" dirty="0">
                    <a:solidFill>
                      <a:srgbClr val="FF0000"/>
                    </a:solidFill>
                  </a:rPr>
                  <a:t>Okay,</a:t>
                </a:r>
                <a:r>
                  <a:rPr lang="zh-CN" altLang="en-US" sz="2400" b="1" dirty="0">
                    <a:solidFill>
                      <a:srgbClr val="FF0000"/>
                    </a:solidFill>
                  </a:rPr>
                  <a:t> </a:t>
                </a:r>
                <a:r>
                  <a:rPr lang="en-US" altLang="zh-CN" sz="2400" b="1" dirty="0">
                    <a:solidFill>
                      <a:srgbClr val="FF0000"/>
                    </a:solidFill>
                  </a:rPr>
                  <a:t>but</a:t>
                </a:r>
                <a:r>
                  <a:rPr lang="zh-CN" altLang="en-US" sz="2400" b="1" dirty="0">
                    <a:solidFill>
                      <a:srgbClr val="FF0000"/>
                    </a:solidFill>
                  </a:rPr>
                  <a:t> </a:t>
                </a:r>
                <a:r>
                  <a:rPr lang="en-US" altLang="zh-CN" sz="2400" b="1" dirty="0">
                    <a:solidFill>
                      <a:srgbClr val="FF0000"/>
                    </a:solidFill>
                  </a:rPr>
                  <a:t>why?</a:t>
                </a:r>
                <a:endParaRPr lang="en-US" sz="2400" b="1" dirty="0">
                  <a:solidFill>
                    <a:srgbClr val="FF0000"/>
                  </a:solidFill>
                </a:endParaRPr>
              </a:p>
            </p:txBody>
          </p:sp>
        </mc:Choice>
        <mc:Fallback xmlns="">
          <p:sp>
            <p:nvSpPr>
              <p:cNvPr id="104" name="TextBox 103">
                <a:extLst>
                  <a:ext uri="{FF2B5EF4-FFF2-40B4-BE49-F238E27FC236}">
                    <a16:creationId xmlns:a16="http://schemas.microsoft.com/office/drawing/2014/main" id="{3D9ACC4A-AC2A-7843-BF68-F05EEEA44A86}"/>
                  </a:ext>
                </a:extLst>
              </p:cNvPr>
              <p:cNvSpPr txBox="1">
                <a:spLocks noRot="1" noChangeAspect="1" noMove="1" noResize="1" noEditPoints="1" noAdjustHandles="1" noChangeArrowheads="1" noChangeShapeType="1" noTextEdit="1"/>
              </p:cNvSpPr>
              <p:nvPr/>
            </p:nvSpPr>
            <p:spPr>
              <a:xfrm>
                <a:off x="7088215" y="5126910"/>
                <a:ext cx="5276733" cy="1602105"/>
              </a:xfrm>
              <a:prstGeom prst="rect">
                <a:avLst/>
              </a:prstGeom>
              <a:blipFill>
                <a:blip r:embed="rId16"/>
                <a:stretch>
                  <a:fillRect l="-1683" t="-2362" b="-7874"/>
                </a:stretch>
              </a:blipFill>
            </p:spPr>
            <p:txBody>
              <a:bodyPr/>
              <a:lstStyle/>
              <a:p>
                <a:r>
                  <a:rPr lang="en-CN">
                    <a:noFill/>
                  </a:rPr>
                  <a:t> </a:t>
                </a:r>
              </a:p>
            </p:txBody>
          </p:sp>
        </mc:Fallback>
      </mc:AlternateContent>
    </p:spTree>
    <p:extLst>
      <p:ext uri="{BB962C8B-B14F-4D97-AF65-F5344CB8AC3E}">
        <p14:creationId xmlns:p14="http://schemas.microsoft.com/office/powerpoint/2010/main" val="160996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35D1B-E2FE-4A13-B3BA-C84637F4CB31}"/>
              </a:ext>
            </a:extLst>
          </p:cNvPr>
          <p:cNvSpPr>
            <a:spLocks noGrp="1"/>
          </p:cNvSpPr>
          <p:nvPr>
            <p:ph type="title"/>
          </p:nvPr>
        </p:nvSpPr>
        <p:spPr/>
        <p:txBody>
          <a:bodyPr>
            <a:noAutofit/>
          </a:bodyPr>
          <a:lstStyle/>
          <a:p>
            <a:r>
              <a:rPr lang="en-US" altLang="zh-CN" dirty="0"/>
              <a:t>Concept</a:t>
            </a:r>
            <a:r>
              <a:rPr lang="zh-CN" altLang="en-US" dirty="0"/>
              <a:t> </a:t>
            </a:r>
            <a:r>
              <a:rPr lang="en-US" altLang="zh-CN" dirty="0"/>
              <a:t>of</a:t>
            </a:r>
            <a:r>
              <a:rPr lang="zh-CN" altLang="en-US" dirty="0"/>
              <a:t> </a:t>
            </a:r>
            <a:r>
              <a:rPr lang="en-US" altLang="zh-CN" b="1" dirty="0"/>
              <a:t>Key,</a:t>
            </a:r>
            <a:r>
              <a:rPr lang="zh-CN" altLang="en-US" b="1" dirty="0"/>
              <a:t> </a:t>
            </a:r>
            <a:r>
              <a:rPr lang="en-US" altLang="zh-CN" b="1" dirty="0"/>
              <a:t>Value,</a:t>
            </a:r>
            <a:r>
              <a:rPr lang="zh-CN" altLang="en-US" b="1" dirty="0"/>
              <a:t> </a:t>
            </a:r>
            <a:r>
              <a:rPr lang="en-US" altLang="zh-CN" b="1" dirty="0"/>
              <a:t>Query</a:t>
            </a:r>
            <a:endParaRPr lang="zh-CN" altLang="en-US" dirty="0"/>
          </a:p>
        </p:txBody>
      </p:sp>
      <p:sp>
        <p:nvSpPr>
          <p:cNvPr id="3" name="内容占位符 2">
            <a:extLst>
              <a:ext uri="{FF2B5EF4-FFF2-40B4-BE49-F238E27FC236}">
                <a16:creationId xmlns:a16="http://schemas.microsoft.com/office/drawing/2014/main" id="{B38F7AA6-9B08-4704-A35B-D01F965682F7}"/>
              </a:ext>
            </a:extLst>
          </p:cNvPr>
          <p:cNvSpPr>
            <a:spLocks noGrp="1"/>
          </p:cNvSpPr>
          <p:nvPr>
            <p:ph idx="1"/>
          </p:nvPr>
        </p:nvSpPr>
        <p:spPr>
          <a:xfrm>
            <a:off x="522441" y="1218445"/>
            <a:ext cx="7528073" cy="2973615"/>
          </a:xfrm>
        </p:spPr>
        <p:txBody>
          <a:bodyPr/>
          <a:lstStyle/>
          <a:p>
            <a:pPr>
              <a:spcAft>
                <a:spcPts val="1800"/>
              </a:spcAft>
            </a:pPr>
            <a:r>
              <a:rPr lang="en-US" altLang="zh-CN" dirty="0"/>
              <a:t>A Python dictionary d = {‘</a:t>
            </a:r>
            <a:r>
              <a:rPr lang="en-US" altLang="zh-CN" dirty="0">
                <a:solidFill>
                  <a:srgbClr val="00B0F0"/>
                </a:solidFill>
              </a:rPr>
              <a:t>a</a:t>
            </a:r>
            <a:r>
              <a:rPr lang="en-US" altLang="zh-CN" dirty="0"/>
              <a:t>’: </a:t>
            </a:r>
            <a:r>
              <a:rPr lang="en-US" altLang="zh-CN" dirty="0">
                <a:solidFill>
                  <a:srgbClr val="00B050"/>
                </a:solidFill>
              </a:rPr>
              <a:t>1</a:t>
            </a:r>
            <a:r>
              <a:rPr lang="en-US" altLang="zh-CN" dirty="0"/>
              <a:t>, ‘</a:t>
            </a:r>
            <a:r>
              <a:rPr lang="en-US" altLang="zh-CN" dirty="0">
                <a:solidFill>
                  <a:srgbClr val="00B0F0"/>
                </a:solidFill>
              </a:rPr>
              <a:t>b</a:t>
            </a:r>
            <a:r>
              <a:rPr lang="en-US" altLang="zh-CN" dirty="0"/>
              <a:t>’: </a:t>
            </a:r>
            <a:r>
              <a:rPr lang="en-US" altLang="zh-CN" dirty="0">
                <a:solidFill>
                  <a:srgbClr val="00B050"/>
                </a:solidFill>
              </a:rPr>
              <a:t>2</a:t>
            </a:r>
            <a:r>
              <a:rPr lang="en-US" altLang="zh-CN" dirty="0"/>
              <a:t>, ‘</a:t>
            </a:r>
            <a:r>
              <a:rPr lang="en-US" altLang="zh-CN" dirty="0">
                <a:solidFill>
                  <a:srgbClr val="00B0F0"/>
                </a:solidFill>
              </a:rPr>
              <a:t>c</a:t>
            </a:r>
            <a:r>
              <a:rPr lang="en-US" altLang="zh-CN" dirty="0"/>
              <a:t>’: </a:t>
            </a:r>
            <a:r>
              <a:rPr lang="en-US" altLang="zh-CN" dirty="0">
                <a:solidFill>
                  <a:srgbClr val="00B050"/>
                </a:solidFill>
              </a:rPr>
              <a:t>3</a:t>
            </a:r>
            <a:r>
              <a:rPr lang="en-US" altLang="zh-CN" dirty="0"/>
              <a:t>}</a:t>
            </a:r>
          </a:p>
          <a:p>
            <a:pPr>
              <a:spcAft>
                <a:spcPts val="1800"/>
              </a:spcAft>
            </a:pPr>
            <a:r>
              <a:rPr lang="en-US" altLang="zh-CN" b="1" dirty="0"/>
              <a:t>Keys</a:t>
            </a:r>
            <a:r>
              <a:rPr lang="en-US" altLang="zh-CN" dirty="0">
                <a:solidFill>
                  <a:srgbClr val="00B0F0"/>
                </a:solidFill>
              </a:rPr>
              <a:t> = {‘a’, ‘b’, ‘c’}</a:t>
            </a:r>
          </a:p>
          <a:p>
            <a:pPr>
              <a:spcAft>
                <a:spcPts val="1800"/>
              </a:spcAft>
            </a:pPr>
            <a:r>
              <a:rPr lang="en-US" altLang="zh-CN" b="1" dirty="0"/>
              <a:t>Values</a:t>
            </a:r>
            <a:r>
              <a:rPr lang="en-US" altLang="zh-CN" dirty="0">
                <a:solidFill>
                  <a:srgbClr val="00B050"/>
                </a:solidFill>
              </a:rPr>
              <a:t> = {1, 2, 3}</a:t>
            </a:r>
          </a:p>
          <a:p>
            <a:pPr>
              <a:spcAft>
                <a:spcPts val="1800"/>
              </a:spcAft>
            </a:pPr>
            <a:r>
              <a:rPr lang="en-US" altLang="zh-CN" dirty="0"/>
              <a:t>A </a:t>
            </a:r>
            <a:r>
              <a:rPr lang="en-US" altLang="zh-CN" b="1" dirty="0"/>
              <a:t>query</a:t>
            </a:r>
            <a:r>
              <a:rPr lang="en-US" altLang="zh-CN" dirty="0"/>
              <a:t> d[‘</a:t>
            </a:r>
            <a:r>
              <a:rPr lang="en-US" altLang="zh-CN" dirty="0">
                <a:solidFill>
                  <a:srgbClr val="00B0F0"/>
                </a:solidFill>
              </a:rPr>
              <a:t>b</a:t>
            </a:r>
            <a:r>
              <a:rPr lang="en-US" altLang="zh-CN" dirty="0"/>
              <a:t>’] = </a:t>
            </a:r>
            <a:r>
              <a:rPr lang="en-US" altLang="zh-CN" dirty="0">
                <a:solidFill>
                  <a:srgbClr val="00B050"/>
                </a:solidFill>
              </a:rPr>
              <a:t>3</a:t>
            </a:r>
            <a:endParaRPr lang="zh-CN" altLang="en-US" dirty="0">
              <a:solidFill>
                <a:srgbClr val="00B050"/>
              </a:solidFill>
            </a:endParaRPr>
          </a:p>
        </p:txBody>
      </p:sp>
      <p:sp>
        <p:nvSpPr>
          <p:cNvPr id="4" name="灯片编号占位符 3">
            <a:extLst>
              <a:ext uri="{FF2B5EF4-FFF2-40B4-BE49-F238E27FC236}">
                <a16:creationId xmlns:a16="http://schemas.microsoft.com/office/drawing/2014/main" id="{54249067-C25E-488C-926C-957DD16F95B5}"/>
              </a:ext>
            </a:extLst>
          </p:cNvPr>
          <p:cNvSpPr>
            <a:spLocks noGrp="1"/>
          </p:cNvSpPr>
          <p:nvPr>
            <p:ph type="sldNum" sz="quarter" idx="12"/>
          </p:nvPr>
        </p:nvSpPr>
        <p:spPr/>
        <p:txBody>
          <a:bodyPr/>
          <a:lstStyle/>
          <a:p>
            <a:fld id="{DC8BB421-126E-41CB-B73A-69D52E98CAE3}" type="slidenum">
              <a:rPr lang="zh-CN" altLang="en-US" smtClean="0"/>
              <a:t>57</a:t>
            </a:fld>
            <a:endParaRPr lang="zh-CN" altLang="en-US"/>
          </a:p>
        </p:txBody>
      </p:sp>
      <p:graphicFrame>
        <p:nvGraphicFramePr>
          <p:cNvPr id="5" name="表格 5">
            <a:extLst>
              <a:ext uri="{FF2B5EF4-FFF2-40B4-BE49-F238E27FC236}">
                <a16:creationId xmlns:a16="http://schemas.microsoft.com/office/drawing/2014/main" id="{6F567C6B-2FBF-4283-95DB-E9B3634DF636}"/>
              </a:ext>
            </a:extLst>
          </p:cNvPr>
          <p:cNvGraphicFramePr>
            <a:graphicFrameLocks noGrp="1"/>
          </p:cNvGraphicFramePr>
          <p:nvPr>
            <p:extLst>
              <p:ext uri="{D42A27DB-BD31-4B8C-83A1-F6EECF244321}">
                <p14:modId xmlns:p14="http://schemas.microsoft.com/office/powerpoint/2010/main" val="178123905"/>
              </p:ext>
            </p:extLst>
          </p:nvPr>
        </p:nvGraphicFramePr>
        <p:xfrm>
          <a:off x="8258629" y="1061379"/>
          <a:ext cx="2662414" cy="3810308"/>
        </p:xfrm>
        <a:graphic>
          <a:graphicData uri="http://schemas.openxmlformats.org/drawingml/2006/table">
            <a:tbl>
              <a:tblPr firstRow="1" bandRow="1">
                <a:tableStyleId>{5940675A-B579-460E-94D1-54222C63F5DA}</a:tableStyleId>
              </a:tblPr>
              <a:tblGrid>
                <a:gridCol w="1086265">
                  <a:extLst>
                    <a:ext uri="{9D8B030D-6E8A-4147-A177-3AD203B41FA5}">
                      <a16:colId xmlns:a16="http://schemas.microsoft.com/office/drawing/2014/main" val="1562656340"/>
                    </a:ext>
                  </a:extLst>
                </a:gridCol>
                <a:gridCol w="1576149">
                  <a:extLst>
                    <a:ext uri="{9D8B030D-6E8A-4147-A177-3AD203B41FA5}">
                      <a16:colId xmlns:a16="http://schemas.microsoft.com/office/drawing/2014/main" val="1388458912"/>
                    </a:ext>
                  </a:extLst>
                </a:gridCol>
              </a:tblGrid>
              <a:tr h="952577">
                <a:tc>
                  <a:txBody>
                    <a:bodyPr/>
                    <a:lstStyle/>
                    <a:p>
                      <a:pPr algn="ctr">
                        <a:lnSpc>
                          <a:spcPct val="150000"/>
                        </a:lnSpc>
                        <a:spcBef>
                          <a:spcPts val="1800"/>
                        </a:spcBef>
                        <a:spcAft>
                          <a:spcPts val="1800"/>
                        </a:spcAft>
                      </a:pPr>
                      <a:r>
                        <a:rPr lang="en-US" altLang="zh-CN" sz="3200" dirty="0">
                          <a:solidFill>
                            <a:srgbClr val="00B0F0"/>
                          </a:solidFill>
                        </a:rPr>
                        <a:t>Key</a:t>
                      </a:r>
                      <a:endParaRPr lang="zh-CN" altLang="en-US" sz="3200" dirty="0">
                        <a:solidFill>
                          <a:srgbClr val="00B0F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800"/>
                        </a:spcBef>
                        <a:spcAft>
                          <a:spcPts val="1800"/>
                        </a:spcAft>
                      </a:pPr>
                      <a:r>
                        <a:rPr lang="en-US" altLang="zh-CN" sz="3200" dirty="0">
                          <a:solidFill>
                            <a:srgbClr val="00B050"/>
                          </a:solidFill>
                        </a:rPr>
                        <a:t>Value</a:t>
                      </a:r>
                      <a:endParaRPr lang="zh-CN" altLang="en-US" sz="3200" dirty="0">
                        <a:solidFill>
                          <a:srgbClr val="00B05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781744"/>
                  </a:ext>
                </a:extLst>
              </a:tr>
              <a:tr h="952577">
                <a:tc>
                  <a:txBody>
                    <a:bodyPr/>
                    <a:lstStyle/>
                    <a:p>
                      <a:pPr algn="ctr">
                        <a:lnSpc>
                          <a:spcPct val="150000"/>
                        </a:lnSpc>
                        <a:spcBef>
                          <a:spcPts val="1800"/>
                        </a:spcBef>
                        <a:spcAft>
                          <a:spcPts val="1800"/>
                        </a:spcAft>
                      </a:pPr>
                      <a:r>
                        <a:rPr lang="en-US" altLang="zh-CN" sz="3200" dirty="0">
                          <a:solidFill>
                            <a:srgbClr val="00B0F0"/>
                          </a:solidFill>
                        </a:rPr>
                        <a:t>a</a:t>
                      </a:r>
                      <a:endParaRPr lang="zh-CN" altLang="en-US" sz="3200" dirty="0">
                        <a:solidFill>
                          <a:srgbClr val="00B0F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800"/>
                        </a:spcBef>
                        <a:spcAft>
                          <a:spcPts val="1800"/>
                        </a:spcAft>
                      </a:pPr>
                      <a:r>
                        <a:rPr lang="en-US" altLang="zh-CN" sz="3200" dirty="0">
                          <a:solidFill>
                            <a:srgbClr val="00B050"/>
                          </a:solidFill>
                        </a:rPr>
                        <a:t>1</a:t>
                      </a:r>
                      <a:endParaRPr lang="zh-CN" altLang="en-US" sz="3200" dirty="0">
                        <a:solidFill>
                          <a:srgbClr val="00B05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6874301"/>
                  </a:ext>
                </a:extLst>
              </a:tr>
              <a:tr h="952577">
                <a:tc>
                  <a:txBody>
                    <a:bodyPr/>
                    <a:lstStyle/>
                    <a:p>
                      <a:pPr algn="ctr">
                        <a:lnSpc>
                          <a:spcPct val="150000"/>
                        </a:lnSpc>
                        <a:spcBef>
                          <a:spcPts val="1800"/>
                        </a:spcBef>
                        <a:spcAft>
                          <a:spcPts val="1800"/>
                        </a:spcAft>
                      </a:pPr>
                      <a:r>
                        <a:rPr lang="en-US" altLang="zh-CN" sz="3200" dirty="0">
                          <a:solidFill>
                            <a:srgbClr val="00B0F0"/>
                          </a:solidFill>
                        </a:rPr>
                        <a:t>b</a:t>
                      </a:r>
                      <a:endParaRPr lang="zh-CN" altLang="en-US" sz="3200" dirty="0">
                        <a:solidFill>
                          <a:srgbClr val="00B0F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Bef>
                          <a:spcPts val="1800"/>
                        </a:spcBef>
                        <a:spcAft>
                          <a:spcPts val="1800"/>
                        </a:spcAft>
                      </a:pPr>
                      <a:r>
                        <a:rPr lang="en-US" altLang="zh-CN" sz="3200" dirty="0">
                          <a:solidFill>
                            <a:srgbClr val="00B050"/>
                          </a:solidFill>
                        </a:rPr>
                        <a:t>2</a:t>
                      </a:r>
                      <a:endParaRPr lang="zh-CN" altLang="en-US" sz="3200" dirty="0">
                        <a:solidFill>
                          <a:srgbClr val="00B05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0983997"/>
                  </a:ext>
                </a:extLst>
              </a:tr>
              <a:tr h="952577">
                <a:tc>
                  <a:txBody>
                    <a:bodyPr/>
                    <a:lstStyle/>
                    <a:p>
                      <a:pPr algn="ctr">
                        <a:lnSpc>
                          <a:spcPct val="150000"/>
                        </a:lnSpc>
                        <a:spcBef>
                          <a:spcPts val="1800"/>
                        </a:spcBef>
                        <a:spcAft>
                          <a:spcPts val="1800"/>
                        </a:spcAft>
                      </a:pPr>
                      <a:r>
                        <a:rPr lang="en-US" altLang="zh-CN" sz="3200" dirty="0">
                          <a:solidFill>
                            <a:srgbClr val="00B0F0"/>
                          </a:solidFill>
                        </a:rPr>
                        <a:t>c</a:t>
                      </a:r>
                      <a:endParaRPr lang="zh-CN" altLang="en-US" sz="3200" dirty="0">
                        <a:solidFill>
                          <a:srgbClr val="00B0F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lnSpc>
                          <a:spcPct val="150000"/>
                        </a:lnSpc>
                        <a:spcBef>
                          <a:spcPts val="1800"/>
                        </a:spcBef>
                        <a:spcAft>
                          <a:spcPts val="1800"/>
                        </a:spcAft>
                      </a:pPr>
                      <a:r>
                        <a:rPr lang="en-US" altLang="zh-CN" sz="3200" dirty="0">
                          <a:solidFill>
                            <a:srgbClr val="00B050"/>
                          </a:solidFill>
                        </a:rPr>
                        <a:t>3</a:t>
                      </a:r>
                      <a:endParaRPr lang="zh-CN" altLang="en-US" sz="3200" dirty="0">
                        <a:solidFill>
                          <a:srgbClr val="00B05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38545741"/>
                  </a:ext>
                </a:extLst>
              </a:tr>
            </a:tbl>
          </a:graphicData>
        </a:graphic>
      </p:graphicFrame>
      <p:sp>
        <p:nvSpPr>
          <p:cNvPr id="6" name="内容占位符 2">
            <a:extLst>
              <a:ext uri="{FF2B5EF4-FFF2-40B4-BE49-F238E27FC236}">
                <a16:creationId xmlns:a16="http://schemas.microsoft.com/office/drawing/2014/main" id="{7E3CB104-902B-443D-93E1-416A4D72EF9A}"/>
              </a:ext>
            </a:extLst>
          </p:cNvPr>
          <p:cNvSpPr txBox="1">
            <a:spLocks/>
          </p:cNvSpPr>
          <p:nvPr/>
        </p:nvSpPr>
        <p:spPr>
          <a:xfrm>
            <a:off x="522441" y="4896151"/>
            <a:ext cx="9691234" cy="14868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altLang="zh-CN" sz="3200" dirty="0"/>
              <a:t>Intuition: Think of our attention mechanism as a softened version of a dictionary where the key, query, and value are all vectors of the same size.</a:t>
            </a:r>
            <a:endParaRPr lang="zh-CN" altLang="en-US" sz="3200" dirty="0">
              <a:solidFill>
                <a:srgbClr val="00B050"/>
              </a:solidFill>
            </a:endParaRPr>
          </a:p>
        </p:txBody>
      </p:sp>
    </p:spTree>
    <p:extLst>
      <p:ext uri="{BB962C8B-B14F-4D97-AF65-F5344CB8AC3E}">
        <p14:creationId xmlns:p14="http://schemas.microsoft.com/office/powerpoint/2010/main" val="995555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43CE0-51B0-7A43-869B-B8EA0B5E7286}"/>
              </a:ext>
            </a:extLst>
          </p:cNvPr>
          <p:cNvSpPr>
            <a:spLocks noGrp="1"/>
          </p:cNvSpPr>
          <p:nvPr>
            <p:ph type="title"/>
          </p:nvPr>
        </p:nvSpPr>
        <p:spPr/>
        <p:txBody>
          <a:bodyPr/>
          <a:lstStyle/>
          <a:p>
            <a:r>
              <a:rPr lang="en-US" altLang="zh-CN" dirty="0"/>
              <a:t>Self-Attention</a:t>
            </a:r>
            <a:r>
              <a:rPr lang="zh-CN" altLang="en-US" dirty="0"/>
              <a:t> </a:t>
            </a:r>
            <a:r>
              <a:rPr lang="en-US" altLang="zh-CN" dirty="0"/>
              <a:t>–</a:t>
            </a:r>
            <a:r>
              <a:rPr lang="zh-CN" altLang="en-US" dirty="0"/>
              <a:t> </a:t>
            </a:r>
            <a:r>
              <a:rPr lang="en-US" altLang="zh-CN" b="1" dirty="0"/>
              <a:t>Key,</a:t>
            </a:r>
            <a:r>
              <a:rPr lang="zh-CN" altLang="en-US" b="1" dirty="0"/>
              <a:t> </a:t>
            </a:r>
            <a:r>
              <a:rPr lang="en-US" altLang="zh-CN" b="1" dirty="0"/>
              <a:t>Value,</a:t>
            </a:r>
            <a:r>
              <a:rPr lang="zh-CN" altLang="en-US" b="1" dirty="0"/>
              <a:t> </a:t>
            </a:r>
            <a:r>
              <a:rPr lang="en-US" altLang="zh-CN" b="1" dirty="0"/>
              <a:t>Query</a:t>
            </a:r>
            <a:r>
              <a:rPr lang="zh-CN" altLang="en-US" b="1" dirty="0"/>
              <a:t> </a:t>
            </a:r>
            <a:r>
              <a:rPr lang="en-US" altLang="zh-CN" b="1" dirty="0"/>
              <a:t>matrix</a:t>
            </a:r>
            <a:endParaRPr lang="en-CN" dirty="0"/>
          </a:p>
        </p:txBody>
      </p:sp>
      <p:sp>
        <p:nvSpPr>
          <p:cNvPr id="3" name="Content Placeholder 2">
            <a:extLst>
              <a:ext uri="{FF2B5EF4-FFF2-40B4-BE49-F238E27FC236}">
                <a16:creationId xmlns:a16="http://schemas.microsoft.com/office/drawing/2014/main" id="{CD34905F-E208-C842-8520-95B302C1C436}"/>
              </a:ext>
            </a:extLst>
          </p:cNvPr>
          <p:cNvSpPr>
            <a:spLocks noGrp="1"/>
          </p:cNvSpPr>
          <p:nvPr>
            <p:ph idx="1"/>
          </p:nvPr>
        </p:nvSpPr>
        <p:spPr>
          <a:xfrm>
            <a:off x="534778" y="1108433"/>
            <a:ext cx="11350627" cy="5508233"/>
          </a:xfrm>
        </p:spPr>
        <p:txBody>
          <a:bodyPr lIns="90000">
            <a:noAutofit/>
          </a:bodyPr>
          <a:lstStyle/>
          <a:p>
            <a:r>
              <a:rPr lang="en-US" altLang="zh-CN" dirty="0"/>
              <a:t>Imagine you</a:t>
            </a:r>
            <a:r>
              <a:rPr lang="zh-CN" altLang="en-US" dirty="0"/>
              <a:t> </a:t>
            </a:r>
            <a:r>
              <a:rPr lang="en-US" altLang="zh-CN" dirty="0"/>
              <a:t>are a detective investigating a crime. You have a set of suspects (words in a sequence), and you need to find out who</a:t>
            </a:r>
            <a:r>
              <a:rPr lang="zh-CN" altLang="en-US" dirty="0"/>
              <a:t> </a:t>
            </a:r>
            <a:r>
              <a:rPr lang="en-US" altLang="zh-CN" dirty="0"/>
              <a:t>is most relevant to the crime (the task at hand). To do this, you</a:t>
            </a:r>
            <a:r>
              <a:rPr lang="zh-CN" altLang="en-US" dirty="0"/>
              <a:t> </a:t>
            </a:r>
            <a:r>
              <a:rPr lang="en-US" altLang="zh-CN" dirty="0"/>
              <a:t>will use three types of information:</a:t>
            </a:r>
          </a:p>
          <a:p>
            <a:r>
              <a:rPr lang="en-US" altLang="zh-CN" b="1" dirty="0"/>
              <a:t>Queries</a:t>
            </a:r>
            <a:r>
              <a:rPr lang="en-US" altLang="zh-CN" dirty="0"/>
              <a:t>: Questions you ask about each suspect. These help you identify the most relevant suspect for the current task.</a:t>
            </a:r>
          </a:p>
          <a:p>
            <a:r>
              <a:rPr lang="en-US" altLang="zh-CN" b="1" dirty="0"/>
              <a:t>Keys</a:t>
            </a:r>
            <a:r>
              <a:rPr lang="en-US" altLang="zh-CN" dirty="0"/>
              <a:t>: Characteristics or features of each suspect. These help you match the queries with the suspects.</a:t>
            </a:r>
          </a:p>
          <a:p>
            <a:r>
              <a:rPr lang="en-US" altLang="zh-CN" b="1" dirty="0"/>
              <a:t>Values</a:t>
            </a:r>
            <a:r>
              <a:rPr lang="en-US" altLang="zh-CN" dirty="0"/>
              <a:t>: Additional information about each suspect that you can use to make a decision once you've identified the most relevant ones.</a:t>
            </a:r>
          </a:p>
          <a:p>
            <a:endParaRPr lang="en-CN" dirty="0"/>
          </a:p>
        </p:txBody>
      </p:sp>
      <p:sp>
        <p:nvSpPr>
          <p:cNvPr id="4" name="Slide Number Placeholder 3">
            <a:extLst>
              <a:ext uri="{FF2B5EF4-FFF2-40B4-BE49-F238E27FC236}">
                <a16:creationId xmlns:a16="http://schemas.microsoft.com/office/drawing/2014/main" id="{35F405FA-BB1E-9E4C-9487-6540265AD2D2}"/>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Tree>
    <p:extLst>
      <p:ext uri="{BB962C8B-B14F-4D97-AF65-F5344CB8AC3E}">
        <p14:creationId xmlns:p14="http://schemas.microsoft.com/office/powerpoint/2010/main" val="256368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C9D68-5ACA-457F-8D02-B5A6220172BA}"/>
              </a:ext>
            </a:extLst>
          </p:cNvPr>
          <p:cNvSpPr>
            <a:spLocks noGrp="1"/>
          </p:cNvSpPr>
          <p:nvPr>
            <p:ph type="title"/>
          </p:nvPr>
        </p:nvSpPr>
        <p:spPr/>
        <p:txBody>
          <a:bodyPr>
            <a:noAutofit/>
          </a:bodyPr>
          <a:lstStyle/>
          <a:p>
            <a:r>
              <a:rPr lang="en-US" altLang="zh-CN" dirty="0"/>
              <a:t>Self-Attention</a:t>
            </a:r>
            <a:r>
              <a:rPr lang="zh-CN" altLang="en-US" dirty="0"/>
              <a:t> </a:t>
            </a:r>
            <a:r>
              <a:rPr lang="en-US" altLang="zh-CN" dirty="0"/>
              <a:t>–</a:t>
            </a:r>
            <a:r>
              <a:rPr lang="zh-CN" altLang="en-US" dirty="0"/>
              <a:t> </a:t>
            </a:r>
            <a:r>
              <a:rPr lang="en-US" altLang="zh-CN" dirty="0"/>
              <a:t>Key,</a:t>
            </a:r>
            <a:r>
              <a:rPr lang="zh-CN" altLang="en-US" dirty="0"/>
              <a:t> </a:t>
            </a:r>
            <a:r>
              <a:rPr lang="en-US" altLang="zh-CN" dirty="0"/>
              <a:t>Value,</a:t>
            </a:r>
            <a:r>
              <a:rPr lang="zh-CN" altLang="en-US" dirty="0"/>
              <a:t> </a:t>
            </a:r>
            <a:r>
              <a:rPr lang="en-US" altLang="zh-CN" dirty="0"/>
              <a:t>Query</a:t>
            </a:r>
            <a:r>
              <a:rPr lang="zh-CN" altLang="en-US" dirty="0"/>
              <a:t> </a:t>
            </a:r>
            <a:r>
              <a:rPr lang="en-US" altLang="zh-CN" dirty="0"/>
              <a:t>matrix</a:t>
            </a:r>
            <a:endParaRPr lang="zh-CN" altLang="en-US" dirty="0"/>
          </a:p>
        </p:txBody>
      </p:sp>
      <p:sp>
        <p:nvSpPr>
          <p:cNvPr id="4" name="灯片编号占位符 3">
            <a:extLst>
              <a:ext uri="{FF2B5EF4-FFF2-40B4-BE49-F238E27FC236}">
                <a16:creationId xmlns:a16="http://schemas.microsoft.com/office/drawing/2014/main" id="{1F9543E4-8F6C-4953-B914-4BC00D73B47C}"/>
              </a:ext>
            </a:extLst>
          </p:cNvPr>
          <p:cNvSpPr>
            <a:spLocks noGrp="1"/>
          </p:cNvSpPr>
          <p:nvPr>
            <p:ph type="sldNum" sz="quarter" idx="12"/>
          </p:nvPr>
        </p:nvSpPr>
        <p:spPr/>
        <p:txBody>
          <a:bodyPr/>
          <a:lstStyle/>
          <a:p>
            <a:fld id="{DC8BB421-126E-41CB-B73A-69D52E98CAE3}" type="slidenum">
              <a:rPr lang="zh-CN" altLang="en-US" smtClean="0"/>
              <a:t>59</a:t>
            </a:fld>
            <a:endParaRPr lang="zh-CN" altLang="en-US"/>
          </a:p>
        </p:txBody>
      </p:sp>
      <p:cxnSp>
        <p:nvCxnSpPr>
          <p:cNvPr id="5" name="直接连接符 4">
            <a:extLst>
              <a:ext uri="{FF2B5EF4-FFF2-40B4-BE49-F238E27FC236}">
                <a16:creationId xmlns:a16="http://schemas.microsoft.com/office/drawing/2014/main" id="{2F5D9FFF-F822-45EE-8C32-E4D72A0282CE}"/>
              </a:ext>
            </a:extLst>
          </p:cNvPr>
          <p:cNvCxnSpPr>
            <a:cxnSpLocks/>
            <a:stCxn id="55" idx="1"/>
            <a:endCxn id="39" idx="3"/>
          </p:cNvCxnSpPr>
          <p:nvPr/>
        </p:nvCxnSpPr>
        <p:spPr>
          <a:xfrm flipH="1" flipV="1">
            <a:off x="4386937" y="2537609"/>
            <a:ext cx="3599092" cy="1998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6D1694C-B39D-45CC-99C6-C769F369E867}"/>
              </a:ext>
            </a:extLst>
          </p:cNvPr>
          <p:cNvCxnSpPr>
            <a:cxnSpLocks/>
            <a:stCxn id="55" idx="1"/>
            <a:endCxn id="41" idx="3"/>
          </p:cNvCxnSpPr>
          <p:nvPr/>
        </p:nvCxnSpPr>
        <p:spPr>
          <a:xfrm flipH="1" flipV="1">
            <a:off x="5391882" y="2233449"/>
            <a:ext cx="2594147" cy="324146"/>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9620D34-B897-4E5F-A378-91E8371ED1EC}"/>
              </a:ext>
            </a:extLst>
          </p:cNvPr>
          <p:cNvCxnSpPr>
            <a:cxnSpLocks/>
            <a:stCxn id="55" idx="1"/>
            <a:endCxn id="43" idx="3"/>
          </p:cNvCxnSpPr>
          <p:nvPr/>
        </p:nvCxnSpPr>
        <p:spPr>
          <a:xfrm flipH="1" flipV="1">
            <a:off x="6396827" y="1941878"/>
            <a:ext cx="1589202" cy="615717"/>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13BC834-EF3F-462E-A9FD-B627AFB28676}"/>
              </a:ext>
            </a:extLst>
          </p:cNvPr>
          <p:cNvCxnSpPr>
            <a:cxnSpLocks/>
            <a:stCxn id="55" idx="1"/>
            <a:endCxn id="45" idx="3"/>
          </p:cNvCxnSpPr>
          <p:nvPr/>
        </p:nvCxnSpPr>
        <p:spPr>
          <a:xfrm flipH="1" flipV="1">
            <a:off x="7344299" y="1646990"/>
            <a:ext cx="641730" cy="910605"/>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06C6B571-3216-4517-AB1A-16026AEF0FC7}"/>
              </a:ext>
            </a:extLst>
          </p:cNvPr>
          <p:cNvSpPr/>
          <p:nvPr/>
        </p:nvSpPr>
        <p:spPr>
          <a:xfrm>
            <a:off x="3762177" y="5374221"/>
            <a:ext cx="3812308" cy="505661"/>
          </a:xfrm>
          <a:prstGeom prst="roundRect">
            <a:avLst>
              <a:gd name="adj" fmla="val 442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50000"/>
                    <a:lumOff val="50000"/>
                  </a:schemeClr>
                </a:solidFill>
              </a:rPr>
              <a:t>Dot product</a:t>
            </a:r>
            <a:endParaRPr lang="zh-CN" altLang="en-US" sz="28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6C3D0B8-D7E0-44F0-9F9C-41892B380D00}"/>
                  </a:ext>
                </a:extLst>
              </p:cNvPr>
              <p:cNvSpPr txBox="1"/>
              <p:nvPr/>
            </p:nvSpPr>
            <p:spPr>
              <a:xfrm>
                <a:off x="2641191" y="6154855"/>
                <a:ext cx="5191583" cy="546863"/>
              </a:xfrm>
              <a:prstGeom prst="rect">
                <a:avLst/>
              </a:prstGeom>
              <a:noFill/>
            </p:spPr>
            <p:txBody>
              <a:bodyPr wrap="square">
                <a:noAutofit/>
              </a:bodyPr>
              <a:lstStyle/>
              <a:p>
                <a:r>
                  <a:rPr lang="en-US" altLang="zh-CN" sz="1600" dirty="0">
                    <a:solidFill>
                      <a:srgbClr val="00B0F0"/>
                    </a:solidFill>
                  </a:rPr>
                  <a:t>Embedding</a:t>
                </a:r>
                <a:r>
                  <a:rPr lang="zh-CN" altLang="en-US" sz="1600" dirty="0">
                    <a:solidFill>
                      <a:srgbClr val="00B0F0"/>
                    </a:solidFill>
                  </a:rPr>
                  <a:t>       </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10" name="文本框 9">
                <a:extLst>
                  <a:ext uri="{FF2B5EF4-FFF2-40B4-BE49-F238E27FC236}">
                    <a16:creationId xmlns:a16="http://schemas.microsoft.com/office/drawing/2014/main" id="{16C3D0B8-D7E0-44F0-9F9C-41892B380D00}"/>
                  </a:ext>
                </a:extLst>
              </p:cNvPr>
              <p:cNvSpPr txBox="1">
                <a:spLocks noRot="1" noChangeAspect="1" noMove="1" noResize="1" noEditPoints="1" noAdjustHandles="1" noChangeArrowheads="1" noChangeShapeType="1" noTextEdit="1"/>
              </p:cNvSpPr>
              <p:nvPr/>
            </p:nvSpPr>
            <p:spPr>
              <a:xfrm>
                <a:off x="2641191" y="6154855"/>
                <a:ext cx="5191583" cy="546863"/>
              </a:xfrm>
              <a:prstGeom prst="rect">
                <a:avLst/>
              </a:prstGeom>
              <a:blipFill>
                <a:blip r:embed="rId3"/>
                <a:stretch>
                  <a:fillRect l="-488"/>
                </a:stretch>
              </a:blipFill>
            </p:spPr>
            <p:txBody>
              <a:bodyPr/>
              <a:lstStyle/>
              <a:p>
                <a:r>
                  <a:rPr lang="en-CN">
                    <a:noFill/>
                  </a:rPr>
                  <a:t> </a:t>
                </a:r>
              </a:p>
            </p:txBody>
          </p:sp>
        </mc:Fallback>
      </mc:AlternateContent>
      <p:graphicFrame>
        <p:nvGraphicFramePr>
          <p:cNvPr id="11" name="表格 7">
            <a:extLst>
              <a:ext uri="{FF2B5EF4-FFF2-40B4-BE49-F238E27FC236}">
                <a16:creationId xmlns:a16="http://schemas.microsoft.com/office/drawing/2014/main" id="{AEE8BD4D-AD82-4206-B6B9-215C199E6CC5}"/>
              </a:ext>
            </a:extLst>
          </p:cNvPr>
          <p:cNvGraphicFramePr>
            <a:graphicFrameLocks noGrp="1"/>
          </p:cNvGraphicFramePr>
          <p:nvPr/>
        </p:nvGraphicFramePr>
        <p:xfrm>
          <a:off x="3762177" y="656188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2" name="表格 11">
            <a:extLst>
              <a:ext uri="{FF2B5EF4-FFF2-40B4-BE49-F238E27FC236}">
                <a16:creationId xmlns:a16="http://schemas.microsoft.com/office/drawing/2014/main" id="{595E5B83-77A1-43AC-BEE0-B1EC8473DAF8}"/>
              </a:ext>
            </a:extLst>
          </p:cNvPr>
          <p:cNvGraphicFramePr>
            <a:graphicFrameLocks noGrp="1"/>
          </p:cNvGraphicFramePr>
          <p:nvPr/>
        </p:nvGraphicFramePr>
        <p:xfrm>
          <a:off x="4745139" y="656188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3" name="表格 12">
            <a:extLst>
              <a:ext uri="{FF2B5EF4-FFF2-40B4-BE49-F238E27FC236}">
                <a16:creationId xmlns:a16="http://schemas.microsoft.com/office/drawing/2014/main" id="{793C54CD-20DD-4EEB-A23F-0A87276FAD38}"/>
              </a:ext>
            </a:extLst>
          </p:cNvPr>
          <p:cNvGraphicFramePr>
            <a:graphicFrameLocks noGrp="1"/>
          </p:cNvGraphicFramePr>
          <p:nvPr/>
        </p:nvGraphicFramePr>
        <p:xfrm>
          <a:off x="5728101" y="656188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14" name="表格 13">
            <a:extLst>
              <a:ext uri="{FF2B5EF4-FFF2-40B4-BE49-F238E27FC236}">
                <a16:creationId xmlns:a16="http://schemas.microsoft.com/office/drawing/2014/main" id="{7601026F-1EB4-44A5-88E3-9DB9CA30A754}"/>
              </a:ext>
            </a:extLst>
          </p:cNvPr>
          <p:cNvGraphicFramePr>
            <a:graphicFrameLocks noGrp="1"/>
          </p:cNvGraphicFramePr>
          <p:nvPr/>
        </p:nvGraphicFramePr>
        <p:xfrm>
          <a:off x="6711063" y="656188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15" name="直接连接符 14">
            <a:extLst>
              <a:ext uri="{FF2B5EF4-FFF2-40B4-BE49-F238E27FC236}">
                <a16:creationId xmlns:a16="http://schemas.microsoft.com/office/drawing/2014/main" id="{5BB3D503-AE79-4986-BB4C-46E5E6DCD4EC}"/>
              </a:ext>
            </a:extLst>
          </p:cNvPr>
          <p:cNvCxnSpPr>
            <a:cxnSpLocks/>
          </p:cNvCxnSpPr>
          <p:nvPr/>
        </p:nvCxnSpPr>
        <p:spPr>
          <a:xfrm flipV="1">
            <a:off x="4156753" y="587988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3AFBC2E-7C5C-4C16-A51C-EAF53A53A78D}"/>
              </a:ext>
            </a:extLst>
          </p:cNvPr>
          <p:cNvCxnSpPr>
            <a:cxnSpLocks/>
          </p:cNvCxnSpPr>
          <p:nvPr/>
        </p:nvCxnSpPr>
        <p:spPr>
          <a:xfrm flipV="1">
            <a:off x="5161698" y="588324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3CE0CDC-2A7E-404D-B90D-253881D8F8DD}"/>
              </a:ext>
            </a:extLst>
          </p:cNvPr>
          <p:cNvCxnSpPr>
            <a:cxnSpLocks/>
          </p:cNvCxnSpPr>
          <p:nvPr/>
        </p:nvCxnSpPr>
        <p:spPr>
          <a:xfrm flipV="1">
            <a:off x="6139931" y="588660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861E770-71D3-4671-822C-57A01B8E2304}"/>
              </a:ext>
            </a:extLst>
          </p:cNvPr>
          <p:cNvCxnSpPr>
            <a:cxnSpLocks/>
          </p:cNvCxnSpPr>
          <p:nvPr/>
        </p:nvCxnSpPr>
        <p:spPr>
          <a:xfrm flipV="1">
            <a:off x="7118163" y="5883242"/>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E08E48E-A7ED-4E8B-AA9D-383C1A41251A}"/>
                  </a:ext>
                </a:extLst>
              </p:cNvPr>
              <p:cNvSpPr txBox="1"/>
              <p:nvPr/>
            </p:nvSpPr>
            <p:spPr>
              <a:xfrm>
                <a:off x="8421804" y="5402291"/>
                <a:ext cx="7366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m:oMathPara>
                </a14:m>
                <a:endParaRPr lang="zh-CN" altLang="en-US" sz="2400" dirty="0"/>
              </a:p>
            </p:txBody>
          </p:sp>
        </mc:Choice>
        <mc:Fallback xmlns="">
          <p:sp>
            <p:nvSpPr>
              <p:cNvPr id="19" name="文本框 18">
                <a:extLst>
                  <a:ext uri="{FF2B5EF4-FFF2-40B4-BE49-F238E27FC236}">
                    <a16:creationId xmlns:a16="http://schemas.microsoft.com/office/drawing/2014/main" id="{0E08E48E-A7ED-4E8B-AA9D-383C1A41251A}"/>
                  </a:ext>
                </a:extLst>
              </p:cNvPr>
              <p:cNvSpPr txBox="1">
                <a:spLocks noRot="1" noChangeAspect="1" noMove="1" noResize="1" noEditPoints="1" noAdjustHandles="1" noChangeArrowheads="1" noChangeShapeType="1" noTextEdit="1"/>
              </p:cNvSpPr>
              <p:nvPr/>
            </p:nvSpPr>
            <p:spPr>
              <a:xfrm>
                <a:off x="8421804" y="5402291"/>
                <a:ext cx="736601" cy="461665"/>
              </a:xfrm>
              <a:prstGeom prst="rect">
                <a:avLst/>
              </a:prstGeom>
              <a:blipFill>
                <a:blip r:embed="rId4"/>
                <a:stretch>
                  <a:fillRect b="-5405"/>
                </a:stretch>
              </a:blipFill>
            </p:spPr>
            <p:txBody>
              <a:bodyPr/>
              <a:lstStyle/>
              <a:p>
                <a:r>
                  <a:rPr lang="en-CN">
                    <a:noFill/>
                  </a:rPr>
                  <a:t> </a:t>
                </a:r>
              </a:p>
            </p:txBody>
          </p:sp>
        </mc:Fallback>
      </mc:AlternateContent>
      <p:cxnSp>
        <p:nvCxnSpPr>
          <p:cNvPr id="20" name="直接连接符 19">
            <a:extLst>
              <a:ext uri="{FF2B5EF4-FFF2-40B4-BE49-F238E27FC236}">
                <a16:creationId xmlns:a16="http://schemas.microsoft.com/office/drawing/2014/main" id="{63F06289-1AE6-4F96-92B2-67BEF45A1248}"/>
              </a:ext>
            </a:extLst>
          </p:cNvPr>
          <p:cNvCxnSpPr>
            <a:cxnSpLocks/>
            <a:stCxn id="76" idx="1"/>
            <a:endCxn id="9" idx="3"/>
          </p:cNvCxnSpPr>
          <p:nvPr/>
        </p:nvCxnSpPr>
        <p:spPr>
          <a:xfrm flipH="1" flipV="1">
            <a:off x="7574485" y="5627052"/>
            <a:ext cx="546699" cy="6073"/>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1" name="表格 20">
            <a:extLst>
              <a:ext uri="{FF2B5EF4-FFF2-40B4-BE49-F238E27FC236}">
                <a16:creationId xmlns:a16="http://schemas.microsoft.com/office/drawing/2014/main" id="{3329883F-4958-415B-8243-822B1D8DCF41}"/>
              </a:ext>
            </a:extLst>
          </p:cNvPr>
          <p:cNvGraphicFramePr>
            <a:graphicFrameLocks noGrp="1"/>
          </p:cNvGraphicFramePr>
          <p:nvPr>
            <p:extLst>
              <p:ext uri="{D42A27DB-BD31-4B8C-83A1-F6EECF244321}">
                <p14:modId xmlns:p14="http://schemas.microsoft.com/office/powerpoint/2010/main" val="656930499"/>
              </p:ext>
            </p:extLst>
          </p:nvPr>
        </p:nvGraphicFramePr>
        <p:xfrm>
          <a:off x="9074717" y="5522427"/>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cxnSp>
        <p:nvCxnSpPr>
          <p:cNvPr id="22" name="直接连接符 21">
            <a:extLst>
              <a:ext uri="{FF2B5EF4-FFF2-40B4-BE49-F238E27FC236}">
                <a16:creationId xmlns:a16="http://schemas.microsoft.com/office/drawing/2014/main" id="{100C85D4-D6F7-4150-A366-2EEA7E7B9F93}"/>
              </a:ext>
            </a:extLst>
          </p:cNvPr>
          <p:cNvCxnSpPr>
            <a:cxnSpLocks/>
          </p:cNvCxnSpPr>
          <p:nvPr/>
        </p:nvCxnSpPr>
        <p:spPr>
          <a:xfrm flipV="1">
            <a:off x="4156752" y="4998836"/>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37A7646-33DB-4B1C-8FD5-616C1A5A2A6D}"/>
              </a:ext>
            </a:extLst>
          </p:cNvPr>
          <p:cNvCxnSpPr>
            <a:cxnSpLocks/>
          </p:cNvCxnSpPr>
          <p:nvPr/>
        </p:nvCxnSpPr>
        <p:spPr>
          <a:xfrm flipV="1">
            <a:off x="5161697" y="5002196"/>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C48243A-0ECF-4E55-874F-EB05EA0DF651}"/>
              </a:ext>
            </a:extLst>
          </p:cNvPr>
          <p:cNvCxnSpPr>
            <a:cxnSpLocks/>
          </p:cNvCxnSpPr>
          <p:nvPr/>
        </p:nvCxnSpPr>
        <p:spPr>
          <a:xfrm flipV="1">
            <a:off x="6139930" y="5005556"/>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DA786BE-0181-4492-93BF-DCB2E5759596}"/>
              </a:ext>
            </a:extLst>
          </p:cNvPr>
          <p:cNvCxnSpPr>
            <a:cxnSpLocks/>
          </p:cNvCxnSpPr>
          <p:nvPr/>
        </p:nvCxnSpPr>
        <p:spPr>
          <a:xfrm flipV="1">
            <a:off x="7118162" y="5002196"/>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0FF65AB-89A9-42EA-9585-71FF9787E0C4}"/>
                  </a:ext>
                </a:extLst>
              </p:cNvPr>
              <p:cNvSpPr txBox="1"/>
              <p:nvPr/>
            </p:nvSpPr>
            <p:spPr>
              <a:xfrm>
                <a:off x="2779216" y="4499895"/>
                <a:ext cx="4795270" cy="546863"/>
              </a:xfrm>
              <a:prstGeom prst="rect">
                <a:avLst/>
              </a:prstGeom>
              <a:noFill/>
            </p:spPr>
            <p:txBody>
              <a:bodyPr wrap="square">
                <a:noAutofit/>
              </a:bodyPr>
              <a:lstStyle/>
              <a:p>
                <a:r>
                  <a:rPr lang="en-US" altLang="zh-CN" sz="1600" dirty="0">
                    <a:solidFill>
                      <a:srgbClr val="00B0F0"/>
                    </a:solidFill>
                  </a:rPr>
                  <a:t>Scoring</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𝑠</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26" name="文本框 25">
                <a:extLst>
                  <a:ext uri="{FF2B5EF4-FFF2-40B4-BE49-F238E27FC236}">
                    <a16:creationId xmlns:a16="http://schemas.microsoft.com/office/drawing/2014/main" id="{30FF65AB-89A9-42EA-9585-71FF9787E0C4}"/>
                  </a:ext>
                </a:extLst>
              </p:cNvPr>
              <p:cNvSpPr txBox="1">
                <a:spLocks noRot="1" noChangeAspect="1" noMove="1" noResize="1" noEditPoints="1" noAdjustHandles="1" noChangeArrowheads="1" noChangeShapeType="1" noTextEdit="1"/>
              </p:cNvSpPr>
              <p:nvPr/>
            </p:nvSpPr>
            <p:spPr>
              <a:xfrm>
                <a:off x="2779216" y="4499895"/>
                <a:ext cx="4795270" cy="546863"/>
              </a:xfrm>
              <a:prstGeom prst="rect">
                <a:avLst/>
              </a:prstGeom>
              <a:blipFill>
                <a:blip r:embed="rId5"/>
                <a:stretch>
                  <a:fillRect l="-528"/>
                </a:stretch>
              </a:blipFill>
            </p:spPr>
            <p:txBody>
              <a:bodyPr/>
              <a:lstStyle/>
              <a:p>
                <a:r>
                  <a:rPr lang="en-CN">
                    <a:noFill/>
                  </a:rPr>
                  <a:t> </a:t>
                </a:r>
              </a:p>
            </p:txBody>
          </p:sp>
        </mc:Fallback>
      </mc:AlternateContent>
      <p:cxnSp>
        <p:nvCxnSpPr>
          <p:cNvPr id="27" name="直接连接符 26">
            <a:extLst>
              <a:ext uri="{FF2B5EF4-FFF2-40B4-BE49-F238E27FC236}">
                <a16:creationId xmlns:a16="http://schemas.microsoft.com/office/drawing/2014/main" id="{93377D62-71F6-4E76-92DC-337F24E4E53A}"/>
              </a:ext>
            </a:extLst>
          </p:cNvPr>
          <p:cNvCxnSpPr>
            <a:cxnSpLocks/>
          </p:cNvCxnSpPr>
          <p:nvPr/>
        </p:nvCxnSpPr>
        <p:spPr>
          <a:xfrm flipV="1">
            <a:off x="4156751" y="424217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DE25C99-B495-4C7C-9355-B8C7271A892D}"/>
              </a:ext>
            </a:extLst>
          </p:cNvPr>
          <p:cNvCxnSpPr>
            <a:cxnSpLocks/>
          </p:cNvCxnSpPr>
          <p:nvPr/>
        </p:nvCxnSpPr>
        <p:spPr>
          <a:xfrm flipV="1">
            <a:off x="5161696" y="424553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C18B772-968F-4D40-BA50-3C853EC16412}"/>
              </a:ext>
            </a:extLst>
          </p:cNvPr>
          <p:cNvCxnSpPr>
            <a:cxnSpLocks/>
          </p:cNvCxnSpPr>
          <p:nvPr/>
        </p:nvCxnSpPr>
        <p:spPr>
          <a:xfrm flipV="1">
            <a:off x="6139929" y="424889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CEF1348-9617-4B22-8352-457BB6146029}"/>
              </a:ext>
            </a:extLst>
          </p:cNvPr>
          <p:cNvCxnSpPr>
            <a:cxnSpLocks/>
          </p:cNvCxnSpPr>
          <p:nvPr/>
        </p:nvCxnSpPr>
        <p:spPr>
          <a:xfrm flipV="1">
            <a:off x="7118161" y="4245535"/>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05F004A7-146D-4963-8A63-D235ABBA98D4}"/>
              </a:ext>
            </a:extLst>
          </p:cNvPr>
          <p:cNvSpPr/>
          <p:nvPr/>
        </p:nvSpPr>
        <p:spPr>
          <a:xfrm>
            <a:off x="3731875" y="3681029"/>
            <a:ext cx="3812308" cy="521727"/>
          </a:xfrm>
          <a:prstGeom prst="roundRect">
            <a:avLst>
              <a:gd name="adj" fmla="val 442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50000"/>
                    <a:lumOff val="50000"/>
                  </a:schemeClr>
                </a:solidFill>
              </a:rPr>
              <a:t>Normalize</a:t>
            </a:r>
            <a:endParaRPr lang="zh-CN" altLang="en-US" sz="28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E346DDE-9A04-404F-A778-29599DF74B79}"/>
                  </a:ext>
                </a:extLst>
              </p:cNvPr>
              <p:cNvSpPr txBox="1"/>
              <p:nvPr/>
            </p:nvSpPr>
            <p:spPr>
              <a:xfrm>
                <a:off x="7636133" y="3637648"/>
                <a:ext cx="1200072" cy="703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=1</m:t>
                          </m:r>
                        </m:e>
                      </m:nary>
                    </m:oMath>
                  </m:oMathPara>
                </a14:m>
                <a:endParaRPr lang="zh-CN" altLang="en-US" dirty="0"/>
              </a:p>
            </p:txBody>
          </p:sp>
        </mc:Choice>
        <mc:Fallback xmlns="">
          <p:sp>
            <p:nvSpPr>
              <p:cNvPr id="32" name="文本框 31">
                <a:extLst>
                  <a:ext uri="{FF2B5EF4-FFF2-40B4-BE49-F238E27FC236}">
                    <a16:creationId xmlns:a16="http://schemas.microsoft.com/office/drawing/2014/main" id="{EE346DDE-9A04-404F-A778-29599DF74B79}"/>
                  </a:ext>
                </a:extLst>
              </p:cNvPr>
              <p:cNvSpPr txBox="1">
                <a:spLocks noRot="1" noChangeAspect="1" noMove="1" noResize="1" noEditPoints="1" noAdjustHandles="1" noChangeArrowheads="1" noChangeShapeType="1" noTextEdit="1"/>
              </p:cNvSpPr>
              <p:nvPr/>
            </p:nvSpPr>
            <p:spPr>
              <a:xfrm>
                <a:off x="7636133" y="3637648"/>
                <a:ext cx="1200072" cy="703526"/>
              </a:xfrm>
              <a:prstGeom prst="rect">
                <a:avLst/>
              </a:prstGeom>
              <a:blipFill>
                <a:blip r:embed="rId6"/>
                <a:stretch>
                  <a:fillRect l="-68421" t="-139286" r="-3158" b="-187500"/>
                </a:stretch>
              </a:blipFill>
            </p:spPr>
            <p:txBody>
              <a:bodyPr/>
              <a:lstStyle/>
              <a:p>
                <a:r>
                  <a:rPr lang="en-CN">
                    <a:noFill/>
                  </a:rPr>
                  <a:t> </a:t>
                </a:r>
              </a:p>
            </p:txBody>
          </p:sp>
        </mc:Fallback>
      </mc:AlternateContent>
      <p:cxnSp>
        <p:nvCxnSpPr>
          <p:cNvPr id="33" name="直接连接符 32">
            <a:extLst>
              <a:ext uri="{FF2B5EF4-FFF2-40B4-BE49-F238E27FC236}">
                <a16:creationId xmlns:a16="http://schemas.microsoft.com/office/drawing/2014/main" id="{3B0FFD2B-BFCE-4B41-B5FE-2712F8D1B3A6}"/>
              </a:ext>
            </a:extLst>
          </p:cNvPr>
          <p:cNvCxnSpPr>
            <a:cxnSpLocks/>
          </p:cNvCxnSpPr>
          <p:nvPr/>
        </p:nvCxnSpPr>
        <p:spPr>
          <a:xfrm flipV="1">
            <a:off x="4156750" y="3313863"/>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F7F489D-7447-4758-ACC5-630EACD54986}"/>
              </a:ext>
            </a:extLst>
          </p:cNvPr>
          <p:cNvCxnSpPr>
            <a:cxnSpLocks/>
          </p:cNvCxnSpPr>
          <p:nvPr/>
        </p:nvCxnSpPr>
        <p:spPr>
          <a:xfrm flipV="1">
            <a:off x="5161695" y="3317223"/>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1924E0-596E-46E7-9292-C137B9B6337C}"/>
              </a:ext>
            </a:extLst>
          </p:cNvPr>
          <p:cNvCxnSpPr>
            <a:cxnSpLocks/>
          </p:cNvCxnSpPr>
          <p:nvPr/>
        </p:nvCxnSpPr>
        <p:spPr>
          <a:xfrm flipV="1">
            <a:off x="6139928" y="3320583"/>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2BA2201-BCFC-401C-80AC-7DDD83039E06}"/>
              </a:ext>
            </a:extLst>
          </p:cNvPr>
          <p:cNvCxnSpPr>
            <a:cxnSpLocks/>
          </p:cNvCxnSpPr>
          <p:nvPr/>
        </p:nvCxnSpPr>
        <p:spPr>
          <a:xfrm flipV="1">
            <a:off x="7118160" y="3317223"/>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A09A2EB-E694-40B4-A9B4-7171FE62E7F3}"/>
                  </a:ext>
                </a:extLst>
              </p:cNvPr>
              <p:cNvSpPr txBox="1"/>
              <p:nvPr/>
            </p:nvSpPr>
            <p:spPr>
              <a:xfrm>
                <a:off x="3038008" y="935809"/>
                <a:ext cx="4795270" cy="546863"/>
              </a:xfrm>
              <a:prstGeom prst="rect">
                <a:avLst/>
              </a:prstGeom>
              <a:noFill/>
            </p:spPr>
            <p:txBody>
              <a:bodyPr wrap="square">
                <a:noAutofit/>
              </a:bodyPr>
              <a:lstStyle/>
              <a:p>
                <a:r>
                  <a:rPr lang="en-US" altLang="zh-CN" sz="1600" dirty="0">
                    <a:solidFill>
                      <a:srgbClr val="00B0F0"/>
                    </a:solidFill>
                  </a:rPr>
                  <a:t>                </a:t>
                </a:r>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37" name="文本框 36">
                <a:extLst>
                  <a:ext uri="{FF2B5EF4-FFF2-40B4-BE49-F238E27FC236}">
                    <a16:creationId xmlns:a16="http://schemas.microsoft.com/office/drawing/2014/main" id="{AA09A2EB-E694-40B4-A9B4-7171FE62E7F3}"/>
                  </a:ext>
                </a:extLst>
              </p:cNvPr>
              <p:cNvSpPr txBox="1">
                <a:spLocks noRot="1" noChangeAspect="1" noMove="1" noResize="1" noEditPoints="1" noAdjustHandles="1" noChangeArrowheads="1" noChangeShapeType="1" noTextEdit="1"/>
              </p:cNvSpPr>
              <p:nvPr/>
            </p:nvSpPr>
            <p:spPr>
              <a:xfrm>
                <a:off x="3038008" y="935809"/>
                <a:ext cx="4795270" cy="546863"/>
              </a:xfrm>
              <a:prstGeom prst="rect">
                <a:avLst/>
              </a:prstGeom>
              <a:blipFill>
                <a:blip r:embed="rId7"/>
                <a:stretch>
                  <a:fillRect/>
                </a:stretch>
              </a:blipFill>
            </p:spPr>
            <p:txBody>
              <a:bodyPr/>
              <a:lstStyle/>
              <a:p>
                <a:r>
                  <a:rPr lang="en-CN">
                    <a:noFill/>
                  </a:rPr>
                  <a:t> </a:t>
                </a:r>
              </a:p>
            </p:txBody>
          </p:sp>
        </mc:Fallback>
      </mc:AlternateContent>
      <p:sp>
        <p:nvSpPr>
          <p:cNvPr id="38" name="菱形 37">
            <a:extLst>
              <a:ext uri="{FF2B5EF4-FFF2-40B4-BE49-F238E27FC236}">
                <a16:creationId xmlns:a16="http://schemas.microsoft.com/office/drawing/2014/main" id="{67BD0CA0-748F-43CC-9193-E70F5CAB663B}"/>
              </a:ext>
            </a:extLst>
          </p:cNvPr>
          <p:cNvSpPr/>
          <p:nvPr/>
        </p:nvSpPr>
        <p:spPr>
          <a:xfrm>
            <a:off x="3951238" y="2356568"/>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8CDED71-AC46-4C21-95C4-4F5B5D5CA8C9}"/>
                  </a:ext>
                </a:extLst>
              </p:cNvPr>
              <p:cNvSpPr txBox="1"/>
              <p:nvPr/>
            </p:nvSpPr>
            <p:spPr>
              <a:xfrm>
                <a:off x="3926562" y="2306776"/>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39" name="文本框 38">
                <a:extLst>
                  <a:ext uri="{FF2B5EF4-FFF2-40B4-BE49-F238E27FC236}">
                    <a16:creationId xmlns:a16="http://schemas.microsoft.com/office/drawing/2014/main" id="{B8CDED71-AC46-4C21-95C4-4F5B5D5CA8C9}"/>
                  </a:ext>
                </a:extLst>
              </p:cNvPr>
              <p:cNvSpPr txBox="1">
                <a:spLocks noRot="1" noChangeAspect="1" noMove="1" noResize="1" noEditPoints="1" noAdjustHandles="1" noChangeArrowheads="1" noChangeShapeType="1" noTextEdit="1"/>
              </p:cNvSpPr>
              <p:nvPr/>
            </p:nvSpPr>
            <p:spPr>
              <a:xfrm>
                <a:off x="3926562" y="2306776"/>
                <a:ext cx="460375" cy="461665"/>
              </a:xfrm>
              <a:prstGeom prst="rect">
                <a:avLst/>
              </a:prstGeom>
              <a:blipFill>
                <a:blip r:embed="rId8"/>
                <a:stretch>
                  <a:fillRect/>
                </a:stretch>
              </a:blipFill>
            </p:spPr>
            <p:txBody>
              <a:bodyPr/>
              <a:lstStyle/>
              <a:p>
                <a:r>
                  <a:rPr lang="en-CN">
                    <a:noFill/>
                  </a:rPr>
                  <a:t> </a:t>
                </a:r>
              </a:p>
            </p:txBody>
          </p:sp>
        </mc:Fallback>
      </mc:AlternateContent>
      <p:sp>
        <p:nvSpPr>
          <p:cNvPr id="40" name="菱形 39">
            <a:extLst>
              <a:ext uri="{FF2B5EF4-FFF2-40B4-BE49-F238E27FC236}">
                <a16:creationId xmlns:a16="http://schemas.microsoft.com/office/drawing/2014/main" id="{36AB7A47-2844-4C91-AE99-001E0552A81D}"/>
              </a:ext>
            </a:extLst>
          </p:cNvPr>
          <p:cNvSpPr/>
          <p:nvPr/>
        </p:nvSpPr>
        <p:spPr>
          <a:xfrm>
            <a:off x="4956183" y="2052408"/>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7352C79-3FA5-46E9-BE45-B7B7B62DC65B}"/>
                  </a:ext>
                </a:extLst>
              </p:cNvPr>
              <p:cNvSpPr txBox="1"/>
              <p:nvPr/>
            </p:nvSpPr>
            <p:spPr>
              <a:xfrm>
                <a:off x="4931507" y="2002616"/>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1" name="文本框 40">
                <a:extLst>
                  <a:ext uri="{FF2B5EF4-FFF2-40B4-BE49-F238E27FC236}">
                    <a16:creationId xmlns:a16="http://schemas.microsoft.com/office/drawing/2014/main" id="{07352C79-3FA5-46E9-BE45-B7B7B62DC65B}"/>
                  </a:ext>
                </a:extLst>
              </p:cNvPr>
              <p:cNvSpPr txBox="1">
                <a:spLocks noRot="1" noChangeAspect="1" noMove="1" noResize="1" noEditPoints="1" noAdjustHandles="1" noChangeArrowheads="1" noChangeShapeType="1" noTextEdit="1"/>
              </p:cNvSpPr>
              <p:nvPr/>
            </p:nvSpPr>
            <p:spPr>
              <a:xfrm>
                <a:off x="4931507" y="2002616"/>
                <a:ext cx="460375" cy="461665"/>
              </a:xfrm>
              <a:prstGeom prst="rect">
                <a:avLst/>
              </a:prstGeom>
              <a:blipFill>
                <a:blip r:embed="rId8"/>
                <a:stretch>
                  <a:fillRect/>
                </a:stretch>
              </a:blipFill>
            </p:spPr>
            <p:txBody>
              <a:bodyPr/>
              <a:lstStyle/>
              <a:p>
                <a:r>
                  <a:rPr lang="en-CN">
                    <a:noFill/>
                  </a:rPr>
                  <a:t> </a:t>
                </a:r>
              </a:p>
            </p:txBody>
          </p:sp>
        </mc:Fallback>
      </mc:AlternateContent>
      <p:sp>
        <p:nvSpPr>
          <p:cNvPr id="42" name="菱形 41">
            <a:extLst>
              <a:ext uri="{FF2B5EF4-FFF2-40B4-BE49-F238E27FC236}">
                <a16:creationId xmlns:a16="http://schemas.microsoft.com/office/drawing/2014/main" id="{7543406B-35A3-45FB-AE61-786F9D315F35}"/>
              </a:ext>
            </a:extLst>
          </p:cNvPr>
          <p:cNvSpPr/>
          <p:nvPr/>
        </p:nvSpPr>
        <p:spPr>
          <a:xfrm>
            <a:off x="5961128" y="1760837"/>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66A2867B-8B52-408F-BAB0-7A7124CBBF9D}"/>
                  </a:ext>
                </a:extLst>
              </p:cNvPr>
              <p:cNvSpPr txBox="1"/>
              <p:nvPr/>
            </p:nvSpPr>
            <p:spPr>
              <a:xfrm>
                <a:off x="5936452" y="1711045"/>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3" name="文本框 42">
                <a:extLst>
                  <a:ext uri="{FF2B5EF4-FFF2-40B4-BE49-F238E27FC236}">
                    <a16:creationId xmlns:a16="http://schemas.microsoft.com/office/drawing/2014/main" id="{66A2867B-8B52-408F-BAB0-7A7124CBBF9D}"/>
                  </a:ext>
                </a:extLst>
              </p:cNvPr>
              <p:cNvSpPr txBox="1">
                <a:spLocks noRot="1" noChangeAspect="1" noMove="1" noResize="1" noEditPoints="1" noAdjustHandles="1" noChangeArrowheads="1" noChangeShapeType="1" noTextEdit="1"/>
              </p:cNvSpPr>
              <p:nvPr/>
            </p:nvSpPr>
            <p:spPr>
              <a:xfrm>
                <a:off x="5936452" y="1711045"/>
                <a:ext cx="460375" cy="461665"/>
              </a:xfrm>
              <a:prstGeom prst="rect">
                <a:avLst/>
              </a:prstGeom>
              <a:blipFill>
                <a:blip r:embed="rId8"/>
                <a:stretch>
                  <a:fillRect/>
                </a:stretch>
              </a:blipFill>
            </p:spPr>
            <p:txBody>
              <a:bodyPr/>
              <a:lstStyle/>
              <a:p>
                <a:r>
                  <a:rPr lang="en-CN">
                    <a:noFill/>
                  </a:rPr>
                  <a:t> </a:t>
                </a:r>
              </a:p>
            </p:txBody>
          </p:sp>
        </mc:Fallback>
      </mc:AlternateContent>
      <p:sp>
        <p:nvSpPr>
          <p:cNvPr id="44" name="菱形 43">
            <a:extLst>
              <a:ext uri="{FF2B5EF4-FFF2-40B4-BE49-F238E27FC236}">
                <a16:creationId xmlns:a16="http://schemas.microsoft.com/office/drawing/2014/main" id="{3022673F-5108-42CF-87EA-91FBA9B6A397}"/>
              </a:ext>
            </a:extLst>
          </p:cNvPr>
          <p:cNvSpPr/>
          <p:nvPr/>
        </p:nvSpPr>
        <p:spPr>
          <a:xfrm>
            <a:off x="6908600" y="1465949"/>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A4A37005-A360-45A8-9E43-F82E42F5E524}"/>
                  </a:ext>
                </a:extLst>
              </p:cNvPr>
              <p:cNvSpPr txBox="1"/>
              <p:nvPr/>
            </p:nvSpPr>
            <p:spPr>
              <a:xfrm>
                <a:off x="6883924" y="1416157"/>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45" name="文本框 44">
                <a:extLst>
                  <a:ext uri="{FF2B5EF4-FFF2-40B4-BE49-F238E27FC236}">
                    <a16:creationId xmlns:a16="http://schemas.microsoft.com/office/drawing/2014/main" id="{A4A37005-A360-45A8-9E43-F82E42F5E524}"/>
                  </a:ext>
                </a:extLst>
              </p:cNvPr>
              <p:cNvSpPr txBox="1">
                <a:spLocks noRot="1" noChangeAspect="1" noMove="1" noResize="1" noEditPoints="1" noAdjustHandles="1" noChangeArrowheads="1" noChangeShapeType="1" noTextEdit="1"/>
              </p:cNvSpPr>
              <p:nvPr/>
            </p:nvSpPr>
            <p:spPr>
              <a:xfrm>
                <a:off x="6883924" y="1416157"/>
                <a:ext cx="460375" cy="461665"/>
              </a:xfrm>
              <a:prstGeom prst="rect">
                <a:avLst/>
              </a:prstGeom>
              <a:blipFill>
                <a:blip r:embed="rId9"/>
                <a:stretch>
                  <a:fillRect/>
                </a:stretch>
              </a:blipFill>
            </p:spPr>
            <p:txBody>
              <a:bodyPr/>
              <a:lstStyle/>
              <a:p>
                <a:r>
                  <a:rPr lang="en-CN">
                    <a:noFill/>
                  </a:rPr>
                  <a:t> </a:t>
                </a:r>
              </a:p>
            </p:txBody>
          </p:sp>
        </mc:Fallback>
      </mc:AlternateContent>
      <p:cxnSp>
        <p:nvCxnSpPr>
          <p:cNvPr id="46" name="直接连接符 45">
            <a:extLst>
              <a:ext uri="{FF2B5EF4-FFF2-40B4-BE49-F238E27FC236}">
                <a16:creationId xmlns:a16="http://schemas.microsoft.com/office/drawing/2014/main" id="{4E7CC8B4-6EB8-4379-A2A2-F953B3946DBD}"/>
              </a:ext>
            </a:extLst>
          </p:cNvPr>
          <p:cNvCxnSpPr>
            <a:cxnSpLocks/>
            <a:endCxn id="39" idx="2"/>
          </p:cNvCxnSpPr>
          <p:nvPr/>
        </p:nvCxnSpPr>
        <p:spPr>
          <a:xfrm flipV="1">
            <a:off x="4156750" y="2768441"/>
            <a:ext cx="0" cy="217959"/>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3A1A970-BF98-413D-86F7-4681E09ECAFF}"/>
              </a:ext>
            </a:extLst>
          </p:cNvPr>
          <p:cNvCxnSpPr>
            <a:cxnSpLocks/>
            <a:endCxn id="41" idx="2"/>
          </p:cNvCxnSpPr>
          <p:nvPr/>
        </p:nvCxnSpPr>
        <p:spPr>
          <a:xfrm flipV="1">
            <a:off x="5152126" y="2464281"/>
            <a:ext cx="9569" cy="482315"/>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92B1955-FC97-4DC4-B21C-0E1B41C9DC24}"/>
              </a:ext>
            </a:extLst>
          </p:cNvPr>
          <p:cNvCxnSpPr>
            <a:cxnSpLocks/>
            <a:endCxn id="43" idx="2"/>
          </p:cNvCxnSpPr>
          <p:nvPr/>
        </p:nvCxnSpPr>
        <p:spPr>
          <a:xfrm flipV="1">
            <a:off x="6157071" y="2172710"/>
            <a:ext cx="9569" cy="773886"/>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D56000A-CC3E-4148-8A49-4A0EC8E6384F}"/>
              </a:ext>
            </a:extLst>
          </p:cNvPr>
          <p:cNvCxnSpPr>
            <a:cxnSpLocks/>
            <a:endCxn id="45" idx="2"/>
          </p:cNvCxnSpPr>
          <p:nvPr/>
        </p:nvCxnSpPr>
        <p:spPr>
          <a:xfrm flipV="1">
            <a:off x="7114111" y="1877822"/>
            <a:ext cx="1" cy="106836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26813D63-6880-4FE8-A7B4-DD7FCAA924D2}"/>
              </a:ext>
            </a:extLst>
          </p:cNvPr>
          <p:cNvCxnSpPr>
            <a:cxnSpLocks/>
            <a:stCxn id="39" idx="0"/>
          </p:cNvCxnSpPr>
          <p:nvPr/>
        </p:nvCxnSpPr>
        <p:spPr>
          <a:xfrm flipH="1" flipV="1">
            <a:off x="4147181" y="1277440"/>
            <a:ext cx="9569" cy="1029336"/>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AA33B8D5-2F64-4840-8F34-3BBD82FBB41D}"/>
              </a:ext>
            </a:extLst>
          </p:cNvPr>
          <p:cNvCxnSpPr>
            <a:cxnSpLocks/>
            <a:stCxn id="41" idx="0"/>
          </p:cNvCxnSpPr>
          <p:nvPr/>
        </p:nvCxnSpPr>
        <p:spPr>
          <a:xfrm flipV="1">
            <a:off x="5161695" y="1289868"/>
            <a:ext cx="7577" cy="712748"/>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88CDE8CD-5CE0-41BF-B1D1-1E1763BC25A0}"/>
              </a:ext>
            </a:extLst>
          </p:cNvPr>
          <p:cNvCxnSpPr>
            <a:cxnSpLocks/>
            <a:stCxn id="43" idx="0"/>
          </p:cNvCxnSpPr>
          <p:nvPr/>
        </p:nvCxnSpPr>
        <p:spPr>
          <a:xfrm flipH="1" flipV="1">
            <a:off x="6164648" y="1327373"/>
            <a:ext cx="1992" cy="383672"/>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72B9C05-8053-4EF1-96C5-ABAF1A415963}"/>
              </a:ext>
            </a:extLst>
          </p:cNvPr>
          <p:cNvCxnSpPr>
            <a:cxnSpLocks/>
            <a:stCxn id="45" idx="0"/>
          </p:cNvCxnSpPr>
          <p:nvPr/>
        </p:nvCxnSpPr>
        <p:spPr>
          <a:xfrm flipH="1" flipV="1">
            <a:off x="7114111" y="1258063"/>
            <a:ext cx="1" cy="158094"/>
          </a:xfrm>
          <a:prstGeom prst="line">
            <a:avLst/>
          </a:prstGeom>
          <a:ln w="254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菱形 53">
            <a:extLst>
              <a:ext uri="{FF2B5EF4-FFF2-40B4-BE49-F238E27FC236}">
                <a16:creationId xmlns:a16="http://schemas.microsoft.com/office/drawing/2014/main" id="{5926EA56-82AE-4194-A4D5-E203D41B63E0}"/>
              </a:ext>
            </a:extLst>
          </p:cNvPr>
          <p:cNvSpPr/>
          <p:nvPr/>
        </p:nvSpPr>
        <p:spPr>
          <a:xfrm>
            <a:off x="8010705" y="2376554"/>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694EEBF-CAD5-4E73-9A52-36DE1D4FEAA2}"/>
                  </a:ext>
                </a:extLst>
              </p:cNvPr>
              <p:cNvSpPr txBox="1"/>
              <p:nvPr/>
            </p:nvSpPr>
            <p:spPr>
              <a:xfrm>
                <a:off x="7986029" y="2326762"/>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55" name="文本框 54">
                <a:extLst>
                  <a:ext uri="{FF2B5EF4-FFF2-40B4-BE49-F238E27FC236}">
                    <a16:creationId xmlns:a16="http://schemas.microsoft.com/office/drawing/2014/main" id="{6694EEBF-CAD5-4E73-9A52-36DE1D4FEAA2}"/>
                  </a:ext>
                </a:extLst>
              </p:cNvPr>
              <p:cNvSpPr txBox="1">
                <a:spLocks noRot="1" noChangeAspect="1" noMove="1" noResize="1" noEditPoints="1" noAdjustHandles="1" noChangeArrowheads="1" noChangeShapeType="1" noTextEdit="1"/>
              </p:cNvSpPr>
              <p:nvPr/>
            </p:nvSpPr>
            <p:spPr>
              <a:xfrm>
                <a:off x="7986029" y="2326762"/>
                <a:ext cx="460375" cy="461665"/>
              </a:xfrm>
              <a:prstGeom prst="rect">
                <a:avLst/>
              </a:prstGeom>
              <a:blipFill>
                <a:blip r:embed="rId10"/>
                <a:stretch>
                  <a:fillRect/>
                </a:stretch>
              </a:blipFill>
            </p:spPr>
            <p:txBody>
              <a:bodyPr/>
              <a:lstStyle/>
              <a:p>
                <a:r>
                  <a:rPr lang="en-CN">
                    <a:noFill/>
                  </a:rPr>
                  <a:t> </a:t>
                </a:r>
              </a:p>
            </p:txBody>
          </p:sp>
        </mc:Fallback>
      </mc:AlternateContent>
      <p:cxnSp>
        <p:nvCxnSpPr>
          <p:cNvPr id="56" name="直接连接符 55">
            <a:extLst>
              <a:ext uri="{FF2B5EF4-FFF2-40B4-BE49-F238E27FC236}">
                <a16:creationId xmlns:a16="http://schemas.microsoft.com/office/drawing/2014/main" id="{1212F307-F20B-4B24-8608-5395E55D8C80}"/>
              </a:ext>
            </a:extLst>
          </p:cNvPr>
          <p:cNvCxnSpPr>
            <a:cxnSpLocks/>
            <a:stCxn id="57" idx="1"/>
            <a:endCxn id="55" idx="3"/>
          </p:cNvCxnSpPr>
          <p:nvPr/>
        </p:nvCxnSpPr>
        <p:spPr>
          <a:xfrm flipH="1">
            <a:off x="8446404" y="2547602"/>
            <a:ext cx="767899" cy="9993"/>
          </a:xfrm>
          <a:prstGeom prst="line">
            <a:avLst/>
          </a:prstGeom>
          <a:ln w="12700">
            <a:solidFill>
              <a:schemeClr val="tx1">
                <a:lumMod val="50000"/>
                <a:lumOff val="5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6F53E715-8CEA-455F-989E-6692C096D98E}"/>
                  </a:ext>
                </a:extLst>
              </p:cNvPr>
              <p:cNvSpPr txBox="1"/>
              <p:nvPr/>
            </p:nvSpPr>
            <p:spPr>
              <a:xfrm>
                <a:off x="9214303" y="2362936"/>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7030A0"/>
                              </a:solidFill>
                              <a:latin typeface="Cambria Math" panose="02040503050406030204" pitchFamily="18" charset="0"/>
                            </a:rPr>
                          </m:ctrlPr>
                        </m:sSubPr>
                        <m:e>
                          <m:r>
                            <a:rPr lang="en-US" altLang="zh-CN" sz="1800" b="1" i="1" smtClean="0">
                              <a:solidFill>
                                <a:srgbClr val="7030A0"/>
                              </a:solidFill>
                              <a:latin typeface="Cambria Math" panose="02040503050406030204" pitchFamily="18" charset="0"/>
                            </a:rPr>
                            <m:t>𝒚</m:t>
                          </m:r>
                        </m:e>
                        <m:sub>
                          <m:r>
                            <a:rPr lang="en-US" altLang="zh-CN" sz="1800" b="0" i="1" smtClean="0">
                              <a:solidFill>
                                <a:srgbClr val="7030A0"/>
                              </a:solidFill>
                              <a:latin typeface="Cambria Math" panose="02040503050406030204" pitchFamily="18" charset="0"/>
                            </a:rPr>
                            <m:t>3</m:t>
                          </m:r>
                        </m:sub>
                      </m:sSub>
                    </m:oMath>
                  </m:oMathPara>
                </a14:m>
                <a:endParaRPr lang="en-US" altLang="zh-CN" dirty="0"/>
              </a:p>
            </p:txBody>
          </p:sp>
        </mc:Choice>
        <mc:Fallback xmlns="">
          <p:sp>
            <p:nvSpPr>
              <p:cNvPr id="57" name="文本框 56">
                <a:extLst>
                  <a:ext uri="{FF2B5EF4-FFF2-40B4-BE49-F238E27FC236}">
                    <a16:creationId xmlns:a16="http://schemas.microsoft.com/office/drawing/2014/main" id="{6F53E715-8CEA-455F-989E-6692C096D98E}"/>
                  </a:ext>
                </a:extLst>
              </p:cNvPr>
              <p:cNvSpPr txBox="1">
                <a:spLocks noRot="1" noChangeAspect="1" noMove="1" noResize="1" noEditPoints="1" noAdjustHandles="1" noChangeArrowheads="1" noChangeShapeType="1" noTextEdit="1"/>
              </p:cNvSpPr>
              <p:nvPr/>
            </p:nvSpPr>
            <p:spPr>
              <a:xfrm>
                <a:off x="9214303" y="2362936"/>
                <a:ext cx="583362" cy="369332"/>
              </a:xfrm>
              <a:prstGeom prst="rect">
                <a:avLst/>
              </a:prstGeom>
              <a:blipFill>
                <a:blip r:embed="rId11"/>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B24138A1-66C7-4D30-B656-1005A28E86F8}"/>
                  </a:ext>
                </a:extLst>
              </p:cNvPr>
              <p:cNvSpPr txBox="1"/>
              <p:nvPr/>
            </p:nvSpPr>
            <p:spPr>
              <a:xfrm>
                <a:off x="9216422" y="2877420"/>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4</m:t>
                          </m:r>
                        </m:sub>
                      </m:sSub>
                    </m:oMath>
                  </m:oMathPara>
                </a14:m>
                <a:endParaRPr lang="en-US" altLang="zh-CN" dirty="0"/>
              </a:p>
            </p:txBody>
          </p:sp>
        </mc:Choice>
        <mc:Fallback xmlns="">
          <p:sp>
            <p:nvSpPr>
              <p:cNvPr id="58" name="文本框 57">
                <a:extLst>
                  <a:ext uri="{FF2B5EF4-FFF2-40B4-BE49-F238E27FC236}">
                    <a16:creationId xmlns:a16="http://schemas.microsoft.com/office/drawing/2014/main" id="{B24138A1-66C7-4D30-B656-1005A28E86F8}"/>
                  </a:ext>
                </a:extLst>
              </p:cNvPr>
              <p:cNvSpPr txBox="1">
                <a:spLocks noRot="1" noChangeAspect="1" noMove="1" noResize="1" noEditPoints="1" noAdjustHandles="1" noChangeArrowheads="1" noChangeShapeType="1" noTextEdit="1"/>
              </p:cNvSpPr>
              <p:nvPr/>
            </p:nvSpPr>
            <p:spPr>
              <a:xfrm>
                <a:off x="9216422" y="2877420"/>
                <a:ext cx="583362" cy="369332"/>
              </a:xfrm>
              <a:prstGeom prst="rect">
                <a:avLst/>
              </a:prstGeom>
              <a:blipFill>
                <a:blip r:embed="rId12"/>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E877181-6135-4EC8-AEF5-F41FBDA0EC73}"/>
                  </a:ext>
                </a:extLst>
              </p:cNvPr>
              <p:cNvSpPr txBox="1"/>
              <p:nvPr/>
            </p:nvSpPr>
            <p:spPr>
              <a:xfrm>
                <a:off x="9214303" y="1848452"/>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2</m:t>
                          </m:r>
                        </m:sub>
                      </m:sSub>
                    </m:oMath>
                  </m:oMathPara>
                </a14:m>
                <a:endParaRPr lang="en-US" altLang="zh-CN" dirty="0"/>
              </a:p>
            </p:txBody>
          </p:sp>
        </mc:Choice>
        <mc:Fallback xmlns="">
          <p:sp>
            <p:nvSpPr>
              <p:cNvPr id="59" name="文本框 58">
                <a:extLst>
                  <a:ext uri="{FF2B5EF4-FFF2-40B4-BE49-F238E27FC236}">
                    <a16:creationId xmlns:a16="http://schemas.microsoft.com/office/drawing/2014/main" id="{9E877181-6135-4EC8-AEF5-F41FBDA0EC73}"/>
                  </a:ext>
                </a:extLst>
              </p:cNvPr>
              <p:cNvSpPr txBox="1">
                <a:spLocks noRot="1" noChangeAspect="1" noMove="1" noResize="1" noEditPoints="1" noAdjustHandles="1" noChangeArrowheads="1" noChangeShapeType="1" noTextEdit="1"/>
              </p:cNvSpPr>
              <p:nvPr/>
            </p:nvSpPr>
            <p:spPr>
              <a:xfrm>
                <a:off x="9214303" y="1848452"/>
                <a:ext cx="583362" cy="369332"/>
              </a:xfrm>
              <a:prstGeom prst="rect">
                <a:avLst/>
              </a:prstGeom>
              <a:blipFill>
                <a:blip r:embed="rId13"/>
                <a:stretch>
                  <a:fillRect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057E355E-57B3-49E8-A67D-995DBD514E81}"/>
                  </a:ext>
                </a:extLst>
              </p:cNvPr>
              <p:cNvSpPr txBox="1"/>
              <p:nvPr/>
            </p:nvSpPr>
            <p:spPr>
              <a:xfrm>
                <a:off x="9214303" y="1333968"/>
                <a:ext cx="5833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solidFill>
                                <a:srgbClr val="00B0F0"/>
                              </a:solidFill>
                              <a:latin typeface="Cambria Math" panose="02040503050406030204" pitchFamily="18" charset="0"/>
                            </a:rPr>
                          </m:ctrlPr>
                        </m:sSubPr>
                        <m:e>
                          <m:r>
                            <a:rPr lang="en-US" altLang="zh-CN" sz="1800" b="1" i="1" smtClean="0">
                              <a:solidFill>
                                <a:srgbClr val="00B0F0"/>
                              </a:solidFill>
                              <a:latin typeface="Cambria Math" panose="02040503050406030204" pitchFamily="18" charset="0"/>
                            </a:rPr>
                            <m:t>𝒚</m:t>
                          </m:r>
                        </m:e>
                        <m:sub>
                          <m:r>
                            <a:rPr lang="en-US" altLang="zh-CN" sz="1800" b="0" i="1" smtClean="0">
                              <a:solidFill>
                                <a:srgbClr val="00B0F0"/>
                              </a:solidFill>
                              <a:latin typeface="Cambria Math" panose="02040503050406030204" pitchFamily="18" charset="0"/>
                            </a:rPr>
                            <m:t>1</m:t>
                          </m:r>
                        </m:sub>
                      </m:sSub>
                    </m:oMath>
                  </m:oMathPara>
                </a14:m>
                <a:endParaRPr lang="en-US" altLang="zh-CN" dirty="0"/>
              </a:p>
            </p:txBody>
          </p:sp>
        </mc:Choice>
        <mc:Fallback xmlns="">
          <p:sp>
            <p:nvSpPr>
              <p:cNvPr id="60" name="文本框 59">
                <a:extLst>
                  <a:ext uri="{FF2B5EF4-FFF2-40B4-BE49-F238E27FC236}">
                    <a16:creationId xmlns:a16="http://schemas.microsoft.com/office/drawing/2014/main" id="{057E355E-57B3-49E8-A67D-995DBD514E81}"/>
                  </a:ext>
                </a:extLst>
              </p:cNvPr>
              <p:cNvSpPr txBox="1">
                <a:spLocks noRot="1" noChangeAspect="1" noMove="1" noResize="1" noEditPoints="1" noAdjustHandles="1" noChangeArrowheads="1" noChangeShapeType="1" noTextEdit="1"/>
              </p:cNvSpPr>
              <p:nvPr/>
            </p:nvSpPr>
            <p:spPr>
              <a:xfrm>
                <a:off x="9214303" y="1333968"/>
                <a:ext cx="583362" cy="369332"/>
              </a:xfrm>
              <a:prstGeom prst="rect">
                <a:avLst/>
              </a:prstGeom>
              <a:blipFill>
                <a:blip r:embed="rId14"/>
                <a:stretch>
                  <a:fillRect b="-13793"/>
                </a:stretch>
              </a:blipFill>
            </p:spPr>
            <p:txBody>
              <a:bodyPr/>
              <a:lstStyle/>
              <a:p>
                <a:r>
                  <a:rPr lang="en-CN">
                    <a:noFill/>
                  </a:rPr>
                  <a:t> </a:t>
                </a:r>
              </a:p>
            </p:txBody>
          </p:sp>
        </mc:Fallback>
      </mc:AlternateContent>
      <p:graphicFrame>
        <p:nvGraphicFramePr>
          <p:cNvPr id="61" name="表格 60">
            <a:extLst>
              <a:ext uri="{FF2B5EF4-FFF2-40B4-BE49-F238E27FC236}">
                <a16:creationId xmlns:a16="http://schemas.microsoft.com/office/drawing/2014/main" id="{5837B4B3-A22A-4490-A9E1-B55EB3A1955F}"/>
              </a:ext>
            </a:extLst>
          </p:cNvPr>
          <p:cNvGraphicFramePr>
            <a:graphicFrameLocks noGrp="1"/>
          </p:cNvGraphicFramePr>
          <p:nvPr>
            <p:extLst>
              <p:ext uri="{D42A27DB-BD31-4B8C-83A1-F6EECF244321}">
                <p14:modId xmlns:p14="http://schemas.microsoft.com/office/powerpoint/2010/main" val="800824813"/>
              </p:ext>
            </p:extLst>
          </p:nvPr>
        </p:nvGraphicFramePr>
        <p:xfrm>
          <a:off x="9852584" y="1446029"/>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62" name="表格 61">
            <a:extLst>
              <a:ext uri="{FF2B5EF4-FFF2-40B4-BE49-F238E27FC236}">
                <a16:creationId xmlns:a16="http://schemas.microsoft.com/office/drawing/2014/main" id="{4739DA19-EB18-44AD-87BD-AAD0982435D9}"/>
              </a:ext>
            </a:extLst>
          </p:cNvPr>
          <p:cNvGraphicFramePr>
            <a:graphicFrameLocks noGrp="1"/>
          </p:cNvGraphicFramePr>
          <p:nvPr>
            <p:extLst>
              <p:ext uri="{D42A27DB-BD31-4B8C-83A1-F6EECF244321}">
                <p14:modId xmlns:p14="http://schemas.microsoft.com/office/powerpoint/2010/main" val="308719907"/>
              </p:ext>
            </p:extLst>
          </p:nvPr>
        </p:nvGraphicFramePr>
        <p:xfrm>
          <a:off x="9852584" y="1941877"/>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63" name="表格 62">
            <a:extLst>
              <a:ext uri="{FF2B5EF4-FFF2-40B4-BE49-F238E27FC236}">
                <a16:creationId xmlns:a16="http://schemas.microsoft.com/office/drawing/2014/main" id="{015D3F3F-CE74-427E-BAA3-87619BCE147D}"/>
              </a:ext>
            </a:extLst>
          </p:cNvPr>
          <p:cNvGraphicFramePr>
            <a:graphicFrameLocks noGrp="1"/>
          </p:cNvGraphicFramePr>
          <p:nvPr>
            <p:extLst>
              <p:ext uri="{D42A27DB-BD31-4B8C-83A1-F6EECF244321}">
                <p14:modId xmlns:p14="http://schemas.microsoft.com/office/powerpoint/2010/main" val="1536825499"/>
              </p:ext>
            </p:extLst>
          </p:nvPr>
        </p:nvGraphicFramePr>
        <p:xfrm>
          <a:off x="9852584" y="2464281"/>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p:graphicFrame>
        <p:nvGraphicFramePr>
          <p:cNvPr id="64" name="表格 63">
            <a:extLst>
              <a:ext uri="{FF2B5EF4-FFF2-40B4-BE49-F238E27FC236}">
                <a16:creationId xmlns:a16="http://schemas.microsoft.com/office/drawing/2014/main" id="{08695D38-9819-4B0C-A2D9-9F9CEAE1E603}"/>
              </a:ext>
            </a:extLst>
          </p:cNvPr>
          <p:cNvGraphicFramePr>
            <a:graphicFrameLocks noGrp="1"/>
          </p:cNvGraphicFramePr>
          <p:nvPr>
            <p:extLst>
              <p:ext uri="{D42A27DB-BD31-4B8C-83A1-F6EECF244321}">
                <p14:modId xmlns:p14="http://schemas.microsoft.com/office/powerpoint/2010/main" val="969822964"/>
              </p:ext>
            </p:extLst>
          </p:nvPr>
        </p:nvGraphicFramePr>
        <p:xfrm>
          <a:off x="9870616" y="3003994"/>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3FA81881-54B9-43E2-AEE1-C2D2C5E475E9}"/>
                  </a:ext>
                </a:extLst>
              </p:cNvPr>
              <p:cNvSpPr txBox="1"/>
              <p:nvPr/>
            </p:nvSpPr>
            <p:spPr>
              <a:xfrm>
                <a:off x="2779215" y="2825912"/>
                <a:ext cx="4795270" cy="546863"/>
              </a:xfrm>
              <a:prstGeom prst="rect">
                <a:avLst/>
              </a:prstGeom>
              <a:noFill/>
            </p:spPr>
            <p:txBody>
              <a:bodyPr wrap="square">
                <a:noAutofit/>
              </a:bodyPr>
              <a:lstStyle/>
              <a:p>
                <a:r>
                  <a:rPr lang="en-US" altLang="zh-CN"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3</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𝑤</m:t>
                        </m:r>
                      </m:e>
                      <m:sub>
                        <m:r>
                          <a:rPr lang="en-US" altLang="zh-CN" sz="2400" b="0" i="1" smtClean="0">
                            <a:solidFill>
                              <a:srgbClr val="7030A0"/>
                            </a:solidFill>
                            <a:latin typeface="Cambria Math" panose="02040503050406030204" pitchFamily="18" charset="0"/>
                          </a:rPr>
                          <m:t>3</m:t>
                        </m:r>
                        <m:r>
                          <a:rPr lang="en-US" altLang="zh-CN" sz="2400" b="0" i="1" smtClean="0">
                            <a:solidFill>
                              <a:srgbClr val="00B0F0"/>
                            </a:solidFill>
                            <a:latin typeface="Cambria Math" panose="02040503050406030204" pitchFamily="18" charset="0"/>
                          </a:rPr>
                          <m:t>4</m:t>
                        </m:r>
                      </m:sub>
                    </m:sSub>
                  </m:oMath>
                </a14:m>
                <a:endParaRPr lang="zh-CN" altLang="en-US" sz="2400" dirty="0">
                  <a:solidFill>
                    <a:srgbClr val="00B0F0"/>
                  </a:solidFill>
                </a:endParaRPr>
              </a:p>
            </p:txBody>
          </p:sp>
        </mc:Choice>
        <mc:Fallback xmlns="">
          <p:sp>
            <p:nvSpPr>
              <p:cNvPr id="65" name="文本框 64">
                <a:extLst>
                  <a:ext uri="{FF2B5EF4-FFF2-40B4-BE49-F238E27FC236}">
                    <a16:creationId xmlns:a16="http://schemas.microsoft.com/office/drawing/2014/main" id="{3FA81881-54B9-43E2-AEE1-C2D2C5E475E9}"/>
                  </a:ext>
                </a:extLst>
              </p:cNvPr>
              <p:cNvSpPr txBox="1">
                <a:spLocks noRot="1" noChangeAspect="1" noMove="1" noResize="1" noEditPoints="1" noAdjustHandles="1" noChangeArrowheads="1" noChangeShapeType="1" noTextEdit="1"/>
              </p:cNvSpPr>
              <p:nvPr/>
            </p:nvSpPr>
            <p:spPr>
              <a:xfrm>
                <a:off x="2779215" y="2825912"/>
                <a:ext cx="4795270" cy="546863"/>
              </a:xfrm>
              <a:prstGeom prst="rect">
                <a:avLst/>
              </a:prstGeom>
              <a:blipFill>
                <a:blip r:embed="rId15"/>
                <a:stretch>
                  <a:fillRect/>
                </a:stretch>
              </a:blipFill>
            </p:spPr>
            <p:txBody>
              <a:bodyPr/>
              <a:lstStyle/>
              <a:p>
                <a:r>
                  <a:rPr lang="en-CN">
                    <a:noFill/>
                  </a:rPr>
                  <a:t> </a:t>
                </a:r>
              </a:p>
            </p:txBody>
          </p:sp>
        </mc:Fallback>
      </mc:AlternateContent>
      <p:sp>
        <p:nvSpPr>
          <p:cNvPr id="66" name="任意多边形: 形状 65">
            <a:extLst>
              <a:ext uri="{FF2B5EF4-FFF2-40B4-BE49-F238E27FC236}">
                <a16:creationId xmlns:a16="http://schemas.microsoft.com/office/drawing/2014/main" id="{83BDF523-B6CC-4477-8B84-94EFB8B2A6A7}"/>
              </a:ext>
            </a:extLst>
          </p:cNvPr>
          <p:cNvSpPr/>
          <p:nvPr/>
        </p:nvSpPr>
        <p:spPr>
          <a:xfrm rot="5400000">
            <a:off x="8416501" y="4746993"/>
            <a:ext cx="589306" cy="767898"/>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994E5CEF-FD4B-43C6-9D83-3E44DD572FCB}"/>
                  </a:ext>
                </a:extLst>
              </p:cNvPr>
              <p:cNvSpPr txBox="1"/>
              <p:nvPr/>
            </p:nvSpPr>
            <p:spPr>
              <a:xfrm>
                <a:off x="9102911" y="4538458"/>
                <a:ext cx="2918876" cy="524631"/>
              </a:xfrm>
              <a:prstGeom prst="rect">
                <a:avLst/>
              </a:prstGeom>
              <a:noFill/>
              <a:ln>
                <a:solidFill>
                  <a:srgbClr val="00B050"/>
                </a:solidFill>
              </a:ln>
            </p:spPr>
            <p:txBody>
              <a:bodyPr wrap="none" rtlCol="0">
                <a:spAutoFit/>
              </a:bodyPr>
              <a:lstStyle/>
              <a:p>
                <a:r>
                  <a:rPr lang="en-US" altLang="zh-CN" sz="2800" dirty="0">
                    <a:solidFill>
                      <a:srgbClr val="00B050"/>
                    </a:solidFill>
                  </a:rPr>
                  <a:t>Query matrix </a:t>
                </a:r>
                <a14:m>
                  <m:oMath xmlns:m="http://schemas.openxmlformats.org/officeDocument/2006/math">
                    <m:sSup>
                      <m:sSupPr>
                        <m:ctrlPr>
                          <a:rPr lang="en-US" altLang="zh-CN" sz="2800" b="0" i="1" smtClean="0">
                            <a:solidFill>
                              <a:srgbClr val="00B050"/>
                            </a:solidFill>
                            <a:latin typeface="Cambria Math" panose="02040503050406030204" pitchFamily="18" charset="0"/>
                          </a:rPr>
                        </m:ctrlPr>
                      </m:sSupPr>
                      <m:e>
                        <m:r>
                          <a:rPr lang="en-US" altLang="zh-CN" sz="2800" b="1" i="1" smtClean="0">
                            <a:solidFill>
                              <a:srgbClr val="00B050"/>
                            </a:solidFill>
                            <a:latin typeface="Cambria Math" panose="02040503050406030204" pitchFamily="18" charset="0"/>
                          </a:rPr>
                          <m:t>𝑾</m:t>
                        </m:r>
                      </m:e>
                      <m:sup>
                        <m:r>
                          <a:rPr lang="en-US" altLang="zh-CN" sz="2800" b="0" i="1" smtClean="0">
                            <a:solidFill>
                              <a:srgbClr val="00B050"/>
                            </a:solidFill>
                            <a:latin typeface="Cambria Math" panose="02040503050406030204" pitchFamily="18" charset="0"/>
                          </a:rPr>
                          <m:t>𝑄</m:t>
                        </m:r>
                      </m:sup>
                    </m:sSup>
                  </m:oMath>
                </a14:m>
                <a:endParaRPr lang="zh-CN" altLang="en-US" sz="2800" dirty="0">
                  <a:solidFill>
                    <a:srgbClr val="00B050"/>
                  </a:solidFill>
                </a:endParaRPr>
              </a:p>
            </p:txBody>
          </p:sp>
        </mc:Choice>
        <mc:Fallback xmlns="">
          <p:sp>
            <p:nvSpPr>
              <p:cNvPr id="67" name="文本框 66">
                <a:extLst>
                  <a:ext uri="{FF2B5EF4-FFF2-40B4-BE49-F238E27FC236}">
                    <a16:creationId xmlns:a16="http://schemas.microsoft.com/office/drawing/2014/main" id="{994E5CEF-FD4B-43C6-9D83-3E44DD572FCB}"/>
                  </a:ext>
                </a:extLst>
              </p:cNvPr>
              <p:cNvSpPr txBox="1">
                <a:spLocks noRot="1" noChangeAspect="1" noMove="1" noResize="1" noEditPoints="1" noAdjustHandles="1" noChangeArrowheads="1" noChangeShapeType="1" noTextEdit="1"/>
              </p:cNvSpPr>
              <p:nvPr/>
            </p:nvSpPr>
            <p:spPr>
              <a:xfrm>
                <a:off x="9102911" y="4538458"/>
                <a:ext cx="2918876" cy="524631"/>
              </a:xfrm>
              <a:prstGeom prst="rect">
                <a:avLst/>
              </a:prstGeom>
              <a:blipFill>
                <a:blip r:embed="rId16"/>
                <a:stretch>
                  <a:fillRect l="-4310" t="-9091" b="-29545"/>
                </a:stretch>
              </a:blipFill>
              <a:ln>
                <a:solidFill>
                  <a:srgbClr val="00B050"/>
                </a:solidFill>
              </a:ln>
            </p:spPr>
            <p:txBody>
              <a:bodyPr/>
              <a:lstStyle/>
              <a:p>
                <a:r>
                  <a:rPr lang="en-CN">
                    <a:noFill/>
                  </a:rPr>
                  <a:t> </a:t>
                </a:r>
              </a:p>
            </p:txBody>
          </p:sp>
        </mc:Fallback>
      </mc:AlternateContent>
      <p:cxnSp>
        <p:nvCxnSpPr>
          <p:cNvPr id="68" name="直接连接符 67">
            <a:extLst>
              <a:ext uri="{FF2B5EF4-FFF2-40B4-BE49-F238E27FC236}">
                <a16:creationId xmlns:a16="http://schemas.microsoft.com/office/drawing/2014/main" id="{1BEFE51A-4588-4E28-AE27-7EB620FCBA36}"/>
              </a:ext>
            </a:extLst>
          </p:cNvPr>
          <p:cNvCxnSpPr>
            <a:cxnSpLocks/>
            <a:stCxn id="69" idx="1"/>
          </p:cNvCxnSpPr>
          <p:nvPr/>
        </p:nvCxnSpPr>
        <p:spPr>
          <a:xfrm flipH="1">
            <a:off x="7779322" y="6430596"/>
            <a:ext cx="661682" cy="7699"/>
          </a:xfrm>
          <a:prstGeom prst="line">
            <a:avLst/>
          </a:prstGeom>
          <a:ln w="38100">
            <a:solidFill>
              <a:srgbClr val="7030A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88EF5DD-CFC5-4675-B6D2-0B377DE62F0D}"/>
                  </a:ext>
                </a:extLst>
              </p:cNvPr>
              <p:cNvSpPr txBox="1"/>
              <p:nvPr/>
            </p:nvSpPr>
            <p:spPr>
              <a:xfrm>
                <a:off x="8441004" y="6168986"/>
                <a:ext cx="2632452" cy="523220"/>
              </a:xfrm>
              <a:prstGeom prst="rect">
                <a:avLst/>
              </a:prstGeom>
              <a:noFill/>
              <a:ln>
                <a:solidFill>
                  <a:srgbClr val="7030A0"/>
                </a:solidFill>
              </a:ln>
            </p:spPr>
            <p:txBody>
              <a:bodyPr wrap="none" rtlCol="0">
                <a:spAutoFit/>
              </a:bodyPr>
              <a:lstStyle/>
              <a:p>
                <a:r>
                  <a:rPr lang="en-US" altLang="zh-CN" sz="2800" dirty="0">
                    <a:solidFill>
                      <a:srgbClr val="7030A0"/>
                    </a:solidFill>
                  </a:rPr>
                  <a:t>Key Matrix </a:t>
                </a:r>
                <a14:m>
                  <m:oMath xmlns:m="http://schemas.openxmlformats.org/officeDocument/2006/math">
                    <m:sSup>
                      <m:sSupPr>
                        <m:ctrlPr>
                          <a:rPr lang="en-US" altLang="zh-CN" sz="2800" b="0" i="1" smtClean="0">
                            <a:solidFill>
                              <a:srgbClr val="7030A0"/>
                            </a:solidFill>
                            <a:latin typeface="Cambria Math" panose="02040503050406030204" pitchFamily="18" charset="0"/>
                          </a:rPr>
                        </m:ctrlPr>
                      </m:sSupPr>
                      <m:e>
                        <m:r>
                          <a:rPr lang="en-US" altLang="zh-CN" sz="2800" b="1" i="1" smtClean="0">
                            <a:solidFill>
                              <a:srgbClr val="7030A0"/>
                            </a:solidFill>
                            <a:latin typeface="Cambria Math" panose="02040503050406030204" pitchFamily="18" charset="0"/>
                          </a:rPr>
                          <m:t>𝑾</m:t>
                        </m:r>
                      </m:e>
                      <m:sup>
                        <m:r>
                          <a:rPr lang="en-US" altLang="zh-CN" sz="2800" b="0" i="1" smtClean="0">
                            <a:solidFill>
                              <a:srgbClr val="7030A0"/>
                            </a:solidFill>
                            <a:latin typeface="Cambria Math" panose="02040503050406030204" pitchFamily="18" charset="0"/>
                          </a:rPr>
                          <m:t>𝐾</m:t>
                        </m:r>
                      </m:sup>
                    </m:sSup>
                  </m:oMath>
                </a14:m>
                <a:r>
                  <a:rPr lang="en-US" altLang="zh-CN" sz="2800" dirty="0">
                    <a:solidFill>
                      <a:srgbClr val="7030A0"/>
                    </a:solidFill>
                  </a:rPr>
                  <a:t> </a:t>
                </a:r>
                <a:endParaRPr lang="zh-CN" altLang="en-US" sz="2800" dirty="0">
                  <a:solidFill>
                    <a:srgbClr val="7030A0"/>
                  </a:solidFill>
                </a:endParaRPr>
              </a:p>
            </p:txBody>
          </p:sp>
        </mc:Choice>
        <mc:Fallback xmlns="">
          <p:sp>
            <p:nvSpPr>
              <p:cNvPr id="69" name="文本框 68">
                <a:extLst>
                  <a:ext uri="{FF2B5EF4-FFF2-40B4-BE49-F238E27FC236}">
                    <a16:creationId xmlns:a16="http://schemas.microsoft.com/office/drawing/2014/main" id="{C88EF5DD-CFC5-4675-B6D2-0B377DE62F0D}"/>
                  </a:ext>
                </a:extLst>
              </p:cNvPr>
              <p:cNvSpPr txBox="1">
                <a:spLocks noRot="1" noChangeAspect="1" noMove="1" noResize="1" noEditPoints="1" noAdjustHandles="1" noChangeArrowheads="1" noChangeShapeType="1" noTextEdit="1"/>
              </p:cNvSpPr>
              <p:nvPr/>
            </p:nvSpPr>
            <p:spPr>
              <a:xfrm>
                <a:off x="8441004" y="6168986"/>
                <a:ext cx="2632452" cy="523220"/>
              </a:xfrm>
              <a:prstGeom prst="rect">
                <a:avLst/>
              </a:prstGeom>
              <a:blipFill>
                <a:blip r:embed="rId17"/>
                <a:stretch>
                  <a:fillRect l="-4785" t="-13953" b="-27907"/>
                </a:stretch>
              </a:blipFill>
              <a:ln>
                <a:solidFill>
                  <a:srgbClr val="7030A0"/>
                </a:solidFill>
              </a:ln>
            </p:spPr>
            <p:txBody>
              <a:bodyPr/>
              <a:lstStyle/>
              <a:p>
                <a:r>
                  <a:rPr lang="en-CN">
                    <a:noFill/>
                  </a:rPr>
                  <a:t> </a:t>
                </a:r>
              </a:p>
            </p:txBody>
          </p:sp>
        </mc:Fallback>
      </mc:AlternateContent>
      <p:sp>
        <p:nvSpPr>
          <p:cNvPr id="70" name="任意多边形: 形状 69">
            <a:extLst>
              <a:ext uri="{FF2B5EF4-FFF2-40B4-BE49-F238E27FC236}">
                <a16:creationId xmlns:a16="http://schemas.microsoft.com/office/drawing/2014/main" id="{10AE0D4B-1BF8-4B1F-A1B0-A3E69949AE34}"/>
              </a:ext>
            </a:extLst>
          </p:cNvPr>
          <p:cNvSpPr/>
          <p:nvPr/>
        </p:nvSpPr>
        <p:spPr>
          <a:xfrm rot="10800000" flipH="1">
            <a:off x="2064835" y="1135138"/>
            <a:ext cx="1740354" cy="523222"/>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816A166-A6C5-462A-ADB1-9320981C29FA}"/>
                  </a:ext>
                </a:extLst>
              </p:cNvPr>
              <p:cNvSpPr txBox="1"/>
              <p:nvPr/>
            </p:nvSpPr>
            <p:spPr>
              <a:xfrm>
                <a:off x="750901" y="1661892"/>
                <a:ext cx="2914516" cy="523220"/>
              </a:xfrm>
              <a:prstGeom prst="rect">
                <a:avLst/>
              </a:prstGeom>
              <a:noFill/>
              <a:ln>
                <a:solidFill>
                  <a:srgbClr val="C00000"/>
                </a:solidFill>
              </a:ln>
            </p:spPr>
            <p:txBody>
              <a:bodyPr wrap="none" rtlCol="0">
                <a:spAutoFit/>
              </a:bodyPr>
              <a:lstStyle/>
              <a:p>
                <a:r>
                  <a:rPr lang="en-US" altLang="zh-CN" sz="2800" dirty="0">
                    <a:solidFill>
                      <a:srgbClr val="C00000"/>
                    </a:solidFill>
                  </a:rPr>
                  <a:t>Value matric </a:t>
                </a:r>
                <a14:m>
                  <m:oMath xmlns:m="http://schemas.openxmlformats.org/officeDocument/2006/math">
                    <m:sSup>
                      <m:sSupPr>
                        <m:ctrlPr>
                          <a:rPr lang="en-US" altLang="zh-CN" sz="2800" b="0" i="1" smtClean="0">
                            <a:solidFill>
                              <a:srgbClr val="C00000"/>
                            </a:solidFill>
                            <a:latin typeface="Cambria Math" panose="02040503050406030204" pitchFamily="18" charset="0"/>
                          </a:rPr>
                        </m:ctrlPr>
                      </m:sSupPr>
                      <m:e>
                        <m:r>
                          <a:rPr lang="en-US" altLang="zh-CN" sz="2800" b="1" i="1" smtClean="0">
                            <a:solidFill>
                              <a:srgbClr val="C00000"/>
                            </a:solidFill>
                            <a:latin typeface="Cambria Math" panose="02040503050406030204" pitchFamily="18" charset="0"/>
                          </a:rPr>
                          <m:t>𝑾</m:t>
                        </m:r>
                      </m:e>
                      <m:sup>
                        <m:r>
                          <a:rPr lang="en-US" altLang="zh-CN" sz="2800" b="0" i="1" smtClean="0">
                            <a:solidFill>
                              <a:srgbClr val="C00000"/>
                            </a:solidFill>
                            <a:latin typeface="Cambria Math" panose="02040503050406030204" pitchFamily="18" charset="0"/>
                          </a:rPr>
                          <m:t>𝑉</m:t>
                        </m:r>
                      </m:sup>
                    </m:sSup>
                  </m:oMath>
                </a14:m>
                <a:r>
                  <a:rPr lang="en-US" altLang="zh-CN" sz="2800" dirty="0">
                    <a:solidFill>
                      <a:srgbClr val="C00000"/>
                    </a:solidFill>
                  </a:rPr>
                  <a:t> </a:t>
                </a:r>
                <a:endParaRPr lang="zh-CN" altLang="en-US" sz="2800" dirty="0">
                  <a:solidFill>
                    <a:srgbClr val="C00000"/>
                  </a:solidFill>
                </a:endParaRPr>
              </a:p>
            </p:txBody>
          </p:sp>
        </mc:Choice>
        <mc:Fallback xmlns="">
          <p:sp>
            <p:nvSpPr>
              <p:cNvPr id="71" name="文本框 70">
                <a:extLst>
                  <a:ext uri="{FF2B5EF4-FFF2-40B4-BE49-F238E27FC236}">
                    <a16:creationId xmlns:a16="http://schemas.microsoft.com/office/drawing/2014/main" id="{6816A166-A6C5-462A-ADB1-9320981C29FA}"/>
                  </a:ext>
                </a:extLst>
              </p:cNvPr>
              <p:cNvSpPr txBox="1">
                <a:spLocks noRot="1" noChangeAspect="1" noMove="1" noResize="1" noEditPoints="1" noAdjustHandles="1" noChangeArrowheads="1" noChangeShapeType="1" noTextEdit="1"/>
              </p:cNvSpPr>
              <p:nvPr/>
            </p:nvSpPr>
            <p:spPr>
              <a:xfrm>
                <a:off x="750901" y="1661892"/>
                <a:ext cx="2914516" cy="523220"/>
              </a:xfrm>
              <a:prstGeom prst="rect">
                <a:avLst/>
              </a:prstGeom>
              <a:blipFill>
                <a:blip r:embed="rId18"/>
                <a:stretch>
                  <a:fillRect l="-4329" t="-13953" b="-27907"/>
                </a:stretch>
              </a:blipFill>
              <a:ln>
                <a:solidFill>
                  <a:srgbClr val="C00000"/>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C35B892-ED7E-4C0F-B37A-90F488A7F78A}"/>
                  </a:ext>
                </a:extLst>
              </p:cNvPr>
              <p:cNvSpPr txBox="1"/>
              <p:nvPr/>
            </p:nvSpPr>
            <p:spPr>
              <a:xfrm>
                <a:off x="3868188" y="6191861"/>
                <a:ext cx="5806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7030A0"/>
                              </a:solidFill>
                              <a:latin typeface="Cambria Math" panose="02040503050406030204" pitchFamily="18" charset="0"/>
                            </a:rPr>
                          </m:ctrlPr>
                        </m:sSupPr>
                        <m:e>
                          <m:r>
                            <a:rPr lang="en-US" altLang="zh-CN" sz="2400" b="1" i="1" smtClean="0">
                              <a:solidFill>
                                <a:srgbClr val="7030A0"/>
                              </a:solidFill>
                              <a:latin typeface="Cambria Math" panose="02040503050406030204" pitchFamily="18" charset="0"/>
                            </a:rPr>
                            <m:t>𝑾</m:t>
                          </m:r>
                        </m:e>
                        <m:sup>
                          <m:r>
                            <a:rPr lang="en-US" altLang="zh-CN" sz="2400" b="0" i="1" smtClean="0">
                              <a:solidFill>
                                <a:srgbClr val="7030A0"/>
                              </a:solidFill>
                              <a:latin typeface="Cambria Math" panose="02040503050406030204" pitchFamily="18" charset="0"/>
                            </a:rPr>
                            <m:t>𝐾</m:t>
                          </m:r>
                        </m:sup>
                      </m:sSup>
                    </m:oMath>
                  </m:oMathPara>
                </a14:m>
                <a:endParaRPr lang="zh-CN" altLang="en-US" sz="2400" dirty="0">
                  <a:solidFill>
                    <a:srgbClr val="7030A0"/>
                  </a:solidFill>
                </a:endParaRPr>
              </a:p>
            </p:txBody>
          </p:sp>
        </mc:Choice>
        <mc:Fallback xmlns="">
          <p:sp>
            <p:nvSpPr>
              <p:cNvPr id="72" name="文本框 71">
                <a:extLst>
                  <a:ext uri="{FF2B5EF4-FFF2-40B4-BE49-F238E27FC236}">
                    <a16:creationId xmlns:a16="http://schemas.microsoft.com/office/drawing/2014/main" id="{6C35B892-ED7E-4C0F-B37A-90F488A7F78A}"/>
                  </a:ext>
                </a:extLst>
              </p:cNvPr>
              <p:cNvSpPr txBox="1">
                <a:spLocks noRot="1" noChangeAspect="1" noMove="1" noResize="1" noEditPoints="1" noAdjustHandles="1" noChangeArrowheads="1" noChangeShapeType="1" noTextEdit="1"/>
              </p:cNvSpPr>
              <p:nvPr/>
            </p:nvSpPr>
            <p:spPr>
              <a:xfrm>
                <a:off x="3868188" y="6191861"/>
                <a:ext cx="580607" cy="369332"/>
              </a:xfrm>
              <a:prstGeom prst="rect">
                <a:avLst/>
              </a:prstGeom>
              <a:blipFill>
                <a:blip r:embed="rId19"/>
                <a:stretch>
                  <a:fillRect l="-8511"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6720838E-D801-42D6-AD53-DE5A25B1759B}"/>
                  </a:ext>
                </a:extLst>
              </p:cNvPr>
              <p:cNvSpPr txBox="1"/>
              <p:nvPr/>
            </p:nvSpPr>
            <p:spPr>
              <a:xfrm>
                <a:off x="4854907" y="6201870"/>
                <a:ext cx="5806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7030A0"/>
                              </a:solidFill>
                              <a:latin typeface="Cambria Math" panose="02040503050406030204" pitchFamily="18" charset="0"/>
                            </a:rPr>
                          </m:ctrlPr>
                        </m:sSupPr>
                        <m:e>
                          <m:r>
                            <a:rPr lang="en-US" altLang="zh-CN" sz="2400" b="1" i="1" smtClean="0">
                              <a:solidFill>
                                <a:srgbClr val="7030A0"/>
                              </a:solidFill>
                              <a:latin typeface="Cambria Math" panose="02040503050406030204" pitchFamily="18" charset="0"/>
                            </a:rPr>
                            <m:t>𝑾</m:t>
                          </m:r>
                        </m:e>
                        <m:sup>
                          <m:r>
                            <a:rPr lang="en-US" altLang="zh-CN" sz="2400" b="0" i="1" smtClean="0">
                              <a:solidFill>
                                <a:srgbClr val="7030A0"/>
                              </a:solidFill>
                              <a:latin typeface="Cambria Math" panose="02040503050406030204" pitchFamily="18" charset="0"/>
                            </a:rPr>
                            <m:t>𝐾</m:t>
                          </m:r>
                        </m:sup>
                      </m:sSup>
                    </m:oMath>
                  </m:oMathPara>
                </a14:m>
                <a:endParaRPr lang="zh-CN" altLang="en-US" sz="2400" dirty="0">
                  <a:solidFill>
                    <a:srgbClr val="7030A0"/>
                  </a:solidFill>
                </a:endParaRPr>
              </a:p>
            </p:txBody>
          </p:sp>
        </mc:Choice>
        <mc:Fallback xmlns="">
          <p:sp>
            <p:nvSpPr>
              <p:cNvPr id="73" name="文本框 72">
                <a:extLst>
                  <a:ext uri="{FF2B5EF4-FFF2-40B4-BE49-F238E27FC236}">
                    <a16:creationId xmlns:a16="http://schemas.microsoft.com/office/drawing/2014/main" id="{6720838E-D801-42D6-AD53-DE5A25B1759B}"/>
                  </a:ext>
                </a:extLst>
              </p:cNvPr>
              <p:cNvSpPr txBox="1">
                <a:spLocks noRot="1" noChangeAspect="1" noMove="1" noResize="1" noEditPoints="1" noAdjustHandles="1" noChangeArrowheads="1" noChangeShapeType="1" noTextEdit="1"/>
              </p:cNvSpPr>
              <p:nvPr/>
            </p:nvSpPr>
            <p:spPr>
              <a:xfrm>
                <a:off x="4854907" y="6201870"/>
                <a:ext cx="580607" cy="369332"/>
              </a:xfrm>
              <a:prstGeom prst="rect">
                <a:avLst/>
              </a:prstGeom>
              <a:blipFill>
                <a:blip r:embed="rId20"/>
                <a:stretch>
                  <a:fillRect l="-10638"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84DD1F76-260B-4E9C-880F-560392EA0CED}"/>
                  </a:ext>
                </a:extLst>
              </p:cNvPr>
              <p:cNvSpPr txBox="1"/>
              <p:nvPr/>
            </p:nvSpPr>
            <p:spPr>
              <a:xfrm>
                <a:off x="5839860" y="6214984"/>
                <a:ext cx="5806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7030A0"/>
                              </a:solidFill>
                              <a:latin typeface="Cambria Math" panose="02040503050406030204" pitchFamily="18" charset="0"/>
                            </a:rPr>
                          </m:ctrlPr>
                        </m:sSupPr>
                        <m:e>
                          <m:r>
                            <a:rPr lang="en-US" altLang="zh-CN" sz="2400" b="1" i="1" smtClean="0">
                              <a:solidFill>
                                <a:srgbClr val="7030A0"/>
                              </a:solidFill>
                              <a:latin typeface="Cambria Math" panose="02040503050406030204" pitchFamily="18" charset="0"/>
                            </a:rPr>
                            <m:t>𝑾</m:t>
                          </m:r>
                        </m:e>
                        <m:sup>
                          <m:r>
                            <a:rPr lang="en-US" altLang="zh-CN" sz="2400" b="0" i="1" smtClean="0">
                              <a:solidFill>
                                <a:srgbClr val="7030A0"/>
                              </a:solidFill>
                              <a:latin typeface="Cambria Math" panose="02040503050406030204" pitchFamily="18" charset="0"/>
                            </a:rPr>
                            <m:t>𝐾</m:t>
                          </m:r>
                        </m:sup>
                      </m:sSup>
                    </m:oMath>
                  </m:oMathPara>
                </a14:m>
                <a:endParaRPr lang="zh-CN" altLang="en-US" sz="2400" dirty="0">
                  <a:solidFill>
                    <a:srgbClr val="7030A0"/>
                  </a:solidFill>
                </a:endParaRPr>
              </a:p>
            </p:txBody>
          </p:sp>
        </mc:Choice>
        <mc:Fallback xmlns="">
          <p:sp>
            <p:nvSpPr>
              <p:cNvPr id="74" name="文本框 73">
                <a:extLst>
                  <a:ext uri="{FF2B5EF4-FFF2-40B4-BE49-F238E27FC236}">
                    <a16:creationId xmlns:a16="http://schemas.microsoft.com/office/drawing/2014/main" id="{84DD1F76-260B-4E9C-880F-560392EA0CED}"/>
                  </a:ext>
                </a:extLst>
              </p:cNvPr>
              <p:cNvSpPr txBox="1">
                <a:spLocks noRot="1" noChangeAspect="1" noMove="1" noResize="1" noEditPoints="1" noAdjustHandles="1" noChangeArrowheads="1" noChangeShapeType="1" noTextEdit="1"/>
              </p:cNvSpPr>
              <p:nvPr/>
            </p:nvSpPr>
            <p:spPr>
              <a:xfrm>
                <a:off x="5839860" y="6214984"/>
                <a:ext cx="580607" cy="369332"/>
              </a:xfrm>
              <a:prstGeom prst="rect">
                <a:avLst/>
              </a:prstGeom>
              <a:blipFill>
                <a:blip r:embed="rId21"/>
                <a:stretch>
                  <a:fillRect l="-8511"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102A771-BD96-433B-A95B-5E3AACC755FF}"/>
                  </a:ext>
                </a:extLst>
              </p:cNvPr>
              <p:cNvSpPr txBox="1"/>
              <p:nvPr/>
            </p:nvSpPr>
            <p:spPr>
              <a:xfrm>
                <a:off x="6835603" y="6214984"/>
                <a:ext cx="5806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7030A0"/>
                              </a:solidFill>
                              <a:latin typeface="Cambria Math" panose="02040503050406030204" pitchFamily="18" charset="0"/>
                            </a:rPr>
                          </m:ctrlPr>
                        </m:sSupPr>
                        <m:e>
                          <m:r>
                            <a:rPr lang="en-US" altLang="zh-CN" sz="2400" b="1" i="1" smtClean="0">
                              <a:solidFill>
                                <a:srgbClr val="7030A0"/>
                              </a:solidFill>
                              <a:latin typeface="Cambria Math" panose="02040503050406030204" pitchFamily="18" charset="0"/>
                            </a:rPr>
                            <m:t>𝑾</m:t>
                          </m:r>
                        </m:e>
                        <m:sup>
                          <m:r>
                            <a:rPr lang="en-US" altLang="zh-CN" sz="2400" b="0" i="1" smtClean="0">
                              <a:solidFill>
                                <a:srgbClr val="7030A0"/>
                              </a:solidFill>
                              <a:latin typeface="Cambria Math" panose="02040503050406030204" pitchFamily="18" charset="0"/>
                            </a:rPr>
                            <m:t>𝐾</m:t>
                          </m:r>
                        </m:sup>
                      </m:sSup>
                    </m:oMath>
                  </m:oMathPara>
                </a14:m>
                <a:endParaRPr lang="zh-CN" altLang="en-US" sz="2400" dirty="0">
                  <a:solidFill>
                    <a:srgbClr val="7030A0"/>
                  </a:solidFill>
                </a:endParaRPr>
              </a:p>
            </p:txBody>
          </p:sp>
        </mc:Choice>
        <mc:Fallback xmlns="">
          <p:sp>
            <p:nvSpPr>
              <p:cNvPr id="75" name="文本框 74">
                <a:extLst>
                  <a:ext uri="{FF2B5EF4-FFF2-40B4-BE49-F238E27FC236}">
                    <a16:creationId xmlns:a16="http://schemas.microsoft.com/office/drawing/2014/main" id="{B102A771-BD96-433B-A95B-5E3AACC755FF}"/>
                  </a:ext>
                </a:extLst>
              </p:cNvPr>
              <p:cNvSpPr txBox="1">
                <a:spLocks noRot="1" noChangeAspect="1" noMove="1" noResize="1" noEditPoints="1" noAdjustHandles="1" noChangeArrowheads="1" noChangeShapeType="1" noTextEdit="1"/>
              </p:cNvSpPr>
              <p:nvPr/>
            </p:nvSpPr>
            <p:spPr>
              <a:xfrm>
                <a:off x="6835603" y="6214984"/>
                <a:ext cx="580607" cy="369332"/>
              </a:xfrm>
              <a:prstGeom prst="rect">
                <a:avLst/>
              </a:prstGeom>
              <a:blipFill>
                <a:blip r:embed="rId20"/>
                <a:stretch>
                  <a:fillRect l="-10638"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B8809A1E-58E5-4F53-88BA-78F32DDED59E}"/>
                  </a:ext>
                </a:extLst>
              </p:cNvPr>
              <p:cNvSpPr txBox="1"/>
              <p:nvPr/>
            </p:nvSpPr>
            <p:spPr>
              <a:xfrm>
                <a:off x="8121184" y="5447849"/>
                <a:ext cx="575029" cy="3705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00B050"/>
                              </a:solidFill>
                              <a:latin typeface="Cambria Math" panose="02040503050406030204" pitchFamily="18" charset="0"/>
                            </a:rPr>
                          </m:ctrlPr>
                        </m:sSupPr>
                        <m:e>
                          <m:r>
                            <a:rPr lang="en-US" altLang="zh-CN" sz="2400" b="1" i="1" smtClean="0">
                              <a:solidFill>
                                <a:srgbClr val="00B050"/>
                              </a:solidFill>
                              <a:latin typeface="Cambria Math" panose="02040503050406030204" pitchFamily="18" charset="0"/>
                            </a:rPr>
                            <m:t>𝑾</m:t>
                          </m:r>
                        </m:e>
                        <m:sup>
                          <m:r>
                            <a:rPr lang="en-US" altLang="zh-CN" sz="2400" b="0" i="1" smtClean="0">
                              <a:solidFill>
                                <a:srgbClr val="00B050"/>
                              </a:solidFill>
                              <a:latin typeface="Cambria Math" panose="02040503050406030204" pitchFamily="18" charset="0"/>
                            </a:rPr>
                            <m:t>𝑄</m:t>
                          </m:r>
                        </m:sup>
                      </m:sSup>
                    </m:oMath>
                  </m:oMathPara>
                </a14:m>
                <a:endParaRPr lang="zh-CN" altLang="en-US" sz="2400" dirty="0">
                  <a:solidFill>
                    <a:srgbClr val="00B050"/>
                  </a:solidFill>
                </a:endParaRPr>
              </a:p>
            </p:txBody>
          </p:sp>
        </mc:Choice>
        <mc:Fallback xmlns="">
          <p:sp>
            <p:nvSpPr>
              <p:cNvPr id="76" name="文本框 75">
                <a:extLst>
                  <a:ext uri="{FF2B5EF4-FFF2-40B4-BE49-F238E27FC236}">
                    <a16:creationId xmlns:a16="http://schemas.microsoft.com/office/drawing/2014/main" id="{B8809A1E-58E5-4F53-88BA-78F32DDED59E}"/>
                  </a:ext>
                </a:extLst>
              </p:cNvPr>
              <p:cNvSpPr txBox="1">
                <a:spLocks noRot="1" noChangeAspect="1" noMove="1" noResize="1" noEditPoints="1" noAdjustHandles="1" noChangeArrowheads="1" noChangeShapeType="1" noTextEdit="1"/>
              </p:cNvSpPr>
              <p:nvPr/>
            </p:nvSpPr>
            <p:spPr>
              <a:xfrm>
                <a:off x="8121184" y="5447849"/>
                <a:ext cx="575029" cy="370551"/>
              </a:xfrm>
              <a:prstGeom prst="rect">
                <a:avLst/>
              </a:prstGeom>
              <a:blipFill>
                <a:blip r:embed="rId22"/>
                <a:stretch>
                  <a:fillRect l="-8696" r="-4348"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CE03F73-5338-4600-B3D1-CEC4C8D9AE4D}"/>
                  </a:ext>
                </a:extLst>
              </p:cNvPr>
              <p:cNvSpPr txBox="1"/>
              <p:nvPr/>
            </p:nvSpPr>
            <p:spPr>
              <a:xfrm>
                <a:off x="3849001" y="947502"/>
                <a:ext cx="5645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C00000"/>
                              </a:solidFill>
                              <a:latin typeface="Cambria Math" panose="02040503050406030204" pitchFamily="18" charset="0"/>
                            </a:rPr>
                          </m:ctrlPr>
                        </m:sSupPr>
                        <m:e>
                          <m:r>
                            <a:rPr lang="en-US" altLang="zh-CN" sz="2400" b="1" i="1" smtClean="0">
                              <a:solidFill>
                                <a:srgbClr val="C00000"/>
                              </a:solidFill>
                              <a:latin typeface="Cambria Math" panose="02040503050406030204" pitchFamily="18" charset="0"/>
                            </a:rPr>
                            <m:t>𝑾</m:t>
                          </m:r>
                        </m:e>
                        <m:sup>
                          <m:r>
                            <a:rPr lang="en-US" altLang="zh-CN" sz="2400" b="0" i="1" smtClean="0">
                              <a:solidFill>
                                <a:srgbClr val="C00000"/>
                              </a:solidFill>
                              <a:latin typeface="Cambria Math" panose="02040503050406030204" pitchFamily="18" charset="0"/>
                            </a:rPr>
                            <m:t>𝑉</m:t>
                          </m:r>
                        </m:sup>
                      </m:sSup>
                    </m:oMath>
                  </m:oMathPara>
                </a14:m>
                <a:endParaRPr lang="zh-CN" altLang="en-US" sz="2400" dirty="0">
                  <a:solidFill>
                    <a:srgbClr val="C00000"/>
                  </a:solidFill>
                </a:endParaRPr>
              </a:p>
            </p:txBody>
          </p:sp>
        </mc:Choice>
        <mc:Fallback xmlns="">
          <p:sp>
            <p:nvSpPr>
              <p:cNvPr id="77" name="文本框 76">
                <a:extLst>
                  <a:ext uri="{FF2B5EF4-FFF2-40B4-BE49-F238E27FC236}">
                    <a16:creationId xmlns:a16="http://schemas.microsoft.com/office/drawing/2014/main" id="{7CE03F73-5338-4600-B3D1-CEC4C8D9AE4D}"/>
                  </a:ext>
                </a:extLst>
              </p:cNvPr>
              <p:cNvSpPr txBox="1">
                <a:spLocks noRot="1" noChangeAspect="1" noMove="1" noResize="1" noEditPoints="1" noAdjustHandles="1" noChangeArrowheads="1" noChangeShapeType="1" noTextEdit="1"/>
              </p:cNvSpPr>
              <p:nvPr/>
            </p:nvSpPr>
            <p:spPr>
              <a:xfrm>
                <a:off x="3849001" y="947502"/>
                <a:ext cx="564578" cy="369332"/>
              </a:xfrm>
              <a:prstGeom prst="rect">
                <a:avLst/>
              </a:prstGeom>
              <a:blipFill>
                <a:blip r:embed="rId23"/>
                <a:stretch>
                  <a:fillRect l="-8696"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B318722A-D688-4608-AEC9-BAAE1639231D}"/>
                  </a:ext>
                </a:extLst>
              </p:cNvPr>
              <p:cNvSpPr txBox="1"/>
              <p:nvPr/>
            </p:nvSpPr>
            <p:spPr>
              <a:xfrm>
                <a:off x="4845671" y="947502"/>
                <a:ext cx="5645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C00000"/>
                              </a:solidFill>
                              <a:latin typeface="Cambria Math" panose="02040503050406030204" pitchFamily="18" charset="0"/>
                            </a:rPr>
                          </m:ctrlPr>
                        </m:sSupPr>
                        <m:e>
                          <m:r>
                            <a:rPr lang="en-US" altLang="zh-CN" sz="2400" b="1" i="1" smtClean="0">
                              <a:solidFill>
                                <a:srgbClr val="C00000"/>
                              </a:solidFill>
                              <a:latin typeface="Cambria Math" panose="02040503050406030204" pitchFamily="18" charset="0"/>
                            </a:rPr>
                            <m:t>𝑾</m:t>
                          </m:r>
                        </m:e>
                        <m:sup>
                          <m:r>
                            <a:rPr lang="en-US" altLang="zh-CN" sz="2400" b="0" i="1" smtClean="0">
                              <a:solidFill>
                                <a:srgbClr val="C00000"/>
                              </a:solidFill>
                              <a:latin typeface="Cambria Math" panose="02040503050406030204" pitchFamily="18" charset="0"/>
                            </a:rPr>
                            <m:t>𝑉</m:t>
                          </m:r>
                        </m:sup>
                      </m:sSup>
                    </m:oMath>
                  </m:oMathPara>
                </a14:m>
                <a:endParaRPr lang="zh-CN" altLang="en-US" sz="2400" dirty="0">
                  <a:solidFill>
                    <a:srgbClr val="C00000"/>
                  </a:solidFill>
                </a:endParaRPr>
              </a:p>
            </p:txBody>
          </p:sp>
        </mc:Choice>
        <mc:Fallback xmlns="">
          <p:sp>
            <p:nvSpPr>
              <p:cNvPr id="78" name="文本框 77">
                <a:extLst>
                  <a:ext uri="{FF2B5EF4-FFF2-40B4-BE49-F238E27FC236}">
                    <a16:creationId xmlns:a16="http://schemas.microsoft.com/office/drawing/2014/main" id="{B318722A-D688-4608-AEC9-BAAE1639231D}"/>
                  </a:ext>
                </a:extLst>
              </p:cNvPr>
              <p:cNvSpPr txBox="1">
                <a:spLocks noRot="1" noChangeAspect="1" noMove="1" noResize="1" noEditPoints="1" noAdjustHandles="1" noChangeArrowheads="1" noChangeShapeType="1" noTextEdit="1"/>
              </p:cNvSpPr>
              <p:nvPr/>
            </p:nvSpPr>
            <p:spPr>
              <a:xfrm>
                <a:off x="4845671" y="947502"/>
                <a:ext cx="564578" cy="369332"/>
              </a:xfrm>
              <a:prstGeom prst="rect">
                <a:avLst/>
              </a:prstGeom>
              <a:blipFill>
                <a:blip r:embed="rId24"/>
                <a:stretch>
                  <a:fillRect l="-8696"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3E27F67-E5C6-4951-84FA-416711C2CB64}"/>
                  </a:ext>
                </a:extLst>
              </p:cNvPr>
              <p:cNvSpPr txBox="1"/>
              <p:nvPr/>
            </p:nvSpPr>
            <p:spPr>
              <a:xfrm>
                <a:off x="5842341" y="954058"/>
                <a:ext cx="5645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C00000"/>
                              </a:solidFill>
                              <a:latin typeface="Cambria Math" panose="02040503050406030204" pitchFamily="18" charset="0"/>
                            </a:rPr>
                          </m:ctrlPr>
                        </m:sSupPr>
                        <m:e>
                          <m:r>
                            <a:rPr lang="en-US" altLang="zh-CN" sz="2400" b="1" i="1" smtClean="0">
                              <a:solidFill>
                                <a:srgbClr val="C00000"/>
                              </a:solidFill>
                              <a:latin typeface="Cambria Math" panose="02040503050406030204" pitchFamily="18" charset="0"/>
                            </a:rPr>
                            <m:t>𝑾</m:t>
                          </m:r>
                        </m:e>
                        <m:sup>
                          <m:r>
                            <a:rPr lang="en-US" altLang="zh-CN" sz="2400" b="0" i="1" smtClean="0">
                              <a:solidFill>
                                <a:srgbClr val="C00000"/>
                              </a:solidFill>
                              <a:latin typeface="Cambria Math" panose="02040503050406030204" pitchFamily="18" charset="0"/>
                            </a:rPr>
                            <m:t>𝑉</m:t>
                          </m:r>
                        </m:sup>
                      </m:sSup>
                    </m:oMath>
                  </m:oMathPara>
                </a14:m>
                <a:endParaRPr lang="zh-CN" altLang="en-US" sz="2400" dirty="0">
                  <a:solidFill>
                    <a:srgbClr val="C00000"/>
                  </a:solidFill>
                </a:endParaRPr>
              </a:p>
            </p:txBody>
          </p:sp>
        </mc:Choice>
        <mc:Fallback xmlns="">
          <p:sp>
            <p:nvSpPr>
              <p:cNvPr id="79" name="文本框 78">
                <a:extLst>
                  <a:ext uri="{FF2B5EF4-FFF2-40B4-BE49-F238E27FC236}">
                    <a16:creationId xmlns:a16="http://schemas.microsoft.com/office/drawing/2014/main" id="{13E27F67-E5C6-4951-84FA-416711C2CB64}"/>
                  </a:ext>
                </a:extLst>
              </p:cNvPr>
              <p:cNvSpPr txBox="1">
                <a:spLocks noRot="1" noChangeAspect="1" noMove="1" noResize="1" noEditPoints="1" noAdjustHandles="1" noChangeArrowheads="1" noChangeShapeType="1" noTextEdit="1"/>
              </p:cNvSpPr>
              <p:nvPr/>
            </p:nvSpPr>
            <p:spPr>
              <a:xfrm>
                <a:off x="5842341" y="954058"/>
                <a:ext cx="564578" cy="369332"/>
              </a:xfrm>
              <a:prstGeom prst="rect">
                <a:avLst/>
              </a:prstGeom>
              <a:blipFill>
                <a:blip r:embed="rId25"/>
                <a:stretch>
                  <a:fillRect l="-8696"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21B85A8-C13E-4822-AB30-ABF73B5ED6DD}"/>
                  </a:ext>
                </a:extLst>
              </p:cNvPr>
              <p:cNvSpPr txBox="1"/>
              <p:nvPr/>
            </p:nvSpPr>
            <p:spPr>
              <a:xfrm>
                <a:off x="6834381" y="960883"/>
                <a:ext cx="5645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C00000"/>
                              </a:solidFill>
                              <a:latin typeface="Cambria Math" panose="02040503050406030204" pitchFamily="18" charset="0"/>
                            </a:rPr>
                          </m:ctrlPr>
                        </m:sSupPr>
                        <m:e>
                          <m:r>
                            <a:rPr lang="en-US" altLang="zh-CN" sz="2400" b="1" i="1" smtClean="0">
                              <a:solidFill>
                                <a:srgbClr val="C00000"/>
                              </a:solidFill>
                              <a:latin typeface="Cambria Math" panose="02040503050406030204" pitchFamily="18" charset="0"/>
                            </a:rPr>
                            <m:t>𝑾</m:t>
                          </m:r>
                        </m:e>
                        <m:sup>
                          <m:r>
                            <a:rPr lang="en-US" altLang="zh-CN" sz="2400" b="0" i="1" smtClean="0">
                              <a:solidFill>
                                <a:srgbClr val="C00000"/>
                              </a:solidFill>
                              <a:latin typeface="Cambria Math" panose="02040503050406030204" pitchFamily="18" charset="0"/>
                            </a:rPr>
                            <m:t>𝑉</m:t>
                          </m:r>
                        </m:sup>
                      </m:sSup>
                    </m:oMath>
                  </m:oMathPara>
                </a14:m>
                <a:endParaRPr lang="zh-CN" altLang="en-US" sz="2400" dirty="0">
                  <a:solidFill>
                    <a:srgbClr val="C00000"/>
                  </a:solidFill>
                </a:endParaRPr>
              </a:p>
            </p:txBody>
          </p:sp>
        </mc:Choice>
        <mc:Fallback xmlns="">
          <p:sp>
            <p:nvSpPr>
              <p:cNvPr id="80" name="文本框 79">
                <a:extLst>
                  <a:ext uri="{FF2B5EF4-FFF2-40B4-BE49-F238E27FC236}">
                    <a16:creationId xmlns:a16="http://schemas.microsoft.com/office/drawing/2014/main" id="{621B85A8-C13E-4822-AB30-ABF73B5ED6DD}"/>
                  </a:ext>
                </a:extLst>
              </p:cNvPr>
              <p:cNvSpPr txBox="1">
                <a:spLocks noRot="1" noChangeAspect="1" noMove="1" noResize="1" noEditPoints="1" noAdjustHandles="1" noChangeArrowheads="1" noChangeShapeType="1" noTextEdit="1"/>
              </p:cNvSpPr>
              <p:nvPr/>
            </p:nvSpPr>
            <p:spPr>
              <a:xfrm>
                <a:off x="6834381" y="960883"/>
                <a:ext cx="564578" cy="369332"/>
              </a:xfrm>
              <a:prstGeom prst="rect">
                <a:avLst/>
              </a:prstGeom>
              <a:blipFill>
                <a:blip r:embed="rId26"/>
                <a:stretch>
                  <a:fillRect l="-11111"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184C7991-9B13-4BE1-9C8E-D9CD02638E5A}"/>
                  </a:ext>
                </a:extLst>
              </p:cNvPr>
              <p:cNvSpPr txBox="1"/>
              <p:nvPr/>
            </p:nvSpPr>
            <p:spPr>
              <a:xfrm>
                <a:off x="799917" y="2589856"/>
                <a:ext cx="2719838" cy="1294072"/>
              </a:xfrm>
              <a:prstGeom prst="rect">
                <a:avLst/>
              </a:prstGeom>
              <a:noFill/>
            </p:spPr>
            <p:txBody>
              <a:bodyPr wrap="square" lIns="0" tIns="0" rIns="0" bIns="0" rtlCol="0">
                <a:spAutoFit/>
              </a:bodyPr>
              <a:lstStyle/>
              <a:p>
                <a14:m>
                  <m:oMath xmlns:m="http://schemas.openxmlformats.org/officeDocument/2006/math">
                    <m:sSup>
                      <m:sSupPr>
                        <m:ctrlPr>
                          <a:rPr lang="en-US" altLang="zh-CN" sz="2800" i="1">
                            <a:solidFill>
                              <a:srgbClr val="00B050"/>
                            </a:solidFill>
                            <a:latin typeface="Cambria Math" panose="02040503050406030204" pitchFamily="18" charset="0"/>
                          </a:rPr>
                        </m:ctrlPr>
                      </m:sSupPr>
                      <m:e>
                        <m:r>
                          <a:rPr lang="en-US" altLang="zh-CN" sz="2800" b="1" i="1">
                            <a:solidFill>
                              <a:srgbClr val="00B050"/>
                            </a:solidFill>
                            <a:latin typeface="Cambria Math" panose="02040503050406030204" pitchFamily="18" charset="0"/>
                          </a:rPr>
                          <m:t>𝑾</m:t>
                        </m:r>
                      </m:e>
                      <m:sup>
                        <m:r>
                          <a:rPr lang="en-US" altLang="zh-CN" sz="2800" i="1">
                            <a:solidFill>
                              <a:srgbClr val="00B050"/>
                            </a:solidFill>
                            <a:latin typeface="Cambria Math" panose="02040503050406030204" pitchFamily="18" charset="0"/>
                          </a:rPr>
                          <m:t>𝑄</m:t>
                        </m:r>
                      </m:sup>
                    </m:sSup>
                  </m:oMath>
                </a14:m>
                <a:r>
                  <a:rPr lang="en-US" altLang="zh-CN" sz="2800" dirty="0"/>
                  <a:t>,</a:t>
                </a:r>
                <a:r>
                  <a:rPr lang="en-US" altLang="zh-CN" sz="2800" dirty="0">
                    <a:solidFill>
                      <a:srgbClr val="7030A0"/>
                    </a:solidFill>
                  </a:rPr>
                  <a:t> </a:t>
                </a:r>
                <a14:m>
                  <m:oMath xmlns:m="http://schemas.openxmlformats.org/officeDocument/2006/math">
                    <m:sSup>
                      <m:sSupPr>
                        <m:ctrlPr>
                          <a:rPr lang="en-US" altLang="zh-CN" sz="2800" i="1">
                            <a:solidFill>
                              <a:srgbClr val="7030A0"/>
                            </a:solidFill>
                            <a:latin typeface="Cambria Math" panose="02040503050406030204" pitchFamily="18" charset="0"/>
                          </a:rPr>
                        </m:ctrlPr>
                      </m:sSupPr>
                      <m:e>
                        <m:r>
                          <a:rPr lang="en-US" altLang="zh-CN" sz="2800" b="1" i="1">
                            <a:solidFill>
                              <a:srgbClr val="7030A0"/>
                            </a:solidFill>
                            <a:latin typeface="Cambria Math" panose="02040503050406030204" pitchFamily="18" charset="0"/>
                          </a:rPr>
                          <m:t>𝑾</m:t>
                        </m:r>
                      </m:e>
                      <m:sup>
                        <m:r>
                          <a:rPr lang="en-US" altLang="zh-CN" sz="2800" i="1">
                            <a:solidFill>
                              <a:srgbClr val="7030A0"/>
                            </a:solidFill>
                            <a:latin typeface="Cambria Math" panose="02040503050406030204" pitchFamily="18" charset="0"/>
                          </a:rPr>
                          <m:t>𝐾</m:t>
                        </m:r>
                      </m:sup>
                    </m:sSup>
                  </m:oMath>
                </a14:m>
                <a:r>
                  <a:rPr lang="en-US" altLang="zh-CN" sz="2800" dirty="0">
                    <a:solidFill>
                      <a:srgbClr val="C00000"/>
                    </a:solidFill>
                  </a:rPr>
                  <a:t>, </a:t>
                </a:r>
                <a14:m>
                  <m:oMath xmlns:m="http://schemas.openxmlformats.org/officeDocument/2006/math">
                    <m:sSup>
                      <m:sSupPr>
                        <m:ctrlPr>
                          <a:rPr lang="en-US" altLang="zh-CN" sz="2800" i="1">
                            <a:solidFill>
                              <a:srgbClr val="C00000"/>
                            </a:solidFill>
                            <a:latin typeface="Cambria Math" panose="02040503050406030204" pitchFamily="18" charset="0"/>
                          </a:rPr>
                        </m:ctrlPr>
                      </m:sSupPr>
                      <m:e>
                        <m:r>
                          <a:rPr lang="en-US" altLang="zh-CN" sz="2800" b="1" i="1">
                            <a:solidFill>
                              <a:srgbClr val="C00000"/>
                            </a:solidFill>
                            <a:latin typeface="Cambria Math" panose="02040503050406030204" pitchFamily="18" charset="0"/>
                          </a:rPr>
                          <m:t>𝑾</m:t>
                        </m:r>
                      </m:e>
                      <m:sup>
                        <m:r>
                          <a:rPr lang="en-US" altLang="zh-CN" sz="2800" i="1">
                            <a:solidFill>
                              <a:srgbClr val="C00000"/>
                            </a:solidFill>
                            <a:latin typeface="Cambria Math" panose="02040503050406030204" pitchFamily="18" charset="0"/>
                          </a:rPr>
                          <m:t>𝑉</m:t>
                        </m:r>
                      </m:sup>
                    </m:sSup>
                  </m:oMath>
                </a14:m>
                <a:r>
                  <a:rPr lang="en-US" altLang="zh-CN" sz="2800" dirty="0"/>
                  <a:t> are matrices that can be trained!</a:t>
                </a:r>
                <a:endParaRPr lang="zh-CN" altLang="en-US" sz="2800" dirty="0"/>
              </a:p>
            </p:txBody>
          </p:sp>
        </mc:Choice>
        <mc:Fallback xmlns="">
          <p:sp>
            <p:nvSpPr>
              <p:cNvPr id="82" name="文本框 81">
                <a:extLst>
                  <a:ext uri="{FF2B5EF4-FFF2-40B4-BE49-F238E27FC236}">
                    <a16:creationId xmlns:a16="http://schemas.microsoft.com/office/drawing/2014/main" id="{184C7991-9B13-4BE1-9C8E-D9CD02638E5A}"/>
                  </a:ext>
                </a:extLst>
              </p:cNvPr>
              <p:cNvSpPr txBox="1">
                <a:spLocks noRot="1" noChangeAspect="1" noMove="1" noResize="1" noEditPoints="1" noAdjustHandles="1" noChangeArrowheads="1" noChangeShapeType="1" noTextEdit="1"/>
              </p:cNvSpPr>
              <p:nvPr/>
            </p:nvSpPr>
            <p:spPr>
              <a:xfrm>
                <a:off x="799917" y="2589856"/>
                <a:ext cx="2719838" cy="1294072"/>
              </a:xfrm>
              <a:prstGeom prst="rect">
                <a:avLst/>
              </a:prstGeom>
              <a:blipFill>
                <a:blip r:embed="rId27"/>
                <a:stretch>
                  <a:fillRect l="-7907" t="-8824" r="-12093"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8ADF965-0671-1649-9DAD-5EC5B558F90F}"/>
                  </a:ext>
                </a:extLst>
              </p:cNvPr>
              <p:cNvSpPr txBox="1"/>
              <p:nvPr/>
            </p:nvSpPr>
            <p:spPr>
              <a:xfrm>
                <a:off x="748875" y="3864680"/>
                <a:ext cx="2225548" cy="1817292"/>
              </a:xfrm>
              <a:prstGeom prst="rect">
                <a:avLst/>
              </a:prstGeom>
              <a:noFill/>
            </p:spPr>
            <p:txBody>
              <a:bodyPr wrap="square">
                <a:spAutoFit/>
              </a:bodyPr>
              <a:lstStyle/>
              <a:p>
                <a:r>
                  <a:rPr lang="en-US" altLang="zh-CN" sz="2800" dirty="0">
                    <a:solidFill>
                      <a:srgbClr val="00B050"/>
                    </a:solidFill>
                    <a:latin typeface="Cambria Math" panose="02040503050406030204" pitchFamily="18" charset="0"/>
                  </a:rPr>
                  <a:t>We</a:t>
                </a:r>
                <a:r>
                  <a:rPr lang="zh-CN" altLang="en-US" sz="2800" dirty="0">
                    <a:solidFill>
                      <a:srgbClr val="00B050"/>
                    </a:solidFill>
                    <a:latin typeface="Cambria Math" panose="02040503050406030204" pitchFamily="18" charset="0"/>
                  </a:rPr>
                  <a:t> </a:t>
                </a:r>
                <a:r>
                  <a:rPr lang="en-US" altLang="zh-CN" sz="2800" dirty="0">
                    <a:solidFill>
                      <a:srgbClr val="00B050"/>
                    </a:solidFill>
                    <a:latin typeface="Cambria Math" panose="02040503050406030204" pitchFamily="18" charset="0"/>
                  </a:rPr>
                  <a:t>will</a:t>
                </a:r>
                <a:r>
                  <a:rPr lang="zh-CN" altLang="en-US" sz="2800" dirty="0">
                    <a:solidFill>
                      <a:srgbClr val="00B050"/>
                    </a:solidFill>
                    <a:latin typeface="Cambria Math" panose="02040503050406030204" pitchFamily="18" charset="0"/>
                  </a:rPr>
                  <a:t> </a:t>
                </a:r>
                <a:r>
                  <a:rPr lang="en-US" altLang="zh-CN" sz="2800" dirty="0">
                    <a:solidFill>
                      <a:srgbClr val="00B050"/>
                    </a:solidFill>
                    <a:latin typeface="Cambria Math" panose="02040503050406030204" pitchFamily="18" charset="0"/>
                  </a:rPr>
                  <a:t>write</a:t>
                </a:r>
              </a:p>
              <a:p>
                <a14:m>
                  <m:oMath xmlns:m="http://schemas.openxmlformats.org/officeDocument/2006/math">
                    <m:sSup>
                      <m:sSupPr>
                        <m:ctrlPr>
                          <a:rPr lang="en-US" altLang="zh-CN" sz="2800" i="1" smtClean="0">
                            <a:solidFill>
                              <a:srgbClr val="00B050"/>
                            </a:solidFill>
                            <a:latin typeface="Cambria Math" panose="02040503050406030204" pitchFamily="18" charset="0"/>
                          </a:rPr>
                        </m:ctrlPr>
                      </m:sSupPr>
                      <m:e>
                        <m:r>
                          <a:rPr lang="en-US" altLang="zh-CN" sz="2800" b="1" i="1" smtClean="0">
                            <a:solidFill>
                              <a:srgbClr val="00B050"/>
                            </a:solidFill>
                            <a:latin typeface="Cambria Math" panose="02040503050406030204" pitchFamily="18" charset="0"/>
                          </a:rPr>
                          <m:t>𝑸</m:t>
                        </m:r>
                        <m:r>
                          <a:rPr lang="en-US" altLang="zh-CN" sz="2800" b="1" i="1" smtClean="0">
                            <a:solidFill>
                              <a:srgbClr val="00B050"/>
                            </a:solidFill>
                            <a:latin typeface="Cambria Math" panose="02040503050406030204" pitchFamily="18" charset="0"/>
                          </a:rPr>
                          <m:t>=</m:t>
                        </m:r>
                        <m:r>
                          <a:rPr lang="en-US" altLang="zh-CN" sz="2800" b="1" i="1" smtClean="0">
                            <a:solidFill>
                              <a:srgbClr val="00B050"/>
                            </a:solidFill>
                            <a:latin typeface="Cambria Math" panose="02040503050406030204" pitchFamily="18" charset="0"/>
                          </a:rPr>
                          <m:t>𝑿𝑾</m:t>
                        </m:r>
                      </m:e>
                      <m:sup>
                        <m:r>
                          <a:rPr lang="en-US" altLang="zh-CN" sz="2800" i="1">
                            <a:solidFill>
                              <a:srgbClr val="00B050"/>
                            </a:solidFill>
                            <a:latin typeface="Cambria Math" panose="02040503050406030204" pitchFamily="18" charset="0"/>
                          </a:rPr>
                          <m:t>𝑄</m:t>
                        </m:r>
                      </m:sup>
                    </m:sSup>
                  </m:oMath>
                </a14:m>
                <a:r>
                  <a:rPr lang="en-US" altLang="zh-CN" sz="2800" dirty="0">
                    <a:solidFill>
                      <a:srgbClr val="7030A0"/>
                    </a:solidFill>
                  </a:rPr>
                  <a:t> </a:t>
                </a:r>
                <a14:m>
                  <m:oMath xmlns:m="http://schemas.openxmlformats.org/officeDocument/2006/math">
                    <m:sSup>
                      <m:sSupPr>
                        <m:ctrlPr>
                          <a:rPr lang="en-US" altLang="zh-CN" sz="2800" i="1">
                            <a:solidFill>
                              <a:srgbClr val="7030A0"/>
                            </a:solidFill>
                            <a:latin typeface="Cambria Math" panose="02040503050406030204" pitchFamily="18" charset="0"/>
                          </a:rPr>
                        </m:ctrlPr>
                      </m:sSupPr>
                      <m:e>
                        <m:r>
                          <a:rPr lang="en-US" altLang="zh-CN" sz="2800" b="1" i="1" smtClean="0">
                            <a:solidFill>
                              <a:srgbClr val="7030A0"/>
                            </a:solidFill>
                            <a:latin typeface="Cambria Math" panose="02040503050406030204" pitchFamily="18" charset="0"/>
                          </a:rPr>
                          <m:t>𝑲</m:t>
                        </m:r>
                        <m:r>
                          <a:rPr lang="en-US" altLang="zh-CN" sz="2800" b="1" i="1" smtClean="0">
                            <a:solidFill>
                              <a:srgbClr val="7030A0"/>
                            </a:solidFill>
                            <a:latin typeface="Cambria Math" panose="02040503050406030204" pitchFamily="18" charset="0"/>
                          </a:rPr>
                          <m:t>=</m:t>
                        </m:r>
                        <m:r>
                          <a:rPr lang="en-US" altLang="zh-CN" sz="2800" b="1" i="1" smtClean="0">
                            <a:solidFill>
                              <a:srgbClr val="7030A0"/>
                            </a:solidFill>
                            <a:latin typeface="Cambria Math" panose="02040503050406030204" pitchFamily="18" charset="0"/>
                          </a:rPr>
                          <m:t>𝑿𝑾</m:t>
                        </m:r>
                      </m:e>
                      <m:sup>
                        <m:r>
                          <a:rPr lang="en-US" altLang="zh-CN" sz="2800" i="1">
                            <a:solidFill>
                              <a:srgbClr val="7030A0"/>
                            </a:solidFill>
                            <a:latin typeface="Cambria Math" panose="02040503050406030204" pitchFamily="18" charset="0"/>
                          </a:rPr>
                          <m:t>𝐾</m:t>
                        </m:r>
                      </m:sup>
                    </m:sSup>
                  </m:oMath>
                </a14:m>
                <a:r>
                  <a:rPr lang="en-US" altLang="zh-CN" sz="2800" dirty="0">
                    <a:solidFill>
                      <a:srgbClr val="C00000"/>
                    </a:solidFill>
                  </a:rPr>
                  <a:t> </a:t>
                </a:r>
                <a14:m>
                  <m:oMath xmlns:m="http://schemas.openxmlformats.org/officeDocument/2006/math">
                    <m:sSup>
                      <m:sSupPr>
                        <m:ctrlPr>
                          <a:rPr lang="en-US" altLang="zh-CN" sz="2800" i="1">
                            <a:solidFill>
                              <a:srgbClr val="C00000"/>
                            </a:solidFill>
                            <a:latin typeface="Cambria Math" panose="02040503050406030204" pitchFamily="18" charset="0"/>
                          </a:rPr>
                        </m:ctrlPr>
                      </m:sSupPr>
                      <m:e>
                        <m:r>
                          <a:rPr lang="en-US" altLang="zh-CN" sz="2800" b="1" i="1" smtClean="0">
                            <a:solidFill>
                              <a:srgbClr val="C00000"/>
                            </a:solidFill>
                            <a:latin typeface="Cambria Math" panose="02040503050406030204" pitchFamily="18" charset="0"/>
                          </a:rPr>
                          <m:t>𝑽</m:t>
                        </m:r>
                        <m:r>
                          <a:rPr lang="en-US" altLang="zh-CN" sz="2800" b="0" i="1" smtClean="0">
                            <a:solidFill>
                              <a:srgbClr val="C00000"/>
                            </a:solidFill>
                            <a:latin typeface="Cambria Math" panose="02040503050406030204" pitchFamily="18" charset="0"/>
                          </a:rPr>
                          <m:t>=</m:t>
                        </m:r>
                        <m:r>
                          <a:rPr lang="en-US" altLang="zh-CN" sz="2800" b="1" i="1" smtClean="0">
                            <a:solidFill>
                              <a:srgbClr val="C00000"/>
                            </a:solidFill>
                            <a:latin typeface="Cambria Math" panose="02040503050406030204" pitchFamily="18" charset="0"/>
                          </a:rPr>
                          <m:t>𝑿</m:t>
                        </m:r>
                        <m:r>
                          <a:rPr lang="en-US" altLang="zh-CN" sz="2800" b="1" i="1">
                            <a:solidFill>
                              <a:srgbClr val="C00000"/>
                            </a:solidFill>
                            <a:latin typeface="Cambria Math" panose="02040503050406030204" pitchFamily="18" charset="0"/>
                          </a:rPr>
                          <m:t>𝑾</m:t>
                        </m:r>
                      </m:e>
                      <m:sup>
                        <m:r>
                          <a:rPr lang="en-US" altLang="zh-CN" sz="2800" i="1">
                            <a:solidFill>
                              <a:srgbClr val="C00000"/>
                            </a:solidFill>
                            <a:latin typeface="Cambria Math" panose="02040503050406030204" pitchFamily="18" charset="0"/>
                          </a:rPr>
                          <m:t>𝑉</m:t>
                        </m:r>
                      </m:sup>
                    </m:sSup>
                  </m:oMath>
                </a14:m>
                <a:endParaRPr lang="en-CN" sz="2800" dirty="0"/>
              </a:p>
            </p:txBody>
          </p:sp>
        </mc:Choice>
        <mc:Fallback xmlns="">
          <p:sp>
            <p:nvSpPr>
              <p:cNvPr id="84" name="TextBox 83">
                <a:extLst>
                  <a:ext uri="{FF2B5EF4-FFF2-40B4-BE49-F238E27FC236}">
                    <a16:creationId xmlns:a16="http://schemas.microsoft.com/office/drawing/2014/main" id="{78ADF965-0671-1649-9DAD-5EC5B558F90F}"/>
                  </a:ext>
                </a:extLst>
              </p:cNvPr>
              <p:cNvSpPr txBox="1">
                <a:spLocks noRot="1" noChangeAspect="1" noMove="1" noResize="1" noEditPoints="1" noAdjustHandles="1" noChangeArrowheads="1" noChangeShapeType="1" noTextEdit="1"/>
              </p:cNvSpPr>
              <p:nvPr/>
            </p:nvSpPr>
            <p:spPr>
              <a:xfrm>
                <a:off x="748875" y="3864680"/>
                <a:ext cx="2225548" cy="1817292"/>
              </a:xfrm>
              <a:prstGeom prst="rect">
                <a:avLst/>
              </a:prstGeom>
              <a:blipFill>
                <a:blip r:embed="rId28"/>
                <a:stretch>
                  <a:fillRect l="-5753" t="-3691" r="-3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65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9" grpId="0" animBg="1"/>
      <p:bldP spid="70" grpId="0" animBg="1"/>
      <p:bldP spid="71" grpId="0" animBg="1"/>
      <p:bldP spid="72" grpId="0"/>
      <p:bldP spid="73" grpId="0"/>
      <p:bldP spid="74" grpId="0"/>
      <p:bldP spid="75" grpId="0"/>
      <p:bldP spid="76" grpId="0"/>
      <p:bldP spid="77" grpId="0"/>
      <p:bldP spid="78" grpId="0"/>
      <p:bldP spid="79" grpId="0"/>
      <p:bldP spid="80" grpId="0"/>
      <p:bldP spid="82" grpId="0"/>
      <p:bldP spid="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8F53-364C-814E-8623-E405D5CA5019}"/>
              </a:ext>
            </a:extLst>
          </p:cNvPr>
          <p:cNvSpPr>
            <a:spLocks noGrp="1"/>
          </p:cNvSpPr>
          <p:nvPr>
            <p:ph type="title"/>
          </p:nvPr>
        </p:nvSpPr>
        <p:spPr/>
        <p:txBody>
          <a:bodyPr/>
          <a:lstStyle/>
          <a:p>
            <a:r>
              <a:rPr lang="en-US" altLang="zh-CN" dirty="0"/>
              <a:t>Encoder-Decoder</a:t>
            </a:r>
            <a:r>
              <a:rPr lang="zh-CN" altLang="en-US" dirty="0"/>
              <a:t> </a:t>
            </a:r>
            <a:r>
              <a:rPr lang="en-US" altLang="zh-CN" dirty="0"/>
              <a:t>Model</a:t>
            </a:r>
            <a:endParaRPr lang="en-CN" dirty="0"/>
          </a:p>
        </p:txBody>
      </p:sp>
      <p:sp>
        <p:nvSpPr>
          <p:cNvPr id="3" name="Content Placeholder 2">
            <a:extLst>
              <a:ext uri="{FF2B5EF4-FFF2-40B4-BE49-F238E27FC236}">
                <a16:creationId xmlns:a16="http://schemas.microsoft.com/office/drawing/2014/main" id="{28205651-9CC2-D44F-ADD6-1F0A07DEA35A}"/>
              </a:ext>
            </a:extLst>
          </p:cNvPr>
          <p:cNvSpPr>
            <a:spLocks noGrp="1"/>
          </p:cNvSpPr>
          <p:nvPr>
            <p:ph idx="1"/>
          </p:nvPr>
        </p:nvSpPr>
        <p:spPr>
          <a:xfrm>
            <a:off x="563562" y="934359"/>
            <a:ext cx="11304590" cy="2935275"/>
          </a:xfrm>
        </p:spPr>
        <p:txBody>
          <a:bodyPr lIns="90000">
            <a:noAutofit/>
          </a:bodyPr>
          <a:lstStyle/>
          <a:p>
            <a:r>
              <a:rPr lang="en-US" altLang="zh-CN" dirty="0"/>
              <a:t>Machine translation task:</a:t>
            </a:r>
          </a:p>
          <a:p>
            <a:pPr marL="0" indent="0" algn="ctr">
              <a:buNone/>
            </a:pPr>
            <a:r>
              <a:rPr lang="fr-FR" b="0" i="0" dirty="0">
                <a:solidFill>
                  <a:schemeClr val="accent6"/>
                </a:solidFill>
                <a:effectLst/>
                <a:latin typeface="Roboto" panose="02000000000000000000" pitchFamily="2" charset="0"/>
              </a:rPr>
              <a:t>je suis étudiant</a:t>
            </a:r>
            <a:r>
              <a:rPr lang="fr-FR" b="0" i="0" dirty="0">
                <a:solidFill>
                  <a:srgbClr val="202124"/>
                </a:solidFill>
                <a:effectLst/>
                <a:latin typeface="Roboto" panose="02000000000000000000" pitchFamily="2" charset="0"/>
              </a:rPr>
              <a:t> -&gt; </a:t>
            </a:r>
            <a:r>
              <a:rPr lang="en-US" altLang="zh-CN" dirty="0" err="1">
                <a:solidFill>
                  <a:srgbClr val="7030A0"/>
                </a:solidFill>
              </a:rPr>
              <a:t>i</a:t>
            </a:r>
            <a:r>
              <a:rPr lang="en-US" altLang="zh-CN" dirty="0">
                <a:solidFill>
                  <a:srgbClr val="7030A0"/>
                </a:solidFill>
              </a:rPr>
              <a:t> am a student </a:t>
            </a:r>
          </a:p>
          <a:p>
            <a:pPr marL="0" indent="0">
              <a:buNone/>
            </a:pPr>
            <a:r>
              <a:rPr lang="en-US" sz="2800" dirty="0"/>
              <a:t>The encoder and decoder tend to both be recurrent neural networks</a:t>
            </a:r>
            <a:r>
              <a:rPr lang="zh-CN" altLang="en-US" sz="2800" dirty="0"/>
              <a:t> </a:t>
            </a:r>
            <a:r>
              <a:rPr lang="en-US" altLang="zh-CN" sz="2800" dirty="0"/>
              <a:t>(e.g.,</a:t>
            </a:r>
            <a:r>
              <a:rPr lang="zh-CN" altLang="en-US" sz="2800" dirty="0"/>
              <a:t> </a:t>
            </a:r>
            <a:r>
              <a:rPr lang="en-US" altLang="zh-CN" sz="2800" dirty="0"/>
              <a:t>LSTM).</a:t>
            </a:r>
            <a:r>
              <a:rPr lang="zh-CN" altLang="en-US" dirty="0"/>
              <a:t> </a:t>
            </a:r>
            <a:r>
              <a:rPr lang="en-US" altLang="zh-CN" dirty="0"/>
              <a:t>T</a:t>
            </a:r>
            <a:r>
              <a:rPr lang="en-US" altLang="zh-CN" sz="2800" dirty="0"/>
              <a:t>he context would be of a size like 256, 512, or 1024.</a:t>
            </a:r>
          </a:p>
        </p:txBody>
      </p:sp>
      <p:sp>
        <p:nvSpPr>
          <p:cNvPr id="4" name="Slide Number Placeholder 3">
            <a:extLst>
              <a:ext uri="{FF2B5EF4-FFF2-40B4-BE49-F238E27FC236}">
                <a16:creationId xmlns:a16="http://schemas.microsoft.com/office/drawing/2014/main" id="{B5D2809F-A8D2-DF45-BB16-CC768F2BAA8F}"/>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pic>
        <p:nvPicPr>
          <p:cNvPr id="6" name="Picture 5">
            <a:extLst>
              <a:ext uri="{FF2B5EF4-FFF2-40B4-BE49-F238E27FC236}">
                <a16:creationId xmlns:a16="http://schemas.microsoft.com/office/drawing/2014/main" id="{6B32832B-4DD8-EB45-9EFC-011FEB5FA624}"/>
              </a:ext>
            </a:extLst>
          </p:cNvPr>
          <p:cNvPicPr>
            <a:picLocks noChangeAspect="1"/>
          </p:cNvPicPr>
          <p:nvPr/>
        </p:nvPicPr>
        <p:blipFill rotWithShape="1">
          <a:blip r:embed="rId2">
            <a:extLst>
              <a:ext uri="{28A0092B-C50C-407E-A947-70E740481C1C}">
                <a14:useLocalDpi xmlns:a14="http://schemas.microsoft.com/office/drawing/2010/main" val="0"/>
              </a:ext>
            </a:extLst>
          </a:blip>
          <a:srcRect b="21242"/>
          <a:stretch/>
        </p:blipFill>
        <p:spPr>
          <a:xfrm>
            <a:off x="805991" y="4103489"/>
            <a:ext cx="10776409" cy="2389386"/>
          </a:xfrm>
          <a:prstGeom prst="rect">
            <a:avLst/>
          </a:prstGeom>
        </p:spPr>
      </p:pic>
    </p:spTree>
    <p:extLst>
      <p:ext uri="{BB962C8B-B14F-4D97-AF65-F5344CB8AC3E}">
        <p14:creationId xmlns:p14="http://schemas.microsoft.com/office/powerpoint/2010/main" val="554617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a:extLst>
              <a:ext uri="{FF2B5EF4-FFF2-40B4-BE49-F238E27FC236}">
                <a16:creationId xmlns:a16="http://schemas.microsoft.com/office/drawing/2014/main" id="{F418FE85-CF70-B448-BD71-D6D5C574496B}"/>
              </a:ext>
            </a:extLst>
          </p:cNvPr>
          <p:cNvSpPr/>
          <p:nvPr/>
        </p:nvSpPr>
        <p:spPr>
          <a:xfrm>
            <a:off x="1862666" y="1003609"/>
            <a:ext cx="9719734" cy="3572435"/>
          </a:xfrm>
          <a:prstGeom prst="roundRect">
            <a:avLst>
              <a:gd name="adj" fmla="val 2710"/>
            </a:avLst>
          </a:prstGeom>
          <a:solidFill>
            <a:srgbClr val="C2E9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ltLang="zh-CN" sz="2400" b="1" dirty="0">
                <a:solidFill>
                  <a:schemeClr val="accent1"/>
                </a:solidFill>
              </a:rPr>
              <a:t>Self-Attention</a:t>
            </a:r>
            <a:r>
              <a:rPr lang="zh-CN" altLang="en-US" sz="2400" b="1" dirty="0">
                <a:solidFill>
                  <a:schemeClr val="accent1"/>
                </a:solidFill>
              </a:rPr>
              <a:t> </a:t>
            </a:r>
            <a:r>
              <a:rPr lang="en-US" altLang="zh-CN" sz="2400" b="1" dirty="0">
                <a:solidFill>
                  <a:schemeClr val="accent1"/>
                </a:solidFill>
              </a:rPr>
              <a:t>block</a:t>
            </a:r>
            <a:endParaRPr lang="en-CN" sz="2400" b="1" dirty="0">
              <a:solidFill>
                <a:schemeClr val="accent1"/>
              </a:solidFill>
            </a:endParaRPr>
          </a:p>
        </p:txBody>
      </p:sp>
      <p:sp>
        <p:nvSpPr>
          <p:cNvPr id="2" name="标题 1">
            <a:extLst>
              <a:ext uri="{FF2B5EF4-FFF2-40B4-BE49-F238E27FC236}">
                <a16:creationId xmlns:a16="http://schemas.microsoft.com/office/drawing/2014/main" id="{06187CD0-0045-4DDA-9CBD-16C6582D7E16}"/>
              </a:ext>
            </a:extLst>
          </p:cNvPr>
          <p:cNvSpPr>
            <a:spLocks noGrp="1"/>
          </p:cNvSpPr>
          <p:nvPr>
            <p:ph type="title"/>
          </p:nvPr>
        </p:nvSpPr>
        <p:spPr/>
        <p:txBody>
          <a:bodyPr>
            <a:noAutofit/>
          </a:bodyPr>
          <a:lstStyle/>
          <a:p>
            <a:r>
              <a:rPr lang="en-US" altLang="zh-CN" dirty="0"/>
              <a:t>Self-Attention</a:t>
            </a:r>
            <a:r>
              <a:rPr lang="zh-CN" altLang="en-US" dirty="0"/>
              <a:t> </a:t>
            </a:r>
            <a:r>
              <a:rPr lang="en-US" altLang="zh-CN" dirty="0"/>
              <a:t>–</a:t>
            </a:r>
            <a:r>
              <a:rPr lang="zh-CN" altLang="en-US" dirty="0"/>
              <a:t> </a:t>
            </a:r>
            <a:r>
              <a:rPr lang="en-US" altLang="zh-CN" dirty="0"/>
              <a:t>A</a:t>
            </a:r>
            <a:r>
              <a:rPr lang="zh-CN" altLang="en-US" dirty="0"/>
              <a:t> </a:t>
            </a:r>
            <a:r>
              <a:rPr lang="en-US" altLang="zh-CN" dirty="0"/>
              <a:t>single block</a:t>
            </a:r>
            <a:endParaRPr lang="zh-CN" altLang="en-US" dirty="0"/>
          </a:p>
        </p:txBody>
      </p:sp>
      <p:sp>
        <p:nvSpPr>
          <p:cNvPr id="4" name="灯片编号占位符 3">
            <a:extLst>
              <a:ext uri="{FF2B5EF4-FFF2-40B4-BE49-F238E27FC236}">
                <a16:creationId xmlns:a16="http://schemas.microsoft.com/office/drawing/2014/main" id="{C7545AA4-5C14-47D8-94AD-A5CA1A597099}"/>
              </a:ext>
            </a:extLst>
          </p:cNvPr>
          <p:cNvSpPr>
            <a:spLocks noGrp="1"/>
          </p:cNvSpPr>
          <p:nvPr>
            <p:ph type="sldNum" sz="quarter" idx="12"/>
          </p:nvPr>
        </p:nvSpPr>
        <p:spPr/>
        <p:txBody>
          <a:bodyPr/>
          <a:lstStyle/>
          <a:p>
            <a:fld id="{DC8BB421-126E-41CB-B73A-69D52E98CAE3}" type="slidenum">
              <a:rPr lang="zh-CN" altLang="en-US" smtClean="0"/>
              <a:t>60</a:t>
            </a:fld>
            <a:endParaRPr lang="zh-CN" altLang="en-US"/>
          </a:p>
        </p:txBody>
      </p:sp>
      <p:graphicFrame>
        <p:nvGraphicFramePr>
          <p:cNvPr id="5" name="表格 4">
            <a:extLst>
              <a:ext uri="{FF2B5EF4-FFF2-40B4-BE49-F238E27FC236}">
                <a16:creationId xmlns:a16="http://schemas.microsoft.com/office/drawing/2014/main" id="{EEDEAF08-228E-47EE-A169-B25A711CEDFE}"/>
              </a:ext>
            </a:extLst>
          </p:cNvPr>
          <p:cNvGraphicFramePr>
            <a:graphicFrameLocks noGrp="1"/>
          </p:cNvGraphicFramePr>
          <p:nvPr>
            <p:extLst>
              <p:ext uri="{D42A27DB-BD31-4B8C-83A1-F6EECF244321}">
                <p14:modId xmlns:p14="http://schemas.microsoft.com/office/powerpoint/2010/main" val="2651640536"/>
              </p:ext>
            </p:extLst>
          </p:nvPr>
        </p:nvGraphicFramePr>
        <p:xfrm>
          <a:off x="475993" y="132419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7" name="双括号 6">
                <a:extLst>
                  <a:ext uri="{FF2B5EF4-FFF2-40B4-BE49-F238E27FC236}">
                    <a16:creationId xmlns:a16="http://schemas.microsoft.com/office/drawing/2014/main" id="{E461BED6-4444-41F7-901E-DF015825223F}"/>
                  </a:ext>
                </a:extLst>
              </p:cNvPr>
              <p:cNvSpPr/>
              <p:nvPr/>
            </p:nvSpPr>
            <p:spPr>
              <a:xfrm>
                <a:off x="512694" y="1799711"/>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7" name="双括号 6">
                <a:extLst>
                  <a:ext uri="{FF2B5EF4-FFF2-40B4-BE49-F238E27FC236}">
                    <a16:creationId xmlns:a16="http://schemas.microsoft.com/office/drawing/2014/main" id="{E461BED6-4444-41F7-901E-DF015825223F}"/>
                  </a:ext>
                </a:extLst>
              </p:cNvPr>
              <p:cNvSpPr>
                <a:spLocks noRot="1" noChangeAspect="1" noMove="1" noResize="1" noEditPoints="1" noAdjustHandles="1" noChangeArrowheads="1" noChangeShapeType="1" noTextEdit="1"/>
              </p:cNvSpPr>
              <p:nvPr/>
            </p:nvSpPr>
            <p:spPr>
              <a:xfrm>
                <a:off x="512694" y="1799711"/>
                <a:ext cx="833120" cy="1903546"/>
              </a:xfrm>
              <a:prstGeom prst="bracketPair">
                <a:avLst>
                  <a:gd name="adj" fmla="val 10965"/>
                </a:avLst>
              </a:prstGeom>
              <a:blipFill>
                <a:blip r:embed="rId3"/>
                <a:stretch>
                  <a:fillRect b="-5229"/>
                </a:stretch>
              </a:blipFill>
              <a:ln w="38100">
                <a:solidFill>
                  <a:schemeClr val="tx1"/>
                </a:solidFill>
              </a:ln>
            </p:spPr>
            <p:txBody>
              <a:bodyPr/>
              <a:lstStyle/>
              <a:p>
                <a:r>
                  <a:rPr lang="en-CN">
                    <a:noFill/>
                  </a:rPr>
                  <a:t> </a:t>
                </a:r>
              </a:p>
            </p:txBody>
          </p:sp>
        </mc:Fallback>
      </mc:AlternateContent>
      <p:sp>
        <p:nvSpPr>
          <p:cNvPr id="8" name="矩形 7">
            <a:extLst>
              <a:ext uri="{FF2B5EF4-FFF2-40B4-BE49-F238E27FC236}">
                <a16:creationId xmlns:a16="http://schemas.microsoft.com/office/drawing/2014/main" id="{E0EE7B35-A243-44B6-8F3C-8384AC73D58E}"/>
              </a:ext>
            </a:extLst>
          </p:cNvPr>
          <p:cNvSpPr/>
          <p:nvPr/>
        </p:nvSpPr>
        <p:spPr>
          <a:xfrm>
            <a:off x="2434442" y="1434891"/>
            <a:ext cx="2042555" cy="570015"/>
          </a:xfrm>
          <a:prstGeom prst="rect">
            <a:avLst/>
          </a:prstGeom>
          <a:solidFill>
            <a:srgbClr val="C6BE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9" name="矩形 8">
            <a:extLst>
              <a:ext uri="{FF2B5EF4-FFF2-40B4-BE49-F238E27FC236}">
                <a16:creationId xmlns:a16="http://schemas.microsoft.com/office/drawing/2014/main" id="{2F763E89-B203-4E82-B6AD-5B86D01EC5BC}"/>
              </a:ext>
            </a:extLst>
          </p:cNvPr>
          <p:cNvSpPr/>
          <p:nvPr/>
        </p:nvSpPr>
        <p:spPr>
          <a:xfrm>
            <a:off x="2434442" y="2592105"/>
            <a:ext cx="2042555" cy="57001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10" name="矩形 9">
            <a:extLst>
              <a:ext uri="{FF2B5EF4-FFF2-40B4-BE49-F238E27FC236}">
                <a16:creationId xmlns:a16="http://schemas.microsoft.com/office/drawing/2014/main" id="{0E083232-8E75-4C47-ACBD-A2B9A043FE1A}"/>
              </a:ext>
            </a:extLst>
          </p:cNvPr>
          <p:cNvSpPr/>
          <p:nvPr/>
        </p:nvSpPr>
        <p:spPr>
          <a:xfrm>
            <a:off x="2434442" y="3752028"/>
            <a:ext cx="2042555" cy="570015"/>
          </a:xfrm>
          <a:prstGeom prst="rect">
            <a:avLst/>
          </a:prstGeom>
          <a:solidFill>
            <a:srgbClr val="FACC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cxnSp>
        <p:nvCxnSpPr>
          <p:cNvPr id="12" name="连接符: 曲线 11">
            <a:extLst>
              <a:ext uri="{FF2B5EF4-FFF2-40B4-BE49-F238E27FC236}">
                <a16:creationId xmlns:a16="http://schemas.microsoft.com/office/drawing/2014/main" id="{72E25BC9-9B83-41AE-B85D-E8AB209CED28}"/>
              </a:ext>
            </a:extLst>
          </p:cNvPr>
          <p:cNvCxnSpPr>
            <a:cxnSpLocks/>
            <a:stCxn id="7" idx="3"/>
            <a:endCxn id="8" idx="1"/>
          </p:cNvCxnSpPr>
          <p:nvPr/>
        </p:nvCxnSpPr>
        <p:spPr>
          <a:xfrm flipV="1">
            <a:off x="1345814" y="1719899"/>
            <a:ext cx="1088628" cy="103158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连接符: 曲线 14">
            <a:extLst>
              <a:ext uri="{FF2B5EF4-FFF2-40B4-BE49-F238E27FC236}">
                <a16:creationId xmlns:a16="http://schemas.microsoft.com/office/drawing/2014/main" id="{0B157082-ACB7-4F38-A6A0-800312960FF1}"/>
              </a:ext>
            </a:extLst>
          </p:cNvPr>
          <p:cNvCxnSpPr>
            <a:cxnSpLocks/>
            <a:stCxn id="7" idx="3"/>
            <a:endCxn id="10" idx="1"/>
          </p:cNvCxnSpPr>
          <p:nvPr/>
        </p:nvCxnSpPr>
        <p:spPr>
          <a:xfrm>
            <a:off x="1345814" y="2751484"/>
            <a:ext cx="1088628" cy="128555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DEAB7027-8375-45C1-A925-16528526A283}"/>
              </a:ext>
            </a:extLst>
          </p:cNvPr>
          <p:cNvCxnSpPr>
            <a:cxnSpLocks/>
            <a:stCxn id="7" idx="3"/>
            <a:endCxn id="9" idx="1"/>
          </p:cNvCxnSpPr>
          <p:nvPr/>
        </p:nvCxnSpPr>
        <p:spPr>
          <a:xfrm>
            <a:off x="1345814" y="2751484"/>
            <a:ext cx="1088628" cy="125629"/>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B7A2F87-5D8E-4EA4-87B6-065775E83599}"/>
                  </a:ext>
                </a:extLst>
              </p:cNvPr>
              <p:cNvSpPr txBox="1"/>
              <p:nvPr/>
            </p:nvSpPr>
            <p:spPr>
              <a:xfrm>
                <a:off x="2926955" y="973033"/>
                <a:ext cx="1303177" cy="523220"/>
              </a:xfrm>
              <a:prstGeom prst="rect">
                <a:avLst/>
              </a:prstGeom>
              <a:noFill/>
            </p:spPr>
            <p:txBody>
              <a:bodyPr wrap="none" rtlCol="0">
                <a:spAutoFit/>
              </a:bodyPr>
              <a:lstStyle/>
              <a:p>
                <a:r>
                  <a:rPr lang="en-US" altLang="zh-CN" sz="2800" dirty="0">
                    <a:solidFill>
                      <a:srgbClr val="7030A0"/>
                    </a:solidFill>
                  </a:rPr>
                  <a:t>Keys</a:t>
                </a:r>
                <a:r>
                  <a:rPr lang="zh-CN" altLang="en-US" sz="2800" dirty="0">
                    <a:solidFill>
                      <a:srgbClr val="7030A0"/>
                    </a:solidFill>
                  </a:rPr>
                  <a:t> </a:t>
                </a:r>
                <a14:m>
                  <m:oMath xmlns:m="http://schemas.openxmlformats.org/officeDocument/2006/math">
                    <m:r>
                      <a:rPr lang="en-US" altLang="zh-CN" sz="2800" b="1" i="1" dirty="0" smtClean="0">
                        <a:solidFill>
                          <a:srgbClr val="7030A0"/>
                        </a:solidFill>
                        <a:latin typeface="Cambria Math" panose="02040503050406030204" pitchFamily="18" charset="0"/>
                      </a:rPr>
                      <m:t>𝑲</m:t>
                    </m:r>
                  </m:oMath>
                </a14:m>
                <a:endParaRPr lang="zh-CN" altLang="en-US" sz="2800" b="1" dirty="0">
                  <a:solidFill>
                    <a:srgbClr val="7030A0"/>
                  </a:solidFill>
                </a:endParaRPr>
              </a:p>
            </p:txBody>
          </p:sp>
        </mc:Choice>
        <mc:Fallback xmlns="">
          <p:sp>
            <p:nvSpPr>
              <p:cNvPr id="25" name="文本框 24">
                <a:extLst>
                  <a:ext uri="{FF2B5EF4-FFF2-40B4-BE49-F238E27FC236}">
                    <a16:creationId xmlns:a16="http://schemas.microsoft.com/office/drawing/2014/main" id="{CB7A2F87-5D8E-4EA4-87B6-065775E83599}"/>
                  </a:ext>
                </a:extLst>
              </p:cNvPr>
              <p:cNvSpPr txBox="1">
                <a:spLocks noRot="1" noChangeAspect="1" noMove="1" noResize="1" noEditPoints="1" noAdjustHandles="1" noChangeArrowheads="1" noChangeShapeType="1" noTextEdit="1"/>
              </p:cNvSpPr>
              <p:nvPr/>
            </p:nvSpPr>
            <p:spPr>
              <a:xfrm>
                <a:off x="2926955" y="973033"/>
                <a:ext cx="1303177" cy="523220"/>
              </a:xfrm>
              <a:prstGeom prst="rect">
                <a:avLst/>
              </a:prstGeom>
              <a:blipFill>
                <a:blip r:embed="rId4"/>
                <a:stretch>
                  <a:fillRect l="-9615" t="-14286" r="-962"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9DFC867-9FDF-4406-9065-CA8482684E62}"/>
                  </a:ext>
                </a:extLst>
              </p:cNvPr>
              <p:cNvSpPr txBox="1"/>
              <p:nvPr/>
            </p:nvSpPr>
            <p:spPr>
              <a:xfrm>
                <a:off x="2686861" y="2118622"/>
                <a:ext cx="1754006" cy="523220"/>
              </a:xfrm>
              <a:prstGeom prst="rect">
                <a:avLst/>
              </a:prstGeom>
              <a:noFill/>
            </p:spPr>
            <p:txBody>
              <a:bodyPr wrap="none" rtlCol="0">
                <a:spAutoFit/>
              </a:bodyPr>
              <a:lstStyle/>
              <a:p>
                <a:r>
                  <a:rPr lang="en-US" altLang="zh-CN" sz="2800" dirty="0">
                    <a:solidFill>
                      <a:srgbClr val="00B050"/>
                    </a:solidFill>
                  </a:rPr>
                  <a:t>Queries</a:t>
                </a:r>
                <a:r>
                  <a:rPr lang="zh-CN" altLang="en-US" sz="2800" dirty="0">
                    <a:solidFill>
                      <a:srgbClr val="00B050"/>
                    </a:solidFill>
                  </a:rPr>
                  <a:t> </a:t>
                </a:r>
                <a14:m>
                  <m:oMath xmlns:m="http://schemas.openxmlformats.org/officeDocument/2006/math">
                    <m:r>
                      <a:rPr lang="en-US" altLang="zh-CN" sz="2800" b="1" i="1" dirty="0" smtClean="0">
                        <a:solidFill>
                          <a:srgbClr val="00B050"/>
                        </a:solidFill>
                        <a:latin typeface="Cambria Math" panose="02040503050406030204" pitchFamily="18" charset="0"/>
                      </a:rPr>
                      <m:t>𝑸</m:t>
                    </m:r>
                  </m:oMath>
                </a14:m>
                <a:endParaRPr lang="zh-CN" altLang="en-US" sz="2800" b="1" dirty="0">
                  <a:solidFill>
                    <a:srgbClr val="00B050"/>
                  </a:solidFill>
                </a:endParaRPr>
              </a:p>
            </p:txBody>
          </p:sp>
        </mc:Choice>
        <mc:Fallback xmlns="">
          <p:sp>
            <p:nvSpPr>
              <p:cNvPr id="26" name="文本框 25">
                <a:extLst>
                  <a:ext uri="{FF2B5EF4-FFF2-40B4-BE49-F238E27FC236}">
                    <a16:creationId xmlns:a16="http://schemas.microsoft.com/office/drawing/2014/main" id="{A9DFC867-9FDF-4406-9065-CA8482684E62}"/>
                  </a:ext>
                </a:extLst>
              </p:cNvPr>
              <p:cNvSpPr txBox="1">
                <a:spLocks noRot="1" noChangeAspect="1" noMove="1" noResize="1" noEditPoints="1" noAdjustHandles="1" noChangeArrowheads="1" noChangeShapeType="1" noTextEdit="1"/>
              </p:cNvSpPr>
              <p:nvPr/>
            </p:nvSpPr>
            <p:spPr>
              <a:xfrm>
                <a:off x="2686861" y="2118622"/>
                <a:ext cx="1754006" cy="523220"/>
              </a:xfrm>
              <a:prstGeom prst="rect">
                <a:avLst/>
              </a:prstGeom>
              <a:blipFill>
                <a:blip r:embed="rId5"/>
                <a:stretch>
                  <a:fillRect l="-7194" t="-17073" r="-3597" b="-317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EEE93DC-BE6F-4FF8-B3A5-AAECD067730A}"/>
                  </a:ext>
                </a:extLst>
              </p:cNvPr>
              <p:cNvSpPr txBox="1"/>
              <p:nvPr/>
            </p:nvSpPr>
            <p:spPr>
              <a:xfrm>
                <a:off x="2794201" y="3324191"/>
                <a:ext cx="1551771" cy="523220"/>
              </a:xfrm>
              <a:prstGeom prst="rect">
                <a:avLst/>
              </a:prstGeom>
              <a:noFill/>
            </p:spPr>
            <p:txBody>
              <a:bodyPr wrap="none" rtlCol="0">
                <a:spAutoFit/>
              </a:bodyPr>
              <a:lstStyle/>
              <a:p>
                <a:r>
                  <a:rPr lang="en-US" altLang="zh-CN" sz="2800" dirty="0">
                    <a:solidFill>
                      <a:srgbClr val="C00000"/>
                    </a:solidFill>
                  </a:rPr>
                  <a:t>Values</a:t>
                </a:r>
                <a:r>
                  <a:rPr lang="zh-CN" altLang="en-US" sz="2800" dirty="0">
                    <a:solidFill>
                      <a:srgbClr val="C00000"/>
                    </a:solidFill>
                  </a:rPr>
                  <a:t> </a:t>
                </a:r>
                <a14:m>
                  <m:oMath xmlns:m="http://schemas.openxmlformats.org/officeDocument/2006/math">
                    <m:r>
                      <a:rPr lang="en-US" altLang="zh-CN" sz="2800" b="1" i="1" dirty="0" smtClean="0">
                        <a:solidFill>
                          <a:srgbClr val="C00000"/>
                        </a:solidFill>
                        <a:latin typeface="Cambria Math" panose="02040503050406030204" pitchFamily="18" charset="0"/>
                      </a:rPr>
                      <m:t>𝑽</m:t>
                    </m:r>
                  </m:oMath>
                </a14:m>
                <a:endParaRPr lang="zh-CN" altLang="en-US" sz="2800" b="1" dirty="0">
                  <a:solidFill>
                    <a:srgbClr val="C00000"/>
                  </a:solidFill>
                </a:endParaRPr>
              </a:p>
            </p:txBody>
          </p:sp>
        </mc:Choice>
        <mc:Fallback xmlns="">
          <p:sp>
            <p:nvSpPr>
              <p:cNvPr id="27" name="文本框 26">
                <a:extLst>
                  <a:ext uri="{FF2B5EF4-FFF2-40B4-BE49-F238E27FC236}">
                    <a16:creationId xmlns:a16="http://schemas.microsoft.com/office/drawing/2014/main" id="{2EEE93DC-BE6F-4FF8-B3A5-AAECD067730A}"/>
                  </a:ext>
                </a:extLst>
              </p:cNvPr>
              <p:cNvSpPr txBox="1">
                <a:spLocks noRot="1" noChangeAspect="1" noMove="1" noResize="1" noEditPoints="1" noAdjustHandles="1" noChangeArrowheads="1" noChangeShapeType="1" noTextEdit="1"/>
              </p:cNvSpPr>
              <p:nvPr/>
            </p:nvSpPr>
            <p:spPr>
              <a:xfrm>
                <a:off x="2794201" y="3324191"/>
                <a:ext cx="1551771" cy="523220"/>
              </a:xfrm>
              <a:prstGeom prst="rect">
                <a:avLst/>
              </a:prstGeom>
              <a:blipFill>
                <a:blip r:embed="rId6"/>
                <a:stretch>
                  <a:fillRect l="-8065" t="-14286" r="-806" b="-30952"/>
                </a:stretch>
              </a:blipFill>
            </p:spPr>
            <p:txBody>
              <a:bodyPr/>
              <a:lstStyle/>
              <a:p>
                <a:r>
                  <a:rPr lang="en-CN">
                    <a:noFill/>
                  </a:rPr>
                  <a:t> </a:t>
                </a:r>
              </a:p>
            </p:txBody>
          </p:sp>
        </mc:Fallback>
      </mc:AlternateContent>
      <p:sp>
        <p:nvSpPr>
          <p:cNvPr id="36" name="菱形 35">
            <a:extLst>
              <a:ext uri="{FF2B5EF4-FFF2-40B4-BE49-F238E27FC236}">
                <a16:creationId xmlns:a16="http://schemas.microsoft.com/office/drawing/2014/main" id="{36EAA718-04B5-476F-B5E0-B0C9301AF5D6}"/>
              </a:ext>
            </a:extLst>
          </p:cNvPr>
          <p:cNvSpPr/>
          <p:nvPr/>
        </p:nvSpPr>
        <p:spPr>
          <a:xfrm>
            <a:off x="5506904" y="2148576"/>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299A6C26-E8A9-4990-9B1A-91200A69668F}"/>
                  </a:ext>
                </a:extLst>
              </p:cNvPr>
              <p:cNvSpPr txBox="1"/>
              <p:nvPr/>
            </p:nvSpPr>
            <p:spPr>
              <a:xfrm>
                <a:off x="5482228" y="2098780"/>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37" name="文本框 36">
                <a:extLst>
                  <a:ext uri="{FF2B5EF4-FFF2-40B4-BE49-F238E27FC236}">
                    <a16:creationId xmlns:a16="http://schemas.microsoft.com/office/drawing/2014/main" id="{299A6C26-E8A9-4990-9B1A-91200A69668F}"/>
                  </a:ext>
                </a:extLst>
              </p:cNvPr>
              <p:cNvSpPr txBox="1">
                <a:spLocks noRot="1" noChangeAspect="1" noMove="1" noResize="1" noEditPoints="1" noAdjustHandles="1" noChangeArrowheads="1" noChangeShapeType="1" noTextEdit="1"/>
              </p:cNvSpPr>
              <p:nvPr/>
            </p:nvSpPr>
            <p:spPr>
              <a:xfrm>
                <a:off x="5482228" y="2098780"/>
                <a:ext cx="460375" cy="461665"/>
              </a:xfrm>
              <a:prstGeom prst="rect">
                <a:avLst/>
              </a:prstGeom>
              <a:blipFill>
                <a:blip r:embed="rId7"/>
                <a:stretch>
                  <a:fillRect/>
                </a:stretch>
              </a:blipFill>
            </p:spPr>
            <p:txBody>
              <a:bodyPr/>
              <a:lstStyle/>
              <a:p>
                <a:r>
                  <a:rPr lang="en-CN">
                    <a:noFill/>
                  </a:rPr>
                  <a:t> </a:t>
                </a:r>
              </a:p>
            </p:txBody>
          </p:sp>
        </mc:Fallback>
      </mc:AlternateContent>
      <p:sp>
        <p:nvSpPr>
          <p:cNvPr id="39" name="任意多边形: 形状 38">
            <a:extLst>
              <a:ext uri="{FF2B5EF4-FFF2-40B4-BE49-F238E27FC236}">
                <a16:creationId xmlns:a16="http://schemas.microsoft.com/office/drawing/2014/main" id="{A1206B2C-20E1-481A-A34D-036828CFFC8C}"/>
              </a:ext>
            </a:extLst>
          </p:cNvPr>
          <p:cNvSpPr/>
          <p:nvPr/>
        </p:nvSpPr>
        <p:spPr>
          <a:xfrm rot="5400000" flipV="1">
            <a:off x="4856096" y="1291245"/>
            <a:ext cx="478236" cy="1236429"/>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0" name="任意多边形: 形状 39">
            <a:extLst>
              <a:ext uri="{FF2B5EF4-FFF2-40B4-BE49-F238E27FC236}">
                <a16:creationId xmlns:a16="http://schemas.microsoft.com/office/drawing/2014/main" id="{900CC075-8C6E-49AA-9CDB-A8DA65CDF886}"/>
              </a:ext>
            </a:extLst>
          </p:cNvPr>
          <p:cNvSpPr/>
          <p:nvPr/>
        </p:nvSpPr>
        <p:spPr>
          <a:xfrm rot="5400000" flipH="1" flipV="1">
            <a:off x="4899268" y="2088605"/>
            <a:ext cx="391888" cy="1236429"/>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43" name="双括号 42">
                <a:extLst>
                  <a:ext uri="{FF2B5EF4-FFF2-40B4-BE49-F238E27FC236}">
                    <a16:creationId xmlns:a16="http://schemas.microsoft.com/office/drawing/2014/main" id="{401EE909-37F8-42C2-8902-7F5617CB8D57}"/>
                  </a:ext>
                </a:extLst>
              </p:cNvPr>
              <p:cNvSpPr/>
              <p:nvPr/>
            </p:nvSpPr>
            <p:spPr>
              <a:xfrm>
                <a:off x="6509169" y="1336239"/>
                <a:ext cx="571500" cy="495015"/>
              </a:xfrm>
              <a:prstGeom prst="bracketPair">
                <a:avLst>
                  <a:gd name="adj" fmla="val 64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43" name="双括号 42">
                <a:extLst>
                  <a:ext uri="{FF2B5EF4-FFF2-40B4-BE49-F238E27FC236}">
                    <a16:creationId xmlns:a16="http://schemas.microsoft.com/office/drawing/2014/main" id="{401EE909-37F8-42C2-8902-7F5617CB8D57}"/>
                  </a:ext>
                </a:extLst>
              </p:cNvPr>
              <p:cNvSpPr>
                <a:spLocks noRot="1" noChangeAspect="1" noMove="1" noResize="1" noEditPoints="1" noAdjustHandles="1" noChangeArrowheads="1" noChangeShapeType="1" noTextEdit="1"/>
              </p:cNvSpPr>
              <p:nvPr/>
            </p:nvSpPr>
            <p:spPr>
              <a:xfrm>
                <a:off x="6509169" y="1336239"/>
                <a:ext cx="571500" cy="495015"/>
              </a:xfrm>
              <a:prstGeom prst="bracketPair">
                <a:avLst>
                  <a:gd name="adj" fmla="val 6440"/>
                </a:avLst>
              </a:prstGeom>
              <a:blipFill>
                <a:blip r:embed="rId8"/>
                <a:stretch>
                  <a:fillRect l="-6122" b="-16667"/>
                </a:stretch>
              </a:blipFill>
              <a:ln w="28575">
                <a:solidFill>
                  <a:schemeClr val="tx1"/>
                </a:solidFill>
              </a:ln>
            </p:spPr>
            <p:txBody>
              <a:bodyPr/>
              <a:lstStyle/>
              <a:p>
                <a:r>
                  <a:rPr lang="en-CN">
                    <a:noFill/>
                  </a:rPr>
                  <a:t> </a:t>
                </a:r>
              </a:p>
            </p:txBody>
          </p:sp>
        </mc:Fallback>
      </mc:AlternateContent>
      <p:cxnSp>
        <p:nvCxnSpPr>
          <p:cNvPr id="44" name="连接符: 曲线 43">
            <a:extLst>
              <a:ext uri="{FF2B5EF4-FFF2-40B4-BE49-F238E27FC236}">
                <a16:creationId xmlns:a16="http://schemas.microsoft.com/office/drawing/2014/main" id="{D79F4BCA-6140-417D-BBAF-FD9F6143B8E5}"/>
              </a:ext>
            </a:extLst>
          </p:cNvPr>
          <p:cNvCxnSpPr>
            <a:cxnSpLocks/>
            <a:stCxn id="37" idx="3"/>
          </p:cNvCxnSpPr>
          <p:nvPr/>
        </p:nvCxnSpPr>
        <p:spPr>
          <a:xfrm flipV="1">
            <a:off x="5942603" y="2329612"/>
            <a:ext cx="1925047" cy="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06BD966C-E30E-4922-9456-4450D3CA536A}"/>
              </a:ext>
            </a:extLst>
          </p:cNvPr>
          <p:cNvCxnSpPr>
            <a:cxnSpLocks/>
            <a:endCxn id="43" idx="2"/>
          </p:cNvCxnSpPr>
          <p:nvPr/>
        </p:nvCxnSpPr>
        <p:spPr>
          <a:xfrm rot="16200000" flipV="1">
            <a:off x="6555241" y="2070932"/>
            <a:ext cx="479358" cy="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9E677B8-5E28-4CDC-8C1F-4FE04D74BA17}"/>
              </a:ext>
            </a:extLst>
          </p:cNvPr>
          <p:cNvSpPr/>
          <p:nvPr/>
        </p:nvSpPr>
        <p:spPr>
          <a:xfrm>
            <a:off x="7857259" y="2028313"/>
            <a:ext cx="2042555" cy="5700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Normalize</a:t>
            </a:r>
            <a:endParaRPr lang="zh-CN" altLang="en-US" dirty="0">
              <a:solidFill>
                <a:schemeClr val="tx1"/>
              </a:solidFill>
            </a:endParaRPr>
          </a:p>
        </p:txBody>
      </p:sp>
      <p:cxnSp>
        <p:nvCxnSpPr>
          <p:cNvPr id="54" name="连接符: 曲线 53">
            <a:extLst>
              <a:ext uri="{FF2B5EF4-FFF2-40B4-BE49-F238E27FC236}">
                <a16:creationId xmlns:a16="http://schemas.microsoft.com/office/drawing/2014/main" id="{4909F596-2B70-461B-AB23-AC839DB56A80}"/>
              </a:ext>
            </a:extLst>
          </p:cNvPr>
          <p:cNvCxnSpPr>
            <a:cxnSpLocks/>
            <a:stCxn id="53" idx="2"/>
            <a:endCxn id="60" idx="0"/>
          </p:cNvCxnSpPr>
          <p:nvPr/>
        </p:nvCxnSpPr>
        <p:spPr>
          <a:xfrm rot="16200000" flipH="1">
            <a:off x="8309758" y="3167107"/>
            <a:ext cx="1157518" cy="19960"/>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菱形 58">
            <a:extLst>
              <a:ext uri="{FF2B5EF4-FFF2-40B4-BE49-F238E27FC236}">
                <a16:creationId xmlns:a16="http://schemas.microsoft.com/office/drawing/2014/main" id="{1E21C090-4C5E-4CDB-8712-0A2B76C4B134}"/>
              </a:ext>
            </a:extLst>
          </p:cNvPr>
          <p:cNvSpPr/>
          <p:nvPr/>
        </p:nvSpPr>
        <p:spPr>
          <a:xfrm>
            <a:off x="8692985" y="3805638"/>
            <a:ext cx="391886" cy="391887"/>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B085808-EFDE-4811-AFED-DC50E15D1CD8}"/>
                  </a:ext>
                </a:extLst>
              </p:cNvPr>
              <p:cNvSpPr txBox="1"/>
              <p:nvPr/>
            </p:nvSpPr>
            <p:spPr>
              <a:xfrm>
                <a:off x="8668309" y="3755846"/>
                <a:ext cx="4603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60" name="文本框 59">
                <a:extLst>
                  <a:ext uri="{FF2B5EF4-FFF2-40B4-BE49-F238E27FC236}">
                    <a16:creationId xmlns:a16="http://schemas.microsoft.com/office/drawing/2014/main" id="{1B085808-EFDE-4811-AFED-DC50E15D1CD8}"/>
                  </a:ext>
                </a:extLst>
              </p:cNvPr>
              <p:cNvSpPr txBox="1">
                <a:spLocks noRot="1" noChangeAspect="1" noMove="1" noResize="1" noEditPoints="1" noAdjustHandles="1" noChangeArrowheads="1" noChangeShapeType="1" noTextEdit="1"/>
              </p:cNvSpPr>
              <p:nvPr/>
            </p:nvSpPr>
            <p:spPr>
              <a:xfrm>
                <a:off x="8668309" y="3755846"/>
                <a:ext cx="460375" cy="461665"/>
              </a:xfrm>
              <a:prstGeom prst="rect">
                <a:avLst/>
              </a:prstGeom>
              <a:blipFill>
                <a:blip r:embed="rId9"/>
                <a:stretch>
                  <a:fillRect/>
                </a:stretch>
              </a:blipFill>
            </p:spPr>
            <p:txBody>
              <a:bodyPr/>
              <a:lstStyle/>
              <a:p>
                <a:r>
                  <a:rPr lang="zh-CN" altLang="en-US">
                    <a:noFill/>
                  </a:rPr>
                  <a:t> </a:t>
                </a:r>
              </a:p>
            </p:txBody>
          </p:sp>
        </mc:Fallback>
      </mc:AlternateContent>
      <p:cxnSp>
        <p:nvCxnSpPr>
          <p:cNvPr id="61" name="连接符: 曲线 60">
            <a:extLst>
              <a:ext uri="{FF2B5EF4-FFF2-40B4-BE49-F238E27FC236}">
                <a16:creationId xmlns:a16="http://schemas.microsoft.com/office/drawing/2014/main" id="{485F7C72-284D-4C9B-A532-6699096675F6}"/>
              </a:ext>
            </a:extLst>
          </p:cNvPr>
          <p:cNvCxnSpPr>
            <a:cxnSpLocks/>
          </p:cNvCxnSpPr>
          <p:nvPr/>
        </p:nvCxnSpPr>
        <p:spPr>
          <a:xfrm flipV="1">
            <a:off x="8898498" y="3042677"/>
            <a:ext cx="859060" cy="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双括号 63">
                <a:extLst>
                  <a:ext uri="{FF2B5EF4-FFF2-40B4-BE49-F238E27FC236}">
                    <a16:creationId xmlns:a16="http://schemas.microsoft.com/office/drawing/2014/main" id="{99CCA019-9889-454C-B218-3B8869FA779F}"/>
                  </a:ext>
                </a:extLst>
              </p:cNvPr>
              <p:cNvSpPr/>
              <p:nvPr/>
            </p:nvSpPr>
            <p:spPr>
              <a:xfrm>
                <a:off x="9767126" y="2795169"/>
                <a:ext cx="826909" cy="495015"/>
              </a:xfrm>
              <a:prstGeom prst="bracketPair">
                <a:avLst>
                  <a:gd name="adj" fmla="val 64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64" name="双括号 63">
                <a:extLst>
                  <a:ext uri="{FF2B5EF4-FFF2-40B4-BE49-F238E27FC236}">
                    <a16:creationId xmlns:a16="http://schemas.microsoft.com/office/drawing/2014/main" id="{99CCA019-9889-454C-B218-3B8869FA779F}"/>
                  </a:ext>
                </a:extLst>
              </p:cNvPr>
              <p:cNvSpPr>
                <a:spLocks noRot="1" noChangeAspect="1" noMove="1" noResize="1" noEditPoints="1" noAdjustHandles="1" noChangeArrowheads="1" noChangeShapeType="1" noTextEdit="1"/>
              </p:cNvSpPr>
              <p:nvPr/>
            </p:nvSpPr>
            <p:spPr>
              <a:xfrm>
                <a:off x="9767126" y="2795169"/>
                <a:ext cx="826909" cy="495015"/>
              </a:xfrm>
              <a:prstGeom prst="bracketPair">
                <a:avLst>
                  <a:gd name="adj" fmla="val 6440"/>
                </a:avLst>
              </a:prstGeom>
              <a:blipFill>
                <a:blip r:embed="rId10"/>
                <a:stretch>
                  <a:fillRect b="-16667"/>
                </a:stretch>
              </a:blipFill>
              <a:ln w="28575">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9" name="双括号 68">
                <a:extLst>
                  <a:ext uri="{FF2B5EF4-FFF2-40B4-BE49-F238E27FC236}">
                    <a16:creationId xmlns:a16="http://schemas.microsoft.com/office/drawing/2014/main" id="{068A8FD6-8E1F-44C6-9AB9-AD6A844A0744}"/>
                  </a:ext>
                </a:extLst>
              </p:cNvPr>
              <p:cNvSpPr/>
              <p:nvPr/>
            </p:nvSpPr>
            <p:spPr>
              <a:xfrm>
                <a:off x="8479983" y="4771891"/>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69" name="双括号 68">
                <a:extLst>
                  <a:ext uri="{FF2B5EF4-FFF2-40B4-BE49-F238E27FC236}">
                    <a16:creationId xmlns:a16="http://schemas.microsoft.com/office/drawing/2014/main" id="{068A8FD6-8E1F-44C6-9AB9-AD6A844A0744}"/>
                  </a:ext>
                </a:extLst>
              </p:cNvPr>
              <p:cNvSpPr>
                <a:spLocks noRot="1" noChangeAspect="1" noMove="1" noResize="1" noEditPoints="1" noAdjustHandles="1" noChangeArrowheads="1" noChangeShapeType="1" noTextEdit="1"/>
              </p:cNvSpPr>
              <p:nvPr/>
            </p:nvSpPr>
            <p:spPr>
              <a:xfrm>
                <a:off x="8479983" y="4771891"/>
                <a:ext cx="833120" cy="1903546"/>
              </a:xfrm>
              <a:prstGeom prst="bracketPair">
                <a:avLst>
                  <a:gd name="adj" fmla="val 10965"/>
                </a:avLst>
              </a:prstGeom>
              <a:blipFill>
                <a:blip r:embed="rId11"/>
                <a:stretch>
                  <a:fillRect l="-1449" b="-7792"/>
                </a:stretch>
              </a:blipFill>
              <a:ln w="38100">
                <a:solidFill>
                  <a:schemeClr val="tx1"/>
                </a:solidFill>
              </a:ln>
            </p:spPr>
            <p:txBody>
              <a:bodyPr/>
              <a:lstStyle/>
              <a:p>
                <a:r>
                  <a:rPr lang="en-CN">
                    <a:noFill/>
                  </a:rPr>
                  <a:t> </a:t>
                </a:r>
              </a:p>
            </p:txBody>
          </p:sp>
        </mc:Fallback>
      </mc:AlternateContent>
      <p:cxnSp>
        <p:nvCxnSpPr>
          <p:cNvPr id="70" name="连接符: 曲线 69">
            <a:extLst>
              <a:ext uri="{FF2B5EF4-FFF2-40B4-BE49-F238E27FC236}">
                <a16:creationId xmlns:a16="http://schemas.microsoft.com/office/drawing/2014/main" id="{D4D1CBF7-BB03-4FD3-B45A-1E026270FBF5}"/>
              </a:ext>
            </a:extLst>
          </p:cNvPr>
          <p:cNvCxnSpPr>
            <a:cxnSpLocks/>
            <a:stCxn id="60" idx="2"/>
            <a:endCxn id="69" idx="0"/>
          </p:cNvCxnSpPr>
          <p:nvPr/>
        </p:nvCxnSpPr>
        <p:spPr>
          <a:xfrm rot="5400000">
            <a:off x="8620330" y="4493724"/>
            <a:ext cx="554380" cy="195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11B335A4-BCBE-4D52-8B26-24647F93618F}"/>
              </a:ext>
            </a:extLst>
          </p:cNvPr>
          <p:cNvSpPr/>
          <p:nvPr/>
        </p:nvSpPr>
        <p:spPr>
          <a:xfrm>
            <a:off x="1838798" y="5297832"/>
            <a:ext cx="3006334" cy="372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C00000"/>
                </a:solidFill>
              </a:rPr>
              <a:t>Self-attention block</a:t>
            </a:r>
            <a:endParaRPr lang="zh-CN" altLang="en-US" sz="1600" dirty="0">
              <a:solidFill>
                <a:srgbClr val="C00000"/>
              </a:solidFill>
            </a:endParaRPr>
          </a:p>
        </p:txBody>
      </p:sp>
      <p:sp>
        <p:nvSpPr>
          <p:cNvPr id="75" name="文本框 74">
            <a:extLst>
              <a:ext uri="{FF2B5EF4-FFF2-40B4-BE49-F238E27FC236}">
                <a16:creationId xmlns:a16="http://schemas.microsoft.com/office/drawing/2014/main" id="{BE828AEE-3333-4215-B626-D7536B717DDA}"/>
              </a:ext>
            </a:extLst>
          </p:cNvPr>
          <p:cNvSpPr txBox="1"/>
          <p:nvPr/>
        </p:nvSpPr>
        <p:spPr>
          <a:xfrm>
            <a:off x="2085987" y="4596300"/>
            <a:ext cx="2597186" cy="400110"/>
          </a:xfrm>
          <a:prstGeom prst="rect">
            <a:avLst/>
          </a:prstGeom>
          <a:noFill/>
        </p:spPr>
        <p:txBody>
          <a:bodyPr wrap="none" rtlCol="0">
            <a:spAutoFit/>
          </a:bodyPr>
          <a:lstStyle/>
          <a:p>
            <a:r>
              <a:rPr lang="en-US" altLang="zh-CN" sz="2000" dirty="0"/>
              <a:t>Language</a:t>
            </a:r>
            <a:r>
              <a:rPr lang="zh-CN" altLang="en-US" sz="2000" dirty="0"/>
              <a:t> </a:t>
            </a:r>
            <a:r>
              <a:rPr lang="en-US" altLang="zh-CN" sz="2000" dirty="0"/>
              <a:t>model</a:t>
            </a:r>
            <a:r>
              <a:rPr lang="zh-CN" altLang="en-US" sz="2000" dirty="0"/>
              <a:t> </a:t>
            </a:r>
            <a:r>
              <a:rPr lang="en-US" altLang="zh-CN" sz="2000" dirty="0"/>
              <a:t>task</a:t>
            </a:r>
            <a:endParaRPr lang="zh-CN" altLang="en-US" sz="2000" dirty="0"/>
          </a:p>
        </p:txBody>
      </p:sp>
      <p:sp>
        <p:nvSpPr>
          <p:cNvPr id="76" name="矩形 75">
            <a:extLst>
              <a:ext uri="{FF2B5EF4-FFF2-40B4-BE49-F238E27FC236}">
                <a16:creationId xmlns:a16="http://schemas.microsoft.com/office/drawing/2014/main" id="{5730F0BA-8AAB-4BB9-84B0-362E72F52F11}"/>
              </a:ext>
            </a:extLst>
          </p:cNvPr>
          <p:cNvSpPr/>
          <p:nvPr/>
        </p:nvSpPr>
        <p:spPr>
          <a:xfrm>
            <a:off x="1838798" y="5902954"/>
            <a:ext cx="3006334" cy="37207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C00000"/>
                </a:solidFill>
              </a:rPr>
              <a:t>Self-attention block</a:t>
            </a:r>
            <a:endParaRPr lang="zh-CN" altLang="en-US" sz="1600" dirty="0">
              <a:solidFill>
                <a:srgbClr val="C00000"/>
              </a:solidFill>
            </a:endParaRPr>
          </a:p>
        </p:txBody>
      </p:sp>
      <p:cxnSp>
        <p:nvCxnSpPr>
          <p:cNvPr id="77" name="直接连接符 76">
            <a:extLst>
              <a:ext uri="{FF2B5EF4-FFF2-40B4-BE49-F238E27FC236}">
                <a16:creationId xmlns:a16="http://schemas.microsoft.com/office/drawing/2014/main" id="{BD61EF59-7DE8-4EF0-99B0-89479912D360}"/>
              </a:ext>
            </a:extLst>
          </p:cNvPr>
          <p:cNvCxnSpPr>
            <a:cxnSpLocks/>
          </p:cNvCxnSpPr>
          <p:nvPr/>
        </p:nvCxnSpPr>
        <p:spPr>
          <a:xfrm flipV="1">
            <a:off x="2434442" y="5046527"/>
            <a:ext cx="0" cy="29240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816ACFC-ACC0-4D8A-9EA3-C9D5986D6D10}"/>
              </a:ext>
            </a:extLst>
          </p:cNvPr>
          <p:cNvCxnSpPr>
            <a:cxnSpLocks/>
          </p:cNvCxnSpPr>
          <p:nvPr/>
        </p:nvCxnSpPr>
        <p:spPr>
          <a:xfrm flipV="1">
            <a:off x="3439387" y="5066782"/>
            <a:ext cx="0" cy="2755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D9E37512-62D5-4C6F-9250-FCDD6C0F944A}"/>
              </a:ext>
            </a:extLst>
          </p:cNvPr>
          <p:cNvCxnSpPr>
            <a:cxnSpLocks/>
          </p:cNvCxnSpPr>
          <p:nvPr/>
        </p:nvCxnSpPr>
        <p:spPr>
          <a:xfrm flipV="1">
            <a:off x="4417620" y="5066782"/>
            <a:ext cx="0" cy="27886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A78DF5D-E770-469A-88DB-E78817EA5864}"/>
              </a:ext>
            </a:extLst>
          </p:cNvPr>
          <p:cNvCxnSpPr>
            <a:cxnSpLocks/>
          </p:cNvCxnSpPr>
          <p:nvPr/>
        </p:nvCxnSpPr>
        <p:spPr>
          <a:xfrm flipV="1">
            <a:off x="2434442" y="5633031"/>
            <a:ext cx="0" cy="29240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1CB7AD99-149B-411C-B8C6-B844EB13CCE5}"/>
              </a:ext>
            </a:extLst>
          </p:cNvPr>
          <p:cNvCxnSpPr>
            <a:cxnSpLocks/>
          </p:cNvCxnSpPr>
          <p:nvPr/>
        </p:nvCxnSpPr>
        <p:spPr>
          <a:xfrm flipV="1">
            <a:off x="3439387" y="5653286"/>
            <a:ext cx="0" cy="2755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AA0596A-30A3-41E0-9CF8-B30C2F6B2B6C}"/>
              </a:ext>
            </a:extLst>
          </p:cNvPr>
          <p:cNvCxnSpPr>
            <a:cxnSpLocks/>
          </p:cNvCxnSpPr>
          <p:nvPr/>
        </p:nvCxnSpPr>
        <p:spPr>
          <a:xfrm flipV="1">
            <a:off x="4417620" y="5653286"/>
            <a:ext cx="0" cy="27886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E34504C6-85F0-4C79-91C2-E4D1A6B085E2}"/>
              </a:ext>
            </a:extLst>
          </p:cNvPr>
          <p:cNvCxnSpPr>
            <a:cxnSpLocks/>
          </p:cNvCxnSpPr>
          <p:nvPr/>
        </p:nvCxnSpPr>
        <p:spPr>
          <a:xfrm flipV="1">
            <a:off x="2434442" y="6275026"/>
            <a:ext cx="0" cy="292404"/>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AF93233E-1460-4226-B46C-4AA8F025D69E}"/>
              </a:ext>
            </a:extLst>
          </p:cNvPr>
          <p:cNvCxnSpPr>
            <a:cxnSpLocks/>
          </p:cNvCxnSpPr>
          <p:nvPr/>
        </p:nvCxnSpPr>
        <p:spPr>
          <a:xfrm flipV="1">
            <a:off x="3439387" y="6295281"/>
            <a:ext cx="0" cy="2755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85B23ED1-3747-48F7-8D45-B393E8AF3CF1}"/>
              </a:ext>
            </a:extLst>
          </p:cNvPr>
          <p:cNvCxnSpPr>
            <a:cxnSpLocks/>
          </p:cNvCxnSpPr>
          <p:nvPr/>
        </p:nvCxnSpPr>
        <p:spPr>
          <a:xfrm flipV="1">
            <a:off x="4417620" y="6295281"/>
            <a:ext cx="0" cy="27886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DA675D44-5920-4B79-9185-0D601397969E}"/>
                  </a:ext>
                </a:extLst>
              </p:cNvPr>
              <p:cNvSpPr txBox="1"/>
              <p:nvPr/>
            </p:nvSpPr>
            <p:spPr>
              <a:xfrm>
                <a:off x="2232406" y="6436511"/>
                <a:ext cx="2612726" cy="546863"/>
              </a:xfrm>
              <a:prstGeom prst="rect">
                <a:avLst/>
              </a:prstGeom>
              <a:noFill/>
            </p:spPr>
            <p:txBody>
              <a:bodyPr wrap="square">
                <a:noAutofit/>
              </a:bodyPr>
              <a:lstStyle/>
              <a:p>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i="1">
                            <a:solidFill>
                              <a:srgbClr val="00B0F0"/>
                            </a:solidFill>
                            <a:latin typeface="Cambria Math" panose="02040503050406030204" pitchFamily="18" charset="0"/>
                          </a:rPr>
                          <m:t>1</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2</m:t>
                        </m:r>
                      </m:sub>
                    </m:sSub>
                  </m:oMath>
                </a14:m>
                <a:r>
                  <a:rPr lang="zh-CN" altLang="en-US" sz="2400" dirty="0">
                    <a:solidFill>
                      <a:srgbClr val="00B0F0"/>
                    </a:solidFill>
                  </a:rPr>
                  <a:t>       </a:t>
                </a:r>
                <a14:m>
                  <m:oMath xmlns:m="http://schemas.openxmlformats.org/officeDocument/2006/math">
                    <m:sSub>
                      <m:sSubPr>
                        <m:ctrlPr>
                          <a:rPr lang="en-US" altLang="zh-CN" sz="2400" i="1">
                            <a:solidFill>
                              <a:srgbClr val="00B0F0"/>
                            </a:solidFill>
                            <a:latin typeface="Cambria Math" panose="02040503050406030204" pitchFamily="18" charset="0"/>
                          </a:rPr>
                        </m:ctrlPr>
                      </m:sSubPr>
                      <m:e>
                        <m:r>
                          <a:rPr lang="en-US" altLang="zh-CN" sz="2400" b="1" i="1" smtClean="0">
                            <a:solidFill>
                              <a:srgbClr val="00B0F0"/>
                            </a:solidFill>
                            <a:latin typeface="Cambria Math" panose="02040503050406030204" pitchFamily="18" charset="0"/>
                          </a:rPr>
                          <m:t>𝒗</m:t>
                        </m:r>
                      </m:e>
                      <m:sub>
                        <m:r>
                          <a:rPr lang="en-US" altLang="zh-CN" sz="2400" b="0" i="1" smtClean="0">
                            <a:solidFill>
                              <a:srgbClr val="00B0F0"/>
                            </a:solidFill>
                            <a:latin typeface="Cambria Math" panose="02040503050406030204" pitchFamily="18" charset="0"/>
                          </a:rPr>
                          <m:t>3</m:t>
                        </m:r>
                      </m:sub>
                    </m:sSub>
                  </m:oMath>
                </a14:m>
                <a:endParaRPr lang="zh-CN" altLang="en-US" sz="2400" dirty="0">
                  <a:solidFill>
                    <a:srgbClr val="00B0F0"/>
                  </a:solidFill>
                </a:endParaRPr>
              </a:p>
            </p:txBody>
          </p:sp>
        </mc:Choice>
        <mc:Fallback xmlns="">
          <p:sp>
            <p:nvSpPr>
              <p:cNvPr id="95" name="文本框 94">
                <a:extLst>
                  <a:ext uri="{FF2B5EF4-FFF2-40B4-BE49-F238E27FC236}">
                    <a16:creationId xmlns:a16="http://schemas.microsoft.com/office/drawing/2014/main" id="{DA675D44-5920-4B79-9185-0D601397969E}"/>
                  </a:ext>
                </a:extLst>
              </p:cNvPr>
              <p:cNvSpPr txBox="1">
                <a:spLocks noRot="1" noChangeAspect="1" noMove="1" noResize="1" noEditPoints="1" noAdjustHandles="1" noChangeArrowheads="1" noChangeShapeType="1" noTextEdit="1"/>
              </p:cNvSpPr>
              <p:nvPr/>
            </p:nvSpPr>
            <p:spPr>
              <a:xfrm>
                <a:off x="2232406" y="6436511"/>
                <a:ext cx="2612726" cy="546863"/>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5152BD00-B61F-4E57-9B69-6CE44C6C848F}"/>
                  </a:ext>
                </a:extLst>
              </p:cNvPr>
              <p:cNvSpPr txBox="1"/>
              <p:nvPr/>
            </p:nvSpPr>
            <p:spPr>
              <a:xfrm>
                <a:off x="4927960" y="5271386"/>
                <a:ext cx="3286469" cy="954107"/>
              </a:xfrm>
              <a:prstGeom prst="rect">
                <a:avLst/>
              </a:prstGeom>
              <a:noFill/>
              <a:ln>
                <a:solidFill>
                  <a:schemeClr val="accent2"/>
                </a:solidFill>
              </a:ln>
            </p:spPr>
            <p:txBody>
              <a:bodyPr wrap="square" rtlCol="0">
                <a:spAutoFit/>
              </a:bodyPr>
              <a:lstStyle/>
              <a:p>
                <a:r>
                  <a:rPr lang="en-US" altLang="zh-CN" sz="2800" dirty="0">
                    <a:solidFill>
                      <a:schemeClr val="accent2"/>
                    </a:solidFill>
                  </a:rPr>
                  <a:t>Back propagation</a:t>
                </a:r>
                <a:r>
                  <a:rPr lang="zh-CN" altLang="en-US" sz="2800" dirty="0">
                    <a:solidFill>
                      <a:schemeClr val="accent2"/>
                    </a:solidFill>
                  </a:rPr>
                  <a:t> </a:t>
                </a:r>
                <a:r>
                  <a:rPr lang="en-US" altLang="zh-CN" sz="2800" dirty="0">
                    <a:solidFill>
                      <a:schemeClr val="accent2"/>
                    </a:solidFill>
                  </a:rPr>
                  <a:t>for</a:t>
                </a:r>
                <a:r>
                  <a:rPr lang="zh-CN" altLang="en-US" sz="2800" dirty="0">
                    <a:solidFill>
                      <a:schemeClr val="accent2"/>
                    </a:solidFill>
                  </a:rPr>
                  <a:t> </a:t>
                </a:r>
                <a:r>
                  <a:rPr lang="en-US" altLang="zh-CN" sz="2800" dirty="0">
                    <a:solidFill>
                      <a:schemeClr val="accent2"/>
                    </a:solidFill>
                  </a:rPr>
                  <a:t>updating</a:t>
                </a:r>
                <a:r>
                  <a:rPr lang="zh-CN" altLang="en-US" sz="2800" dirty="0">
                    <a:solidFill>
                      <a:schemeClr val="accent2"/>
                    </a:solidFill>
                  </a:rPr>
                  <a:t> </a:t>
                </a:r>
                <a14:m>
                  <m:oMath xmlns:m="http://schemas.openxmlformats.org/officeDocument/2006/math">
                    <m:r>
                      <a:rPr lang="en-US" altLang="zh-CN" sz="2800" b="1" i="1" dirty="0" smtClean="0">
                        <a:solidFill>
                          <a:schemeClr val="accent2"/>
                        </a:solidFill>
                        <a:latin typeface="Cambria Math" panose="02040503050406030204" pitchFamily="18" charset="0"/>
                      </a:rPr>
                      <m:t>𝑲</m:t>
                    </m:r>
                    <m:r>
                      <a:rPr lang="en-US" altLang="zh-CN" sz="2800" b="1" i="1" dirty="0" smtClean="0">
                        <a:solidFill>
                          <a:schemeClr val="accent2"/>
                        </a:solidFill>
                        <a:latin typeface="Cambria Math" panose="02040503050406030204" pitchFamily="18" charset="0"/>
                      </a:rPr>
                      <m:t>, </m:t>
                    </m:r>
                    <m:r>
                      <a:rPr lang="en-US" altLang="zh-CN" sz="2800" b="1" i="1" dirty="0" smtClean="0">
                        <a:solidFill>
                          <a:schemeClr val="accent2"/>
                        </a:solidFill>
                        <a:latin typeface="Cambria Math" panose="02040503050406030204" pitchFamily="18" charset="0"/>
                      </a:rPr>
                      <m:t>𝑸</m:t>
                    </m:r>
                    <m:r>
                      <a:rPr lang="en-US" altLang="zh-CN" sz="2800" b="1" i="1" dirty="0" smtClean="0">
                        <a:solidFill>
                          <a:schemeClr val="accent2"/>
                        </a:solidFill>
                        <a:latin typeface="Cambria Math" panose="02040503050406030204" pitchFamily="18" charset="0"/>
                      </a:rPr>
                      <m:t>, </m:t>
                    </m:r>
                    <m:r>
                      <a:rPr lang="en-US" altLang="zh-CN" sz="2800" b="1" i="1" dirty="0" smtClean="0">
                        <a:solidFill>
                          <a:schemeClr val="accent2"/>
                        </a:solidFill>
                        <a:latin typeface="Cambria Math" panose="02040503050406030204" pitchFamily="18" charset="0"/>
                      </a:rPr>
                      <m:t>𝑽</m:t>
                    </m:r>
                  </m:oMath>
                </a14:m>
                <a:r>
                  <a:rPr lang="en-US" altLang="zh-CN" sz="2800" dirty="0">
                    <a:solidFill>
                      <a:schemeClr val="accent2"/>
                    </a:solidFill>
                  </a:rPr>
                  <a:t> </a:t>
                </a:r>
                <a:endParaRPr lang="zh-CN" altLang="en-US" sz="2800" dirty="0">
                  <a:solidFill>
                    <a:schemeClr val="accent2"/>
                  </a:solidFill>
                </a:endParaRPr>
              </a:p>
            </p:txBody>
          </p:sp>
        </mc:Choice>
        <mc:Fallback xmlns="">
          <p:sp>
            <p:nvSpPr>
              <p:cNvPr id="107" name="文本框 106">
                <a:extLst>
                  <a:ext uri="{FF2B5EF4-FFF2-40B4-BE49-F238E27FC236}">
                    <a16:creationId xmlns:a16="http://schemas.microsoft.com/office/drawing/2014/main" id="{5152BD00-B61F-4E57-9B69-6CE44C6C848F}"/>
                  </a:ext>
                </a:extLst>
              </p:cNvPr>
              <p:cNvSpPr txBox="1">
                <a:spLocks noRot="1" noChangeAspect="1" noMove="1" noResize="1" noEditPoints="1" noAdjustHandles="1" noChangeArrowheads="1" noChangeShapeType="1" noTextEdit="1"/>
              </p:cNvSpPr>
              <p:nvPr/>
            </p:nvSpPr>
            <p:spPr>
              <a:xfrm>
                <a:off x="4927960" y="5271386"/>
                <a:ext cx="3286469" cy="954107"/>
              </a:xfrm>
              <a:prstGeom prst="rect">
                <a:avLst/>
              </a:prstGeom>
              <a:blipFill>
                <a:blip r:embed="rId13"/>
                <a:stretch>
                  <a:fillRect l="-3831" t="-6494" b="-16883"/>
                </a:stretch>
              </a:blipFill>
              <a:ln>
                <a:solidFill>
                  <a:schemeClr val="accent2"/>
                </a:solidFill>
              </a:ln>
            </p:spPr>
            <p:txBody>
              <a:bodyPr/>
              <a:lstStyle/>
              <a:p>
                <a:r>
                  <a:rPr lang="en-CN">
                    <a:noFill/>
                  </a:rPr>
                  <a:t> </a:t>
                </a:r>
              </a:p>
            </p:txBody>
          </p:sp>
        </mc:Fallback>
      </mc:AlternateContent>
      <p:cxnSp>
        <p:nvCxnSpPr>
          <p:cNvPr id="117" name="直接连接符 116">
            <a:extLst>
              <a:ext uri="{FF2B5EF4-FFF2-40B4-BE49-F238E27FC236}">
                <a16:creationId xmlns:a16="http://schemas.microsoft.com/office/drawing/2014/main" id="{27DD8BE0-3E1A-4674-96B2-C8E8A8012DA9}"/>
              </a:ext>
            </a:extLst>
          </p:cNvPr>
          <p:cNvCxnSpPr>
            <a:cxnSpLocks/>
          </p:cNvCxnSpPr>
          <p:nvPr/>
        </p:nvCxnSpPr>
        <p:spPr>
          <a:xfrm flipV="1">
            <a:off x="2580492" y="5046527"/>
            <a:ext cx="0" cy="292404"/>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172B4CB1-A7CB-4DB1-8170-D49BB1E9F1E5}"/>
              </a:ext>
            </a:extLst>
          </p:cNvPr>
          <p:cNvCxnSpPr>
            <a:cxnSpLocks/>
          </p:cNvCxnSpPr>
          <p:nvPr/>
        </p:nvCxnSpPr>
        <p:spPr>
          <a:xfrm flipV="1">
            <a:off x="3585437" y="5066782"/>
            <a:ext cx="0" cy="275508"/>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C7145899-CDA1-4A39-A160-203DB63D7CC9}"/>
              </a:ext>
            </a:extLst>
          </p:cNvPr>
          <p:cNvCxnSpPr>
            <a:cxnSpLocks/>
          </p:cNvCxnSpPr>
          <p:nvPr/>
        </p:nvCxnSpPr>
        <p:spPr>
          <a:xfrm flipV="1">
            <a:off x="4563670" y="5066782"/>
            <a:ext cx="0" cy="278868"/>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B507EF3-1E9A-4EAF-A784-C1E87F1EFBB7}"/>
              </a:ext>
            </a:extLst>
          </p:cNvPr>
          <p:cNvCxnSpPr>
            <a:cxnSpLocks/>
          </p:cNvCxnSpPr>
          <p:nvPr/>
        </p:nvCxnSpPr>
        <p:spPr>
          <a:xfrm flipV="1">
            <a:off x="2582884" y="5653286"/>
            <a:ext cx="0" cy="292404"/>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2D151B7E-786B-4491-B415-37765C3921B1}"/>
              </a:ext>
            </a:extLst>
          </p:cNvPr>
          <p:cNvCxnSpPr>
            <a:cxnSpLocks/>
          </p:cNvCxnSpPr>
          <p:nvPr/>
        </p:nvCxnSpPr>
        <p:spPr>
          <a:xfrm flipV="1">
            <a:off x="3587829" y="5673541"/>
            <a:ext cx="0" cy="275508"/>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F2EFD2D-CA39-419C-B611-FFE0C605B5CB}"/>
              </a:ext>
            </a:extLst>
          </p:cNvPr>
          <p:cNvCxnSpPr>
            <a:cxnSpLocks/>
          </p:cNvCxnSpPr>
          <p:nvPr/>
        </p:nvCxnSpPr>
        <p:spPr>
          <a:xfrm flipV="1">
            <a:off x="4566062" y="5673541"/>
            <a:ext cx="0" cy="278868"/>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50D3EE9D-FA0A-4947-BC2B-5B59EE7A1BAD}"/>
              </a:ext>
            </a:extLst>
          </p:cNvPr>
          <p:cNvCxnSpPr>
            <a:cxnSpLocks/>
          </p:cNvCxnSpPr>
          <p:nvPr/>
        </p:nvCxnSpPr>
        <p:spPr>
          <a:xfrm flipV="1">
            <a:off x="2580492" y="6295281"/>
            <a:ext cx="0" cy="292404"/>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9A7BBB2-C829-41E6-8119-FD574D039BCE}"/>
              </a:ext>
            </a:extLst>
          </p:cNvPr>
          <p:cNvCxnSpPr>
            <a:cxnSpLocks/>
          </p:cNvCxnSpPr>
          <p:nvPr/>
        </p:nvCxnSpPr>
        <p:spPr>
          <a:xfrm flipV="1">
            <a:off x="3585437" y="6315536"/>
            <a:ext cx="0" cy="275508"/>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49B2A17-4B4D-4170-9249-146698A85D3B}"/>
              </a:ext>
            </a:extLst>
          </p:cNvPr>
          <p:cNvCxnSpPr>
            <a:cxnSpLocks/>
          </p:cNvCxnSpPr>
          <p:nvPr/>
        </p:nvCxnSpPr>
        <p:spPr>
          <a:xfrm flipV="1">
            <a:off x="4563670" y="6315536"/>
            <a:ext cx="0" cy="278868"/>
          </a:xfrm>
          <a:prstGeom prst="line">
            <a:avLst/>
          </a:prstGeom>
          <a:ln w="25400">
            <a:solidFill>
              <a:schemeClr val="accent2"/>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7227A7D6-60E7-486D-AEA7-D70F141C8E0C}"/>
              </a:ext>
            </a:extLst>
          </p:cNvPr>
          <p:cNvSpPr txBox="1"/>
          <p:nvPr/>
        </p:nvSpPr>
        <p:spPr>
          <a:xfrm>
            <a:off x="9458216" y="5001885"/>
            <a:ext cx="2733782" cy="1384995"/>
          </a:xfrm>
          <a:prstGeom prst="rect">
            <a:avLst/>
          </a:prstGeom>
          <a:noFill/>
        </p:spPr>
        <p:txBody>
          <a:bodyPr wrap="square" rtlCol="0">
            <a:spAutoFit/>
          </a:bodyPr>
          <a:lstStyle/>
          <a:p>
            <a:pPr algn="ctr"/>
            <a:r>
              <a:rPr lang="en-US" altLang="zh-CN" sz="2800" dirty="0"/>
              <a:t>More</a:t>
            </a:r>
            <a:r>
              <a:rPr lang="zh-CN" altLang="en-US" sz="2800" dirty="0"/>
              <a:t> </a:t>
            </a:r>
            <a:r>
              <a:rPr lang="en-US" altLang="zh-CN" sz="2800" dirty="0"/>
              <a:t>and</a:t>
            </a:r>
            <a:r>
              <a:rPr lang="zh-CN" altLang="en-US" sz="2800" dirty="0"/>
              <a:t> </a:t>
            </a:r>
            <a:r>
              <a:rPr lang="en-US" altLang="zh-CN" sz="2800" dirty="0"/>
              <a:t>better contextualized</a:t>
            </a:r>
            <a:r>
              <a:rPr lang="zh-CN" altLang="en-US" sz="2800" dirty="0"/>
              <a:t> </a:t>
            </a:r>
            <a:r>
              <a:rPr lang="en-US" altLang="zh-CN" sz="2800" dirty="0"/>
              <a:t>embedding</a:t>
            </a:r>
            <a:endParaRPr lang="zh-CN" altLang="en-US" sz="2800" dirty="0"/>
          </a:p>
        </p:txBody>
      </p:sp>
      <p:cxnSp>
        <p:nvCxnSpPr>
          <p:cNvPr id="17" name="Straight Arrow Connector 16">
            <a:extLst>
              <a:ext uri="{FF2B5EF4-FFF2-40B4-BE49-F238E27FC236}">
                <a16:creationId xmlns:a16="http://schemas.microsoft.com/office/drawing/2014/main" id="{F38928C8-3D7C-2949-B027-557015608216}"/>
              </a:ext>
            </a:extLst>
          </p:cNvPr>
          <p:cNvCxnSpPr>
            <a:stCxn id="10" idx="3"/>
            <a:endCxn id="60" idx="1"/>
          </p:cNvCxnSpPr>
          <p:nvPr/>
        </p:nvCxnSpPr>
        <p:spPr>
          <a:xfrm flipV="1">
            <a:off x="4476997" y="3986679"/>
            <a:ext cx="4191312" cy="50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23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9" grpId="0" animBg="1"/>
      <p:bldP spid="40" grpId="0" animBg="1"/>
      <p:bldP spid="43" grpId="0" animBg="1"/>
      <p:bldP spid="53" grpId="0" animBg="1"/>
      <p:bldP spid="59" grpId="0" animBg="1"/>
      <p:bldP spid="60" grpId="0"/>
      <p:bldP spid="64" grpId="0" animBg="1"/>
      <p:bldP spid="69" grpId="0" animBg="1"/>
      <p:bldP spid="74" grpId="0" animBg="1"/>
      <p:bldP spid="75" grpId="0"/>
      <p:bldP spid="76" grpId="0" animBg="1"/>
      <p:bldP spid="95" grpId="0"/>
      <p:bldP spid="107" grpId="0" animBg="1"/>
      <p:bldP spid="1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E7F87-B9CA-45E3-893C-5CDAD6F9CB64}"/>
              </a:ext>
            </a:extLst>
          </p:cNvPr>
          <p:cNvSpPr>
            <a:spLocks noGrp="1"/>
          </p:cNvSpPr>
          <p:nvPr>
            <p:ph type="title"/>
          </p:nvPr>
        </p:nvSpPr>
        <p:spPr/>
        <p:txBody>
          <a:bodyPr>
            <a:noAutofit/>
          </a:bodyPr>
          <a:lstStyle/>
          <a:p>
            <a:r>
              <a:rPr lang="en-US" altLang="zh-CN" dirty="0"/>
              <a:t>Self-Attention</a:t>
            </a:r>
            <a:r>
              <a:rPr lang="zh-CN" altLang="en-US" dirty="0"/>
              <a:t> </a:t>
            </a:r>
            <a:r>
              <a:rPr lang="en-US" altLang="zh-CN" dirty="0"/>
              <a:t>–</a:t>
            </a:r>
            <a:r>
              <a:rPr lang="zh-CN" altLang="en-US" dirty="0"/>
              <a:t> </a:t>
            </a:r>
            <a:r>
              <a:rPr lang="en-US" altLang="zh-CN" dirty="0"/>
              <a:t>A</a:t>
            </a:r>
            <a:r>
              <a:rPr lang="zh-CN" altLang="en-US" dirty="0"/>
              <a:t> </a:t>
            </a:r>
            <a:r>
              <a:rPr lang="en-US" altLang="zh-CN" dirty="0"/>
              <a:t>single block</a:t>
            </a:r>
            <a:endParaRPr lang="zh-CN" altLang="en-US" dirty="0"/>
          </a:p>
        </p:txBody>
      </p:sp>
      <p:sp>
        <p:nvSpPr>
          <p:cNvPr id="4" name="灯片编号占位符 3">
            <a:extLst>
              <a:ext uri="{FF2B5EF4-FFF2-40B4-BE49-F238E27FC236}">
                <a16:creationId xmlns:a16="http://schemas.microsoft.com/office/drawing/2014/main" id="{535DDF6B-6988-497D-8A31-52FD4F3339BD}"/>
              </a:ext>
            </a:extLst>
          </p:cNvPr>
          <p:cNvSpPr>
            <a:spLocks noGrp="1"/>
          </p:cNvSpPr>
          <p:nvPr>
            <p:ph type="sldNum" sz="quarter" idx="12"/>
          </p:nvPr>
        </p:nvSpPr>
        <p:spPr/>
        <p:txBody>
          <a:bodyPr/>
          <a:lstStyle/>
          <a:p>
            <a:fld id="{DC8BB421-126E-41CB-B73A-69D52E98CAE3}" type="slidenum">
              <a:rPr lang="zh-CN" altLang="en-US" smtClean="0"/>
              <a:t>61</a:t>
            </a:fld>
            <a:endParaRPr lang="zh-CN" altLang="en-US"/>
          </a:p>
        </p:txBody>
      </p:sp>
      <p:sp>
        <p:nvSpPr>
          <p:cNvPr id="5" name="矩形 4">
            <a:extLst>
              <a:ext uri="{FF2B5EF4-FFF2-40B4-BE49-F238E27FC236}">
                <a16:creationId xmlns:a16="http://schemas.microsoft.com/office/drawing/2014/main" id="{CDE6A5EA-38D2-4944-BC40-5CB5E8FF7EE0}"/>
              </a:ext>
            </a:extLst>
          </p:cNvPr>
          <p:cNvSpPr/>
          <p:nvPr/>
        </p:nvSpPr>
        <p:spPr>
          <a:xfrm>
            <a:off x="3355953" y="1855789"/>
            <a:ext cx="391886"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6" name="矩形 5">
            <a:extLst>
              <a:ext uri="{FF2B5EF4-FFF2-40B4-BE49-F238E27FC236}">
                <a16:creationId xmlns:a16="http://schemas.microsoft.com/office/drawing/2014/main" id="{F89591EE-35F5-4CD5-A2BD-C7B831BC11CF}"/>
              </a:ext>
            </a:extLst>
          </p:cNvPr>
          <p:cNvSpPr/>
          <p:nvPr/>
        </p:nvSpPr>
        <p:spPr>
          <a:xfrm>
            <a:off x="3355953" y="5061027"/>
            <a:ext cx="391886" cy="1066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2BA60A94-3ED9-4820-93EF-7A397364F8CF}"/>
                  </a:ext>
                </a:extLst>
              </p:cNvPr>
              <p:cNvSpPr/>
              <p:nvPr/>
            </p:nvSpPr>
            <p:spPr>
              <a:xfrm>
                <a:off x="3008517" y="3014513"/>
                <a:ext cx="6304643" cy="1848153"/>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1" dirty="0" smtClean="0">
                          <a:solidFill>
                            <a:schemeClr val="tx1"/>
                          </a:solidFill>
                          <a:latin typeface="Cambria Math" panose="02040503050406030204" pitchFamily="18" charset="0"/>
                        </a:rPr>
                        <m:t>𝑾</m:t>
                      </m:r>
                    </m:oMath>
                  </m:oMathPara>
                </a14:m>
                <a:endParaRPr lang="zh-CN" altLang="en-US" b="1" dirty="0">
                  <a:solidFill>
                    <a:schemeClr val="bg1"/>
                  </a:solidFill>
                </a:endParaRPr>
              </a:p>
            </p:txBody>
          </p:sp>
        </mc:Choice>
        <mc:Fallback xmlns="">
          <p:sp>
            <p:nvSpPr>
              <p:cNvPr id="7" name="矩形: 圆角 6">
                <a:extLst>
                  <a:ext uri="{FF2B5EF4-FFF2-40B4-BE49-F238E27FC236}">
                    <a16:creationId xmlns:a16="http://schemas.microsoft.com/office/drawing/2014/main" id="{2BA60A94-3ED9-4820-93EF-7A397364F8CF}"/>
                  </a:ext>
                </a:extLst>
              </p:cNvPr>
              <p:cNvSpPr>
                <a:spLocks noRot="1" noChangeAspect="1" noMove="1" noResize="1" noEditPoints="1" noAdjustHandles="1" noChangeArrowheads="1" noChangeShapeType="1" noTextEdit="1"/>
              </p:cNvSpPr>
              <p:nvPr/>
            </p:nvSpPr>
            <p:spPr>
              <a:xfrm>
                <a:off x="3008517" y="3014513"/>
                <a:ext cx="6304643" cy="1848153"/>
              </a:xfrm>
              <a:prstGeom prst="roundRect">
                <a:avLst>
                  <a:gd name="adj" fmla="val 4420"/>
                </a:avLst>
              </a:prstGeom>
              <a:blipFill>
                <a:blip r:embed="rId2"/>
                <a:stretch>
                  <a:fillRect/>
                </a:stretch>
              </a:blipFill>
            </p:spPr>
            <p:txBody>
              <a:bodyPr/>
              <a:lstStyle/>
              <a:p>
                <a:r>
                  <a:rPr lang="en-CN">
                    <a:noFill/>
                  </a:rPr>
                  <a:t> </a:t>
                </a:r>
              </a:p>
            </p:txBody>
          </p:sp>
        </mc:Fallback>
      </mc:AlternateContent>
      <p:sp>
        <p:nvSpPr>
          <p:cNvPr id="8" name="矩形 7">
            <a:extLst>
              <a:ext uri="{FF2B5EF4-FFF2-40B4-BE49-F238E27FC236}">
                <a16:creationId xmlns:a16="http://schemas.microsoft.com/office/drawing/2014/main" id="{909486C3-29AF-44BF-8648-3CA1A98A2A6E}"/>
              </a:ext>
            </a:extLst>
          </p:cNvPr>
          <p:cNvSpPr/>
          <p:nvPr/>
        </p:nvSpPr>
        <p:spPr>
          <a:xfrm>
            <a:off x="4384653" y="1855789"/>
            <a:ext cx="391886"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9" name="矩形 8">
            <a:extLst>
              <a:ext uri="{FF2B5EF4-FFF2-40B4-BE49-F238E27FC236}">
                <a16:creationId xmlns:a16="http://schemas.microsoft.com/office/drawing/2014/main" id="{1CC6AEEA-C1A9-41D3-911A-91976F57B82A}"/>
              </a:ext>
            </a:extLst>
          </p:cNvPr>
          <p:cNvSpPr/>
          <p:nvPr/>
        </p:nvSpPr>
        <p:spPr>
          <a:xfrm>
            <a:off x="4384653" y="5061027"/>
            <a:ext cx="391886" cy="1066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A4E2807-2D13-4DB7-80BA-893BDAB6A0C7}"/>
              </a:ext>
            </a:extLst>
          </p:cNvPr>
          <p:cNvSpPr/>
          <p:nvPr/>
        </p:nvSpPr>
        <p:spPr>
          <a:xfrm>
            <a:off x="5413353" y="1855789"/>
            <a:ext cx="391886"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1" name="矩形 10">
            <a:extLst>
              <a:ext uri="{FF2B5EF4-FFF2-40B4-BE49-F238E27FC236}">
                <a16:creationId xmlns:a16="http://schemas.microsoft.com/office/drawing/2014/main" id="{C0D93D08-2D7F-48FE-8604-272D21292DFB}"/>
              </a:ext>
            </a:extLst>
          </p:cNvPr>
          <p:cNvSpPr/>
          <p:nvPr/>
        </p:nvSpPr>
        <p:spPr>
          <a:xfrm>
            <a:off x="5413353" y="5061027"/>
            <a:ext cx="391886" cy="1066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8B744ED-439A-4141-B487-B112EA6F2C0F}"/>
              </a:ext>
            </a:extLst>
          </p:cNvPr>
          <p:cNvSpPr/>
          <p:nvPr/>
        </p:nvSpPr>
        <p:spPr>
          <a:xfrm>
            <a:off x="6442053" y="1855789"/>
            <a:ext cx="391886"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3" name="矩形 12">
            <a:extLst>
              <a:ext uri="{FF2B5EF4-FFF2-40B4-BE49-F238E27FC236}">
                <a16:creationId xmlns:a16="http://schemas.microsoft.com/office/drawing/2014/main" id="{2AE039CB-2BC2-4EB2-AD53-8E0D9C6E8F92}"/>
              </a:ext>
            </a:extLst>
          </p:cNvPr>
          <p:cNvSpPr/>
          <p:nvPr/>
        </p:nvSpPr>
        <p:spPr>
          <a:xfrm>
            <a:off x="6442053" y="5061027"/>
            <a:ext cx="391886" cy="1066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45857EF5-E718-4AB0-8BD9-AF84DB53E1B0}"/>
              </a:ext>
            </a:extLst>
          </p:cNvPr>
          <p:cNvSpPr/>
          <p:nvPr/>
        </p:nvSpPr>
        <p:spPr>
          <a:xfrm>
            <a:off x="7470753" y="1855789"/>
            <a:ext cx="391886"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5" name="矩形 14">
            <a:extLst>
              <a:ext uri="{FF2B5EF4-FFF2-40B4-BE49-F238E27FC236}">
                <a16:creationId xmlns:a16="http://schemas.microsoft.com/office/drawing/2014/main" id="{0A511C94-86A0-449D-894F-800D052E7E64}"/>
              </a:ext>
            </a:extLst>
          </p:cNvPr>
          <p:cNvSpPr/>
          <p:nvPr/>
        </p:nvSpPr>
        <p:spPr>
          <a:xfrm>
            <a:off x="7470753" y="5061027"/>
            <a:ext cx="391886" cy="1066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F214E308-E907-477F-852B-4F465EBBA964}"/>
              </a:ext>
            </a:extLst>
          </p:cNvPr>
          <p:cNvSpPr/>
          <p:nvPr/>
        </p:nvSpPr>
        <p:spPr>
          <a:xfrm>
            <a:off x="8499453" y="1855789"/>
            <a:ext cx="391886"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7" name="矩形 16">
            <a:extLst>
              <a:ext uri="{FF2B5EF4-FFF2-40B4-BE49-F238E27FC236}">
                <a16:creationId xmlns:a16="http://schemas.microsoft.com/office/drawing/2014/main" id="{1EFD9230-2F00-45E3-BF03-A69C2723A73B}"/>
              </a:ext>
            </a:extLst>
          </p:cNvPr>
          <p:cNvSpPr/>
          <p:nvPr/>
        </p:nvSpPr>
        <p:spPr>
          <a:xfrm>
            <a:off x="8499453" y="5061027"/>
            <a:ext cx="391886" cy="10668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7CDBFAC-C6B0-4C4A-B38D-76039D50D827}"/>
              </a:ext>
            </a:extLst>
          </p:cNvPr>
          <p:cNvSpPr txBox="1"/>
          <p:nvPr/>
        </p:nvSpPr>
        <p:spPr>
          <a:xfrm>
            <a:off x="708720" y="2051379"/>
            <a:ext cx="1438214" cy="523220"/>
          </a:xfrm>
          <a:prstGeom prst="rect">
            <a:avLst/>
          </a:prstGeom>
          <a:noFill/>
        </p:spPr>
        <p:txBody>
          <a:bodyPr wrap="none" rtlCol="0">
            <a:spAutoFit/>
          </a:bodyPr>
          <a:lstStyle/>
          <a:p>
            <a:r>
              <a:rPr lang="en-US" altLang="zh-CN" sz="2800" dirty="0">
                <a:solidFill>
                  <a:schemeClr val="accent2"/>
                </a:solidFill>
              </a:rPr>
              <a:t>Outputs</a:t>
            </a:r>
            <a:endParaRPr lang="zh-CN" altLang="en-US" sz="2800" dirty="0">
              <a:solidFill>
                <a:schemeClr val="accent2"/>
              </a:solidFill>
            </a:endParaRPr>
          </a:p>
        </p:txBody>
      </p:sp>
      <p:sp>
        <p:nvSpPr>
          <p:cNvPr id="19" name="文本框 18">
            <a:extLst>
              <a:ext uri="{FF2B5EF4-FFF2-40B4-BE49-F238E27FC236}">
                <a16:creationId xmlns:a16="http://schemas.microsoft.com/office/drawing/2014/main" id="{A8D8F195-E864-4874-BC2E-86175EB4857D}"/>
              </a:ext>
            </a:extLst>
          </p:cNvPr>
          <p:cNvSpPr txBox="1"/>
          <p:nvPr/>
        </p:nvSpPr>
        <p:spPr>
          <a:xfrm>
            <a:off x="708720" y="3676979"/>
            <a:ext cx="2299797" cy="523220"/>
          </a:xfrm>
          <a:prstGeom prst="rect">
            <a:avLst/>
          </a:prstGeom>
          <a:noFill/>
        </p:spPr>
        <p:txBody>
          <a:bodyPr wrap="none" rtlCol="0">
            <a:spAutoFit/>
          </a:bodyPr>
          <a:lstStyle/>
          <a:p>
            <a:r>
              <a:rPr lang="en-US" altLang="zh-CN" sz="2800" dirty="0">
                <a:solidFill>
                  <a:schemeClr val="accent6"/>
                </a:solidFill>
              </a:rPr>
              <a:t>Self-attention</a:t>
            </a:r>
            <a:endParaRPr lang="zh-CN" altLang="en-US" sz="2800" dirty="0">
              <a:solidFill>
                <a:schemeClr val="accent6"/>
              </a:solidFill>
            </a:endParaRPr>
          </a:p>
        </p:txBody>
      </p:sp>
      <p:sp>
        <p:nvSpPr>
          <p:cNvPr id="20" name="文本框 19">
            <a:extLst>
              <a:ext uri="{FF2B5EF4-FFF2-40B4-BE49-F238E27FC236}">
                <a16:creationId xmlns:a16="http://schemas.microsoft.com/office/drawing/2014/main" id="{EB184EA2-B28D-4283-8005-F9F47F5201C0}"/>
              </a:ext>
            </a:extLst>
          </p:cNvPr>
          <p:cNvSpPr txBox="1"/>
          <p:nvPr/>
        </p:nvSpPr>
        <p:spPr>
          <a:xfrm>
            <a:off x="708720" y="5341485"/>
            <a:ext cx="1197636" cy="523220"/>
          </a:xfrm>
          <a:prstGeom prst="rect">
            <a:avLst/>
          </a:prstGeom>
          <a:noFill/>
        </p:spPr>
        <p:txBody>
          <a:bodyPr wrap="none" rtlCol="0">
            <a:spAutoFit/>
          </a:bodyPr>
          <a:lstStyle/>
          <a:p>
            <a:r>
              <a:rPr lang="en-US" altLang="zh-CN" sz="2800" dirty="0">
                <a:solidFill>
                  <a:schemeClr val="accent5"/>
                </a:solidFill>
              </a:rPr>
              <a:t>Inputs</a:t>
            </a:r>
            <a:endParaRPr lang="zh-CN" altLang="en-US" sz="2800" dirty="0">
              <a:solidFill>
                <a:schemeClr val="accent5"/>
              </a:solidFill>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3C9458C-C68F-4077-883B-C26E5D8EC640}"/>
                  </a:ext>
                </a:extLst>
              </p:cNvPr>
              <p:cNvSpPr txBox="1"/>
              <p:nvPr/>
            </p:nvSpPr>
            <p:spPr>
              <a:xfrm>
                <a:off x="3392035" y="1356498"/>
                <a:ext cx="5537606" cy="430887"/>
              </a:xfrm>
              <a:prstGeom prst="rect">
                <a:avLst/>
              </a:prstGeom>
              <a:noFill/>
            </p:spPr>
            <p:txBody>
              <a:bodyPr wrap="none" lIns="0" tIns="0" rIns="0" bIns="0" rtlCol="0">
                <a:spAutoFit/>
              </a:bodyPr>
              <a:lstStyle/>
              <a:p>
                <a14:m>
                  <m:oMath xmlns:m="http://schemas.openxmlformats.org/officeDocument/2006/math">
                    <m:sSub>
                      <m:sSubPr>
                        <m:ctrlPr>
                          <a:rPr lang="en-US" altLang="zh-CN" sz="2800" b="0" i="1" smtClean="0">
                            <a:solidFill>
                              <a:schemeClr val="accent2"/>
                            </a:solidFill>
                            <a:latin typeface="Cambria Math" panose="02040503050406030204" pitchFamily="18" charset="0"/>
                          </a:rPr>
                        </m:ctrlPr>
                      </m:sSubPr>
                      <m:e>
                        <m:r>
                          <a:rPr lang="en-US" altLang="zh-CN" sz="2800" b="1" i="1" smtClean="0">
                            <a:solidFill>
                              <a:schemeClr val="accent2"/>
                            </a:solidFill>
                            <a:latin typeface="Cambria Math" panose="02040503050406030204" pitchFamily="18" charset="0"/>
                          </a:rPr>
                          <m:t>𝒚</m:t>
                        </m:r>
                      </m:e>
                      <m:sub>
                        <m:r>
                          <a:rPr lang="en-US" altLang="zh-CN" sz="2800" b="0" i="1" smtClean="0">
                            <a:solidFill>
                              <a:schemeClr val="accent2"/>
                            </a:solidFill>
                            <a:latin typeface="Cambria Math" panose="02040503050406030204" pitchFamily="18" charset="0"/>
                          </a:rPr>
                          <m:t>1</m:t>
                        </m:r>
                      </m:sub>
                    </m:sSub>
                  </m:oMath>
                </a14:m>
                <a:r>
                  <a:rPr lang="zh-CN" altLang="en-US" sz="2800" dirty="0">
                    <a:solidFill>
                      <a:schemeClr val="accent2"/>
                    </a:solidFill>
                  </a:rPr>
                  <a:t>      </a:t>
                </a:r>
                <a14:m>
                  <m:oMath xmlns:m="http://schemas.openxmlformats.org/officeDocument/2006/math">
                    <m:sSub>
                      <m:sSubPr>
                        <m:ctrlPr>
                          <a:rPr lang="en-US" altLang="zh-CN" sz="2800" i="1">
                            <a:solidFill>
                              <a:schemeClr val="accent2"/>
                            </a:solidFill>
                            <a:latin typeface="Cambria Math" panose="02040503050406030204" pitchFamily="18" charset="0"/>
                          </a:rPr>
                        </m:ctrlPr>
                      </m:sSubPr>
                      <m:e>
                        <m:r>
                          <a:rPr lang="en-US" altLang="zh-CN" sz="2800" b="1" i="1">
                            <a:solidFill>
                              <a:schemeClr val="accent2"/>
                            </a:solidFill>
                            <a:latin typeface="Cambria Math" panose="02040503050406030204" pitchFamily="18" charset="0"/>
                          </a:rPr>
                          <m:t>𝒚</m:t>
                        </m:r>
                      </m:e>
                      <m:sub>
                        <m:r>
                          <a:rPr lang="en-US" altLang="zh-CN" sz="2800" b="0" i="1" smtClean="0">
                            <a:solidFill>
                              <a:schemeClr val="accent2"/>
                            </a:solidFill>
                            <a:latin typeface="Cambria Math" panose="02040503050406030204" pitchFamily="18" charset="0"/>
                          </a:rPr>
                          <m:t>2</m:t>
                        </m:r>
                      </m:sub>
                    </m:sSub>
                  </m:oMath>
                </a14:m>
                <a:r>
                  <a:rPr lang="zh-CN" altLang="en-US" sz="2800" dirty="0">
                    <a:solidFill>
                      <a:schemeClr val="accent2"/>
                    </a:solidFill>
                  </a:rPr>
                  <a:t>      </a:t>
                </a:r>
                <a14:m>
                  <m:oMath xmlns:m="http://schemas.openxmlformats.org/officeDocument/2006/math">
                    <m:sSub>
                      <m:sSubPr>
                        <m:ctrlPr>
                          <a:rPr lang="en-US" altLang="zh-CN" sz="2800" i="1">
                            <a:solidFill>
                              <a:schemeClr val="accent2"/>
                            </a:solidFill>
                            <a:latin typeface="Cambria Math" panose="02040503050406030204" pitchFamily="18" charset="0"/>
                          </a:rPr>
                        </m:ctrlPr>
                      </m:sSubPr>
                      <m:e>
                        <m:r>
                          <a:rPr lang="en-US" altLang="zh-CN" sz="2800" b="1" i="1">
                            <a:solidFill>
                              <a:schemeClr val="accent2"/>
                            </a:solidFill>
                            <a:latin typeface="Cambria Math" panose="02040503050406030204" pitchFamily="18" charset="0"/>
                          </a:rPr>
                          <m:t>𝒚</m:t>
                        </m:r>
                      </m:e>
                      <m:sub>
                        <m:r>
                          <a:rPr lang="en-US" altLang="zh-CN" sz="2800" b="0" i="1" smtClean="0">
                            <a:solidFill>
                              <a:schemeClr val="accent2"/>
                            </a:solidFill>
                            <a:latin typeface="Cambria Math" panose="02040503050406030204" pitchFamily="18" charset="0"/>
                          </a:rPr>
                          <m:t>3</m:t>
                        </m:r>
                      </m:sub>
                    </m:sSub>
                  </m:oMath>
                </a14:m>
                <a:r>
                  <a:rPr lang="zh-CN" altLang="en-US" sz="2800" dirty="0">
                    <a:solidFill>
                      <a:schemeClr val="accent2"/>
                    </a:solidFill>
                  </a:rPr>
                  <a:t>      </a:t>
                </a:r>
                <a14:m>
                  <m:oMath xmlns:m="http://schemas.openxmlformats.org/officeDocument/2006/math">
                    <m:sSub>
                      <m:sSubPr>
                        <m:ctrlPr>
                          <a:rPr lang="en-US" altLang="zh-CN" sz="2800" i="1">
                            <a:solidFill>
                              <a:schemeClr val="accent2"/>
                            </a:solidFill>
                            <a:latin typeface="Cambria Math" panose="02040503050406030204" pitchFamily="18" charset="0"/>
                          </a:rPr>
                        </m:ctrlPr>
                      </m:sSubPr>
                      <m:e>
                        <m:r>
                          <a:rPr lang="en-US" altLang="zh-CN" sz="2800" b="1" i="1">
                            <a:solidFill>
                              <a:schemeClr val="accent2"/>
                            </a:solidFill>
                            <a:latin typeface="Cambria Math" panose="02040503050406030204" pitchFamily="18" charset="0"/>
                          </a:rPr>
                          <m:t>𝒚</m:t>
                        </m:r>
                      </m:e>
                      <m:sub>
                        <m:r>
                          <a:rPr lang="en-US" altLang="zh-CN" sz="2800" b="0" i="1" smtClean="0">
                            <a:solidFill>
                              <a:schemeClr val="accent2"/>
                            </a:solidFill>
                            <a:latin typeface="Cambria Math" panose="02040503050406030204" pitchFamily="18" charset="0"/>
                          </a:rPr>
                          <m:t>4</m:t>
                        </m:r>
                      </m:sub>
                    </m:sSub>
                  </m:oMath>
                </a14:m>
                <a:r>
                  <a:rPr lang="zh-CN" altLang="en-US" sz="2800" dirty="0">
                    <a:solidFill>
                      <a:schemeClr val="accent2"/>
                    </a:solidFill>
                  </a:rPr>
                  <a:t>     </a:t>
                </a:r>
                <a14:m>
                  <m:oMath xmlns:m="http://schemas.openxmlformats.org/officeDocument/2006/math">
                    <m:sSub>
                      <m:sSubPr>
                        <m:ctrlPr>
                          <a:rPr lang="en-US" altLang="zh-CN" sz="2800" i="1">
                            <a:solidFill>
                              <a:schemeClr val="accent2"/>
                            </a:solidFill>
                            <a:latin typeface="Cambria Math" panose="02040503050406030204" pitchFamily="18" charset="0"/>
                          </a:rPr>
                        </m:ctrlPr>
                      </m:sSubPr>
                      <m:e>
                        <m:r>
                          <a:rPr lang="en-US" altLang="zh-CN" sz="2800" b="1" i="1">
                            <a:solidFill>
                              <a:schemeClr val="accent2"/>
                            </a:solidFill>
                            <a:latin typeface="Cambria Math" panose="02040503050406030204" pitchFamily="18" charset="0"/>
                          </a:rPr>
                          <m:t>𝒚</m:t>
                        </m:r>
                      </m:e>
                      <m:sub>
                        <m:r>
                          <a:rPr lang="en-US" altLang="zh-CN" sz="2800" b="0" i="1" smtClean="0">
                            <a:solidFill>
                              <a:schemeClr val="accent2"/>
                            </a:solidFill>
                            <a:latin typeface="Cambria Math" panose="02040503050406030204" pitchFamily="18" charset="0"/>
                          </a:rPr>
                          <m:t>5</m:t>
                        </m:r>
                      </m:sub>
                    </m:sSub>
                  </m:oMath>
                </a14:m>
                <a:r>
                  <a:rPr lang="zh-CN" altLang="en-US" sz="2800" dirty="0">
                    <a:solidFill>
                      <a:schemeClr val="accent2"/>
                    </a:solidFill>
                  </a:rPr>
                  <a:t>      </a:t>
                </a:r>
                <a14:m>
                  <m:oMath xmlns:m="http://schemas.openxmlformats.org/officeDocument/2006/math">
                    <m:sSub>
                      <m:sSubPr>
                        <m:ctrlPr>
                          <a:rPr lang="en-US" altLang="zh-CN" sz="2800" i="1">
                            <a:solidFill>
                              <a:schemeClr val="accent2"/>
                            </a:solidFill>
                            <a:latin typeface="Cambria Math" panose="02040503050406030204" pitchFamily="18" charset="0"/>
                          </a:rPr>
                        </m:ctrlPr>
                      </m:sSubPr>
                      <m:e>
                        <m:r>
                          <a:rPr lang="en-US" altLang="zh-CN" sz="2800" b="1" i="1">
                            <a:solidFill>
                              <a:schemeClr val="accent2"/>
                            </a:solidFill>
                            <a:latin typeface="Cambria Math" panose="02040503050406030204" pitchFamily="18" charset="0"/>
                          </a:rPr>
                          <m:t>𝒚</m:t>
                        </m:r>
                      </m:e>
                      <m:sub>
                        <m:r>
                          <a:rPr lang="en-US" altLang="zh-CN" sz="2800" b="0" i="1" smtClean="0">
                            <a:solidFill>
                              <a:schemeClr val="accent2"/>
                            </a:solidFill>
                            <a:latin typeface="Cambria Math" panose="02040503050406030204" pitchFamily="18" charset="0"/>
                          </a:rPr>
                          <m:t>6</m:t>
                        </m:r>
                      </m:sub>
                    </m:sSub>
                  </m:oMath>
                </a14:m>
                <a:endParaRPr lang="zh-CN" altLang="en-US" sz="2800" dirty="0">
                  <a:solidFill>
                    <a:schemeClr val="accent2"/>
                  </a:solidFill>
                </a:endParaRPr>
              </a:p>
            </p:txBody>
          </p:sp>
        </mc:Choice>
        <mc:Fallback xmlns="">
          <p:sp>
            <p:nvSpPr>
              <p:cNvPr id="21" name="文本框 20">
                <a:extLst>
                  <a:ext uri="{FF2B5EF4-FFF2-40B4-BE49-F238E27FC236}">
                    <a16:creationId xmlns:a16="http://schemas.microsoft.com/office/drawing/2014/main" id="{03C9458C-C68F-4077-883B-C26E5D8EC640}"/>
                  </a:ext>
                </a:extLst>
              </p:cNvPr>
              <p:cNvSpPr txBox="1">
                <a:spLocks noRot="1" noChangeAspect="1" noMove="1" noResize="1" noEditPoints="1" noAdjustHandles="1" noChangeArrowheads="1" noChangeShapeType="1" noTextEdit="1"/>
              </p:cNvSpPr>
              <p:nvPr/>
            </p:nvSpPr>
            <p:spPr>
              <a:xfrm>
                <a:off x="3392035" y="1356498"/>
                <a:ext cx="5537606" cy="430887"/>
              </a:xfrm>
              <a:prstGeom prst="rect">
                <a:avLst/>
              </a:prstGeom>
              <a:blipFill>
                <a:blip r:embed="rId3"/>
                <a:stretch>
                  <a:fillRect l="-2283" r="-228"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EF64AEE1-940F-451D-97E9-23C4052776F1}"/>
                  </a:ext>
                </a:extLst>
              </p:cNvPr>
              <p:cNvSpPr txBox="1"/>
              <p:nvPr/>
            </p:nvSpPr>
            <p:spPr>
              <a:xfrm>
                <a:off x="3397521" y="6127827"/>
                <a:ext cx="5856603" cy="430887"/>
              </a:xfrm>
              <a:prstGeom prst="rect">
                <a:avLst/>
              </a:prstGeom>
              <a:noFill/>
            </p:spPr>
            <p:txBody>
              <a:bodyPr wrap="none" lIns="0" tIns="0" rIns="0" bIns="0" rtlCol="0">
                <a:spAutoFit/>
              </a:bodyPr>
              <a:lstStyle/>
              <a:p>
                <a14:m>
                  <m:oMath xmlns:m="http://schemas.openxmlformats.org/officeDocument/2006/math">
                    <m:sSub>
                      <m:sSubPr>
                        <m:ctrlPr>
                          <a:rPr lang="en-US" altLang="zh-CN" sz="2800" b="0" i="1" smtClean="0">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1</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2</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3</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4</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5</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6</m:t>
                        </m:r>
                      </m:sub>
                    </m:sSub>
                  </m:oMath>
                </a14:m>
                <a:endParaRPr lang="zh-CN" altLang="en-US" sz="2800" dirty="0">
                  <a:solidFill>
                    <a:schemeClr val="accent5"/>
                  </a:solidFill>
                </a:endParaRPr>
              </a:p>
            </p:txBody>
          </p:sp>
        </mc:Choice>
        <mc:Fallback xmlns="">
          <p:sp>
            <p:nvSpPr>
              <p:cNvPr id="22" name="文本框 21">
                <a:extLst>
                  <a:ext uri="{FF2B5EF4-FFF2-40B4-BE49-F238E27FC236}">
                    <a16:creationId xmlns:a16="http://schemas.microsoft.com/office/drawing/2014/main" id="{EF64AEE1-940F-451D-97E9-23C4052776F1}"/>
                  </a:ext>
                </a:extLst>
              </p:cNvPr>
              <p:cNvSpPr txBox="1">
                <a:spLocks noRot="1" noChangeAspect="1" noMove="1" noResize="1" noEditPoints="1" noAdjustHandles="1" noChangeArrowheads="1" noChangeShapeType="1" noTextEdit="1"/>
              </p:cNvSpPr>
              <p:nvPr/>
            </p:nvSpPr>
            <p:spPr>
              <a:xfrm>
                <a:off x="3397521" y="6127827"/>
                <a:ext cx="5856603" cy="430887"/>
              </a:xfrm>
              <a:prstGeom prst="rect">
                <a:avLst/>
              </a:prstGeom>
              <a:blipFill>
                <a:blip r:embed="rId4"/>
                <a:stretch>
                  <a:fillRect l="-1515"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C020E27-3B68-48D5-92AE-0712A0754558}"/>
                  </a:ext>
                </a:extLst>
              </p:cNvPr>
              <p:cNvSpPr txBox="1"/>
              <p:nvPr/>
            </p:nvSpPr>
            <p:spPr>
              <a:xfrm>
                <a:off x="9374011" y="3429000"/>
                <a:ext cx="2266518" cy="1099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sty m:val="p"/>
                              <m:brk m:alnAt="7"/>
                            </m:rPr>
                            <a:rPr lang="en-US" altLang="zh-CN" sz="2800" i="1">
                              <a:latin typeface="Cambria Math" panose="02040503050406030204" pitchFamily="18" charset="0"/>
                            </a:rPr>
                            <m:t>j</m:t>
                          </m:r>
                        </m:sub>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𝑖𝑗</m:t>
                              </m:r>
                            </m:sub>
                          </m:sSub>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𝒗</m:t>
                              </m:r>
                            </m:e>
                            <m:sub>
                              <m:r>
                                <a:rPr lang="en-US" altLang="zh-CN" sz="2800" b="0" i="1" smtClean="0">
                                  <a:latin typeface="Cambria Math" panose="02040503050406030204" pitchFamily="18" charset="0"/>
                                </a:rPr>
                                <m:t>𝑗</m:t>
                              </m:r>
                            </m:sub>
                          </m:sSub>
                        </m:e>
                      </m:nary>
                    </m:oMath>
                  </m:oMathPara>
                </a14:m>
                <a:endParaRPr lang="zh-CN" altLang="en-US" sz="2800" dirty="0"/>
              </a:p>
            </p:txBody>
          </p:sp>
        </mc:Choice>
        <mc:Fallback xmlns="">
          <p:sp>
            <p:nvSpPr>
              <p:cNvPr id="23" name="文本框 22">
                <a:extLst>
                  <a:ext uri="{FF2B5EF4-FFF2-40B4-BE49-F238E27FC236}">
                    <a16:creationId xmlns:a16="http://schemas.microsoft.com/office/drawing/2014/main" id="{0C020E27-3B68-48D5-92AE-0712A0754558}"/>
                  </a:ext>
                </a:extLst>
              </p:cNvPr>
              <p:cNvSpPr txBox="1">
                <a:spLocks noRot="1" noChangeAspect="1" noMove="1" noResize="1" noEditPoints="1" noAdjustHandles="1" noChangeArrowheads="1" noChangeShapeType="1" noTextEdit="1"/>
              </p:cNvSpPr>
              <p:nvPr/>
            </p:nvSpPr>
            <p:spPr>
              <a:xfrm>
                <a:off x="9374011" y="3429000"/>
                <a:ext cx="2266518" cy="1099596"/>
              </a:xfrm>
              <a:prstGeom prst="rect">
                <a:avLst/>
              </a:prstGeom>
              <a:blipFill>
                <a:blip r:embed="rId5"/>
                <a:stretch>
                  <a:fillRect l="-21788" t="-140230" r="-1117" b="-188506"/>
                </a:stretch>
              </a:blipFill>
            </p:spPr>
            <p:txBody>
              <a:bodyPr/>
              <a:lstStyle/>
              <a:p>
                <a:r>
                  <a:rPr lang="en-CN">
                    <a:noFill/>
                  </a:rPr>
                  <a:t> </a:t>
                </a:r>
              </a:p>
            </p:txBody>
          </p:sp>
        </mc:Fallback>
      </mc:AlternateContent>
    </p:spTree>
    <p:extLst>
      <p:ext uri="{BB962C8B-B14F-4D97-AF65-F5344CB8AC3E}">
        <p14:creationId xmlns:p14="http://schemas.microsoft.com/office/powerpoint/2010/main" val="303114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E6CA7-7E0D-41E6-81CD-A7F9A09C2879}"/>
              </a:ext>
            </a:extLst>
          </p:cNvPr>
          <p:cNvSpPr>
            <a:spLocks noGrp="1"/>
          </p:cNvSpPr>
          <p:nvPr>
            <p:ph type="title"/>
          </p:nvPr>
        </p:nvSpPr>
        <p:spPr/>
        <p:txBody>
          <a:bodyPr lIns="90000">
            <a:noAutofit/>
          </a:bodyPr>
          <a:lstStyle/>
          <a:p>
            <a:r>
              <a:rPr lang="en-US" altLang="zh-CN" dirty="0"/>
              <a:t>One self-attention enough?</a:t>
            </a:r>
            <a:endParaRPr lang="zh-CN" altLang="en-US" dirty="0"/>
          </a:p>
        </p:txBody>
      </p:sp>
      <p:sp>
        <p:nvSpPr>
          <p:cNvPr id="3" name="内容占位符 2">
            <a:extLst>
              <a:ext uri="{FF2B5EF4-FFF2-40B4-BE49-F238E27FC236}">
                <a16:creationId xmlns:a16="http://schemas.microsoft.com/office/drawing/2014/main" id="{191E4A4B-C217-4B9A-9AAC-1895457FAF3B}"/>
              </a:ext>
            </a:extLst>
          </p:cNvPr>
          <p:cNvSpPr>
            <a:spLocks noGrp="1"/>
          </p:cNvSpPr>
          <p:nvPr>
            <p:ph idx="1"/>
          </p:nvPr>
        </p:nvSpPr>
        <p:spPr>
          <a:xfrm>
            <a:off x="534780" y="1076545"/>
            <a:ext cx="9531044" cy="1026438"/>
          </a:xfrm>
        </p:spPr>
        <p:txBody>
          <a:bodyPr>
            <a:noAutofit/>
          </a:bodyPr>
          <a:lstStyle/>
          <a:p>
            <a:r>
              <a:rPr lang="en-US" altLang="zh-CN" dirty="0"/>
              <a:t>Take the sentence: “I gave my dog Charlie some food.”</a:t>
            </a:r>
          </a:p>
          <a:p>
            <a:r>
              <a:rPr lang="en-US" altLang="zh-CN" dirty="0"/>
              <a:t>Where should the attention of “gave” go?</a:t>
            </a:r>
            <a:endParaRPr lang="zh-CN" altLang="en-US" dirty="0"/>
          </a:p>
        </p:txBody>
      </p:sp>
      <p:sp>
        <p:nvSpPr>
          <p:cNvPr id="4" name="灯片编号占位符 3">
            <a:extLst>
              <a:ext uri="{FF2B5EF4-FFF2-40B4-BE49-F238E27FC236}">
                <a16:creationId xmlns:a16="http://schemas.microsoft.com/office/drawing/2014/main" id="{3BF54ED8-17FD-40FF-A239-E80E36AF92B5}"/>
              </a:ext>
            </a:extLst>
          </p:cNvPr>
          <p:cNvSpPr>
            <a:spLocks noGrp="1"/>
          </p:cNvSpPr>
          <p:nvPr>
            <p:ph type="sldNum" sz="quarter" idx="12"/>
          </p:nvPr>
        </p:nvSpPr>
        <p:spPr/>
        <p:txBody>
          <a:bodyPr/>
          <a:lstStyle/>
          <a:p>
            <a:fld id="{DC8BB421-126E-41CB-B73A-69D52E98CAE3}" type="slidenum">
              <a:rPr lang="zh-CN" altLang="en-US" smtClean="0"/>
              <a:t>62</a:t>
            </a:fld>
            <a:endParaRPr lang="zh-CN" altLang="en-US"/>
          </a:p>
        </p:txBody>
      </p:sp>
      <p:sp>
        <p:nvSpPr>
          <p:cNvPr id="6" name="文本框 5">
            <a:extLst>
              <a:ext uri="{FF2B5EF4-FFF2-40B4-BE49-F238E27FC236}">
                <a16:creationId xmlns:a16="http://schemas.microsoft.com/office/drawing/2014/main" id="{E34C5608-CEFD-4E4B-9A1A-360080B80416}"/>
              </a:ext>
            </a:extLst>
          </p:cNvPr>
          <p:cNvSpPr txBox="1"/>
          <p:nvPr/>
        </p:nvSpPr>
        <p:spPr>
          <a:xfrm>
            <a:off x="1628188" y="2859294"/>
            <a:ext cx="9531044" cy="584775"/>
          </a:xfrm>
          <a:prstGeom prst="rect">
            <a:avLst/>
          </a:prstGeom>
          <a:noFill/>
        </p:spPr>
        <p:txBody>
          <a:bodyPr wrap="square">
            <a:spAutoFit/>
          </a:bodyPr>
          <a:lstStyle/>
          <a:p>
            <a:r>
              <a:rPr lang="en-US" altLang="zh-CN" sz="3200" dirty="0"/>
              <a:t>I     </a:t>
            </a:r>
            <a:r>
              <a:rPr lang="en-US" altLang="zh-CN" sz="3200" dirty="0">
                <a:solidFill>
                  <a:srgbClr val="FF0000"/>
                </a:solidFill>
              </a:rPr>
              <a:t>gave</a:t>
            </a:r>
            <a:r>
              <a:rPr lang="en-US" altLang="zh-CN" sz="3200" dirty="0"/>
              <a:t>     my     dog     Charlie     some      food.</a:t>
            </a:r>
            <a:endParaRPr lang="zh-CN" altLang="en-US" sz="3200" dirty="0"/>
          </a:p>
        </p:txBody>
      </p:sp>
      <p:sp>
        <p:nvSpPr>
          <p:cNvPr id="7" name="任意多边形: 形状 6">
            <a:extLst>
              <a:ext uri="{FF2B5EF4-FFF2-40B4-BE49-F238E27FC236}">
                <a16:creationId xmlns:a16="http://schemas.microsoft.com/office/drawing/2014/main" id="{DF1D078D-BD10-4CD2-B4DE-1ED4CB75C1DE}"/>
              </a:ext>
            </a:extLst>
          </p:cNvPr>
          <p:cNvSpPr/>
          <p:nvPr/>
        </p:nvSpPr>
        <p:spPr>
          <a:xfrm rot="10800000" flipV="1">
            <a:off x="1836222" y="3444069"/>
            <a:ext cx="936829" cy="584773"/>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 name="任意多边形: 形状 8">
            <a:extLst>
              <a:ext uri="{FF2B5EF4-FFF2-40B4-BE49-F238E27FC236}">
                <a16:creationId xmlns:a16="http://schemas.microsoft.com/office/drawing/2014/main" id="{A1550A2A-10C6-4DA2-9DDA-15F63997366D}"/>
              </a:ext>
            </a:extLst>
          </p:cNvPr>
          <p:cNvSpPr/>
          <p:nvPr/>
        </p:nvSpPr>
        <p:spPr>
          <a:xfrm rot="10800000" flipH="1" flipV="1">
            <a:off x="2981085" y="3444068"/>
            <a:ext cx="4080282" cy="792557"/>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任意多边形: 形状 9">
            <a:extLst>
              <a:ext uri="{FF2B5EF4-FFF2-40B4-BE49-F238E27FC236}">
                <a16:creationId xmlns:a16="http://schemas.microsoft.com/office/drawing/2014/main" id="{823B83AD-AC8A-45AC-9D71-3F5B99FCB697}"/>
              </a:ext>
            </a:extLst>
          </p:cNvPr>
          <p:cNvSpPr/>
          <p:nvPr/>
        </p:nvSpPr>
        <p:spPr>
          <a:xfrm rot="10800000" flipH="1" flipV="1">
            <a:off x="2845621" y="3444067"/>
            <a:ext cx="7495973" cy="1489845"/>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文本框 10">
            <a:extLst>
              <a:ext uri="{FF2B5EF4-FFF2-40B4-BE49-F238E27FC236}">
                <a16:creationId xmlns:a16="http://schemas.microsoft.com/office/drawing/2014/main" id="{DC5E6B8D-9CB6-42EF-9374-4BC2A3622D90}"/>
              </a:ext>
            </a:extLst>
          </p:cNvPr>
          <p:cNvSpPr txBox="1"/>
          <p:nvPr/>
        </p:nvSpPr>
        <p:spPr>
          <a:xfrm>
            <a:off x="727458" y="4941247"/>
            <a:ext cx="4091185" cy="523220"/>
          </a:xfrm>
          <a:prstGeom prst="rect">
            <a:avLst/>
          </a:prstGeom>
          <a:noFill/>
        </p:spPr>
        <p:txBody>
          <a:bodyPr wrap="none" rtlCol="0">
            <a:spAutoFit/>
          </a:bodyPr>
          <a:lstStyle/>
          <a:p>
            <a:pPr>
              <a:spcAft>
                <a:spcPts val="1200"/>
              </a:spcAft>
            </a:pPr>
            <a:r>
              <a:rPr lang="en-US" altLang="zh-CN" sz="2800" dirty="0"/>
              <a:t>Who is doing the giving?</a:t>
            </a:r>
          </a:p>
        </p:txBody>
      </p:sp>
      <p:cxnSp>
        <p:nvCxnSpPr>
          <p:cNvPr id="12" name="连接符: 曲线 11">
            <a:extLst>
              <a:ext uri="{FF2B5EF4-FFF2-40B4-BE49-F238E27FC236}">
                <a16:creationId xmlns:a16="http://schemas.microsoft.com/office/drawing/2014/main" id="{5143CF39-D750-4EBD-A416-D0EFE4BEEA79}"/>
              </a:ext>
            </a:extLst>
          </p:cNvPr>
          <p:cNvCxnSpPr>
            <a:cxnSpLocks/>
          </p:cNvCxnSpPr>
          <p:nvPr/>
        </p:nvCxnSpPr>
        <p:spPr>
          <a:xfrm rot="5400000">
            <a:off x="2567454" y="2698172"/>
            <a:ext cx="554380" cy="195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11D0B76-E043-4B35-B962-3387F5DA92B2}"/>
              </a:ext>
            </a:extLst>
          </p:cNvPr>
          <p:cNvSpPr txBox="1"/>
          <p:nvPr/>
        </p:nvSpPr>
        <p:spPr>
          <a:xfrm>
            <a:off x="4818643" y="5106250"/>
            <a:ext cx="7448081" cy="954107"/>
          </a:xfrm>
          <a:prstGeom prst="rect">
            <a:avLst/>
          </a:prstGeom>
          <a:noFill/>
        </p:spPr>
        <p:txBody>
          <a:bodyPr wrap="square" rtlCol="0">
            <a:spAutoFit/>
          </a:bodyPr>
          <a:lstStyle/>
          <a:p>
            <a:r>
              <a:rPr lang="en-US" altLang="zh-CN" sz="2800" dirty="0"/>
              <a:t>For</a:t>
            </a:r>
            <a:r>
              <a:rPr lang="zh-CN" altLang="en-US" sz="2800" dirty="0"/>
              <a:t> </a:t>
            </a:r>
            <a:r>
              <a:rPr lang="en-US" altLang="zh-CN" sz="2800" dirty="0"/>
              <a:t>a</a:t>
            </a:r>
            <a:r>
              <a:rPr lang="zh-CN" altLang="en-US" sz="2800" dirty="0"/>
              <a:t> </a:t>
            </a:r>
            <a:r>
              <a:rPr lang="en-US" altLang="zh-CN" sz="2800" dirty="0"/>
              <a:t>single</a:t>
            </a:r>
            <a:r>
              <a:rPr lang="zh-CN" altLang="en-US" sz="2800" dirty="0"/>
              <a:t> </a:t>
            </a:r>
            <a:r>
              <a:rPr lang="en-US" altLang="zh-CN" sz="2800" dirty="0"/>
              <a:t>attention,</a:t>
            </a:r>
            <a:r>
              <a:rPr lang="zh-CN" altLang="en-US" sz="2800" dirty="0"/>
              <a:t> </a:t>
            </a:r>
            <a:r>
              <a:rPr lang="en-US" altLang="zh-CN" sz="2800" dirty="0"/>
              <a:t>do we have enough parameters</a:t>
            </a:r>
            <a:r>
              <a:rPr lang="zh-CN" altLang="en-US" sz="2800" dirty="0"/>
              <a:t> </a:t>
            </a:r>
            <a:r>
              <a:rPr lang="en-US" altLang="zh-CN" sz="2800" dirty="0"/>
              <a:t>to</a:t>
            </a:r>
            <a:r>
              <a:rPr lang="zh-CN" altLang="en-US" sz="2800" dirty="0"/>
              <a:t> </a:t>
            </a:r>
            <a:r>
              <a:rPr lang="en-US" altLang="zh-CN" sz="2800" dirty="0"/>
              <a:t>capture</a:t>
            </a:r>
            <a:r>
              <a:rPr lang="zh-CN" altLang="en-US" sz="2800" dirty="0"/>
              <a:t> </a:t>
            </a:r>
            <a:r>
              <a:rPr lang="en-US" altLang="zh-CN" sz="2800" dirty="0"/>
              <a:t>these</a:t>
            </a:r>
            <a:r>
              <a:rPr lang="zh-CN" altLang="en-US" sz="2800" dirty="0"/>
              <a:t> </a:t>
            </a:r>
            <a:r>
              <a:rPr lang="en-US" altLang="zh-CN" sz="2800" dirty="0"/>
              <a:t>relations?</a:t>
            </a:r>
            <a:endParaRPr lang="zh-CN" altLang="en-US" sz="2800" dirty="0"/>
          </a:p>
        </p:txBody>
      </p:sp>
      <p:sp>
        <p:nvSpPr>
          <p:cNvPr id="17" name="文本框 16">
            <a:extLst>
              <a:ext uri="{FF2B5EF4-FFF2-40B4-BE49-F238E27FC236}">
                <a16:creationId xmlns:a16="http://schemas.microsoft.com/office/drawing/2014/main" id="{8CAF3513-933C-43B1-BA15-8410F72A202E}"/>
              </a:ext>
            </a:extLst>
          </p:cNvPr>
          <p:cNvSpPr txBox="1"/>
          <p:nvPr/>
        </p:nvSpPr>
        <p:spPr>
          <a:xfrm>
            <a:off x="727458" y="5636967"/>
            <a:ext cx="4091185" cy="523220"/>
          </a:xfrm>
          <a:prstGeom prst="rect">
            <a:avLst/>
          </a:prstGeom>
          <a:noFill/>
        </p:spPr>
        <p:txBody>
          <a:bodyPr wrap="square">
            <a:spAutoFit/>
          </a:bodyPr>
          <a:lstStyle/>
          <a:p>
            <a:pPr>
              <a:spcAft>
                <a:spcPts val="1200"/>
              </a:spcAft>
            </a:pPr>
            <a:r>
              <a:rPr lang="en-US" altLang="zh-CN" sz="2800" dirty="0"/>
              <a:t>Who am I giving it to?</a:t>
            </a:r>
          </a:p>
        </p:txBody>
      </p:sp>
      <p:sp>
        <p:nvSpPr>
          <p:cNvPr id="18" name="文本框 17">
            <a:extLst>
              <a:ext uri="{FF2B5EF4-FFF2-40B4-BE49-F238E27FC236}">
                <a16:creationId xmlns:a16="http://schemas.microsoft.com/office/drawing/2014/main" id="{D75947C9-C87B-41E0-92BC-9CF7282927E5}"/>
              </a:ext>
            </a:extLst>
          </p:cNvPr>
          <p:cNvSpPr txBox="1"/>
          <p:nvPr/>
        </p:nvSpPr>
        <p:spPr>
          <a:xfrm>
            <a:off x="727458" y="6232695"/>
            <a:ext cx="4091185" cy="523220"/>
          </a:xfrm>
          <a:prstGeom prst="rect">
            <a:avLst/>
          </a:prstGeom>
          <a:noFill/>
        </p:spPr>
        <p:txBody>
          <a:bodyPr wrap="square">
            <a:spAutoFit/>
          </a:bodyPr>
          <a:lstStyle/>
          <a:p>
            <a:pPr>
              <a:spcAft>
                <a:spcPts val="1200"/>
              </a:spcAft>
            </a:pPr>
            <a:r>
              <a:rPr lang="en-US" altLang="zh-CN" sz="2800" dirty="0"/>
              <a:t>What am I giving?</a:t>
            </a:r>
          </a:p>
        </p:txBody>
      </p:sp>
    </p:spTree>
    <p:extLst>
      <p:ext uri="{BB962C8B-B14F-4D97-AF65-F5344CB8AC3E}">
        <p14:creationId xmlns:p14="http://schemas.microsoft.com/office/powerpoint/2010/main" val="21296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3" grpId="0"/>
      <p:bldP spid="17"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E6CA7-7E0D-41E6-81CD-A7F9A09C2879}"/>
              </a:ext>
            </a:extLst>
          </p:cNvPr>
          <p:cNvSpPr>
            <a:spLocks noGrp="1"/>
          </p:cNvSpPr>
          <p:nvPr>
            <p:ph type="title"/>
          </p:nvPr>
        </p:nvSpPr>
        <p:spPr/>
        <p:txBody>
          <a:bodyPr lIns="90000">
            <a:noAutofit/>
          </a:bodyPr>
          <a:lstStyle/>
          <a:p>
            <a:r>
              <a:rPr lang="en-US" altLang="zh-CN" dirty="0"/>
              <a:t>One self-attention enough?</a:t>
            </a:r>
            <a:r>
              <a:rPr lang="zh-CN" altLang="en-US" dirty="0"/>
              <a:t> </a:t>
            </a:r>
            <a:r>
              <a:rPr lang="en-US" altLang="zh-CN" dirty="0">
                <a:solidFill>
                  <a:srgbClr val="FF0000"/>
                </a:solidFill>
              </a:rPr>
              <a:t>Multi-attention</a:t>
            </a:r>
            <a:endParaRPr lang="zh-CN" altLang="en-US" dirty="0">
              <a:solidFill>
                <a:srgbClr val="FF0000"/>
              </a:solidFill>
            </a:endParaRPr>
          </a:p>
        </p:txBody>
      </p:sp>
      <p:sp>
        <p:nvSpPr>
          <p:cNvPr id="3" name="内容占位符 2">
            <a:extLst>
              <a:ext uri="{FF2B5EF4-FFF2-40B4-BE49-F238E27FC236}">
                <a16:creationId xmlns:a16="http://schemas.microsoft.com/office/drawing/2014/main" id="{191E4A4B-C217-4B9A-9AAC-1895457FAF3B}"/>
              </a:ext>
            </a:extLst>
          </p:cNvPr>
          <p:cNvSpPr>
            <a:spLocks noGrp="1"/>
          </p:cNvSpPr>
          <p:nvPr>
            <p:ph idx="1"/>
          </p:nvPr>
        </p:nvSpPr>
        <p:spPr>
          <a:xfrm>
            <a:off x="534780" y="1076545"/>
            <a:ext cx="9531044" cy="1026438"/>
          </a:xfrm>
        </p:spPr>
        <p:txBody>
          <a:bodyPr>
            <a:noAutofit/>
          </a:bodyPr>
          <a:lstStyle/>
          <a:p>
            <a:r>
              <a:rPr lang="en-US" altLang="zh-CN" dirty="0"/>
              <a:t>Take the sentence: “I gave my dog Charlie some food.”</a:t>
            </a:r>
          </a:p>
          <a:p>
            <a:r>
              <a:rPr lang="en-US" altLang="zh-CN" dirty="0"/>
              <a:t>Where should the attention of “gave” go?</a:t>
            </a:r>
            <a:endParaRPr lang="zh-CN" altLang="en-US" dirty="0"/>
          </a:p>
        </p:txBody>
      </p:sp>
      <p:sp>
        <p:nvSpPr>
          <p:cNvPr id="4" name="灯片编号占位符 3">
            <a:extLst>
              <a:ext uri="{FF2B5EF4-FFF2-40B4-BE49-F238E27FC236}">
                <a16:creationId xmlns:a16="http://schemas.microsoft.com/office/drawing/2014/main" id="{3BF54ED8-17FD-40FF-A239-E80E36AF92B5}"/>
              </a:ext>
            </a:extLst>
          </p:cNvPr>
          <p:cNvSpPr>
            <a:spLocks noGrp="1"/>
          </p:cNvSpPr>
          <p:nvPr>
            <p:ph type="sldNum" sz="quarter" idx="12"/>
          </p:nvPr>
        </p:nvSpPr>
        <p:spPr/>
        <p:txBody>
          <a:bodyPr/>
          <a:lstStyle/>
          <a:p>
            <a:fld id="{DC8BB421-126E-41CB-B73A-69D52E98CAE3}" type="slidenum">
              <a:rPr lang="zh-CN" altLang="en-US" smtClean="0"/>
              <a:t>63</a:t>
            </a:fld>
            <a:endParaRPr lang="zh-CN" altLang="en-US"/>
          </a:p>
        </p:txBody>
      </p:sp>
      <p:sp>
        <p:nvSpPr>
          <p:cNvPr id="6" name="文本框 5">
            <a:extLst>
              <a:ext uri="{FF2B5EF4-FFF2-40B4-BE49-F238E27FC236}">
                <a16:creationId xmlns:a16="http://schemas.microsoft.com/office/drawing/2014/main" id="{E34C5608-CEFD-4E4B-9A1A-360080B80416}"/>
              </a:ext>
            </a:extLst>
          </p:cNvPr>
          <p:cNvSpPr txBox="1"/>
          <p:nvPr/>
        </p:nvSpPr>
        <p:spPr>
          <a:xfrm>
            <a:off x="1628188" y="2859294"/>
            <a:ext cx="9531044" cy="584775"/>
          </a:xfrm>
          <a:prstGeom prst="rect">
            <a:avLst/>
          </a:prstGeom>
          <a:noFill/>
        </p:spPr>
        <p:txBody>
          <a:bodyPr wrap="square">
            <a:spAutoFit/>
          </a:bodyPr>
          <a:lstStyle/>
          <a:p>
            <a:r>
              <a:rPr lang="en-US" altLang="zh-CN" sz="3200" dirty="0"/>
              <a:t>I     </a:t>
            </a:r>
            <a:r>
              <a:rPr lang="en-US" altLang="zh-CN" sz="3200" dirty="0">
                <a:solidFill>
                  <a:srgbClr val="FF0000"/>
                </a:solidFill>
              </a:rPr>
              <a:t>gave</a:t>
            </a:r>
            <a:r>
              <a:rPr lang="en-US" altLang="zh-CN" sz="3200" dirty="0"/>
              <a:t>     my     dog     Charlie     some      food.</a:t>
            </a:r>
            <a:endParaRPr lang="zh-CN" altLang="en-US" sz="3200" dirty="0"/>
          </a:p>
        </p:txBody>
      </p:sp>
      <p:sp>
        <p:nvSpPr>
          <p:cNvPr id="7" name="任意多边形: 形状 6">
            <a:extLst>
              <a:ext uri="{FF2B5EF4-FFF2-40B4-BE49-F238E27FC236}">
                <a16:creationId xmlns:a16="http://schemas.microsoft.com/office/drawing/2014/main" id="{DF1D078D-BD10-4CD2-B4DE-1ED4CB75C1DE}"/>
              </a:ext>
            </a:extLst>
          </p:cNvPr>
          <p:cNvSpPr/>
          <p:nvPr/>
        </p:nvSpPr>
        <p:spPr>
          <a:xfrm rot="10800000" flipV="1">
            <a:off x="1836222" y="3444069"/>
            <a:ext cx="936829" cy="584773"/>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9" name="任意多边形: 形状 8">
            <a:extLst>
              <a:ext uri="{FF2B5EF4-FFF2-40B4-BE49-F238E27FC236}">
                <a16:creationId xmlns:a16="http://schemas.microsoft.com/office/drawing/2014/main" id="{A1550A2A-10C6-4DA2-9DDA-15F63997366D}"/>
              </a:ext>
            </a:extLst>
          </p:cNvPr>
          <p:cNvSpPr/>
          <p:nvPr/>
        </p:nvSpPr>
        <p:spPr>
          <a:xfrm rot="10800000" flipH="1" flipV="1">
            <a:off x="2981085" y="3444068"/>
            <a:ext cx="4080282" cy="792557"/>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0" name="任意多边形: 形状 9">
            <a:extLst>
              <a:ext uri="{FF2B5EF4-FFF2-40B4-BE49-F238E27FC236}">
                <a16:creationId xmlns:a16="http://schemas.microsoft.com/office/drawing/2014/main" id="{823B83AD-AC8A-45AC-9D71-3F5B99FCB697}"/>
              </a:ext>
            </a:extLst>
          </p:cNvPr>
          <p:cNvSpPr/>
          <p:nvPr/>
        </p:nvSpPr>
        <p:spPr>
          <a:xfrm rot="10800000" flipH="1" flipV="1">
            <a:off x="2845621" y="3444067"/>
            <a:ext cx="7495973" cy="1489845"/>
          </a:xfrm>
          <a:custGeom>
            <a:avLst/>
            <a:gdLst>
              <a:gd name="connsiteX0" fmla="*/ 0 w 1662545"/>
              <a:gd name="connsiteY0" fmla="*/ 0 h 499933"/>
              <a:gd name="connsiteX1" fmla="*/ 570015 w 1662545"/>
              <a:gd name="connsiteY1" fmla="*/ 451263 h 499933"/>
              <a:gd name="connsiteX2" fmla="*/ 1151906 w 1662545"/>
              <a:gd name="connsiteY2" fmla="*/ 439387 h 499933"/>
              <a:gd name="connsiteX3" fmla="*/ 1662545 w 1662545"/>
              <a:gd name="connsiteY3" fmla="*/ 23751 h 499933"/>
            </a:gdLst>
            <a:ahLst/>
            <a:cxnLst>
              <a:cxn ang="0">
                <a:pos x="connsiteX0" y="connsiteY0"/>
              </a:cxn>
              <a:cxn ang="0">
                <a:pos x="connsiteX1" y="connsiteY1"/>
              </a:cxn>
              <a:cxn ang="0">
                <a:pos x="connsiteX2" y="connsiteY2"/>
              </a:cxn>
              <a:cxn ang="0">
                <a:pos x="connsiteX3" y="connsiteY3"/>
              </a:cxn>
            </a:cxnLst>
            <a:rect l="l" t="t" r="r" b="b"/>
            <a:pathLst>
              <a:path w="1662545" h="499933">
                <a:moveTo>
                  <a:pt x="0" y="0"/>
                </a:moveTo>
                <a:cubicBezTo>
                  <a:pt x="189015" y="189016"/>
                  <a:pt x="378031" y="378032"/>
                  <a:pt x="570015" y="451263"/>
                </a:cubicBezTo>
                <a:cubicBezTo>
                  <a:pt x="761999" y="524494"/>
                  <a:pt x="969818" y="510639"/>
                  <a:pt x="1151906" y="439387"/>
                </a:cubicBezTo>
                <a:cubicBezTo>
                  <a:pt x="1333994" y="368135"/>
                  <a:pt x="1498269" y="195943"/>
                  <a:pt x="1662545" y="23751"/>
                </a:cubicBezTo>
              </a:path>
            </a:pathLst>
          </a:custGeom>
          <a:noFill/>
          <a:ln w="381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1" name="文本框 10">
            <a:extLst>
              <a:ext uri="{FF2B5EF4-FFF2-40B4-BE49-F238E27FC236}">
                <a16:creationId xmlns:a16="http://schemas.microsoft.com/office/drawing/2014/main" id="{DC5E6B8D-9CB6-42EF-9374-4BC2A3622D90}"/>
              </a:ext>
            </a:extLst>
          </p:cNvPr>
          <p:cNvSpPr txBox="1"/>
          <p:nvPr/>
        </p:nvSpPr>
        <p:spPr>
          <a:xfrm>
            <a:off x="727458" y="4941247"/>
            <a:ext cx="4091185" cy="523220"/>
          </a:xfrm>
          <a:prstGeom prst="rect">
            <a:avLst/>
          </a:prstGeom>
          <a:noFill/>
        </p:spPr>
        <p:txBody>
          <a:bodyPr wrap="none" rtlCol="0">
            <a:spAutoFit/>
          </a:bodyPr>
          <a:lstStyle/>
          <a:p>
            <a:pPr>
              <a:spcAft>
                <a:spcPts val="1200"/>
              </a:spcAft>
            </a:pPr>
            <a:r>
              <a:rPr lang="en-US" altLang="zh-CN" sz="2800" dirty="0"/>
              <a:t>Who is doing the giving?</a:t>
            </a:r>
          </a:p>
        </p:txBody>
      </p:sp>
      <p:cxnSp>
        <p:nvCxnSpPr>
          <p:cNvPr id="12" name="连接符: 曲线 11">
            <a:extLst>
              <a:ext uri="{FF2B5EF4-FFF2-40B4-BE49-F238E27FC236}">
                <a16:creationId xmlns:a16="http://schemas.microsoft.com/office/drawing/2014/main" id="{5143CF39-D750-4EBD-A416-D0EFE4BEEA79}"/>
              </a:ext>
            </a:extLst>
          </p:cNvPr>
          <p:cNvCxnSpPr>
            <a:cxnSpLocks/>
          </p:cNvCxnSpPr>
          <p:nvPr/>
        </p:nvCxnSpPr>
        <p:spPr>
          <a:xfrm rot="5400000">
            <a:off x="2567454" y="2698172"/>
            <a:ext cx="554380" cy="1954"/>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CAF3513-933C-43B1-BA15-8410F72A202E}"/>
              </a:ext>
            </a:extLst>
          </p:cNvPr>
          <p:cNvSpPr txBox="1"/>
          <p:nvPr/>
        </p:nvSpPr>
        <p:spPr>
          <a:xfrm>
            <a:off x="727458" y="5636967"/>
            <a:ext cx="4091185" cy="523220"/>
          </a:xfrm>
          <a:prstGeom prst="rect">
            <a:avLst/>
          </a:prstGeom>
          <a:noFill/>
        </p:spPr>
        <p:txBody>
          <a:bodyPr wrap="square">
            <a:spAutoFit/>
          </a:bodyPr>
          <a:lstStyle/>
          <a:p>
            <a:pPr>
              <a:spcAft>
                <a:spcPts val="1200"/>
              </a:spcAft>
            </a:pPr>
            <a:r>
              <a:rPr lang="en-US" altLang="zh-CN" sz="2800" dirty="0"/>
              <a:t>Who am I giving it to?</a:t>
            </a:r>
          </a:p>
        </p:txBody>
      </p:sp>
      <p:sp>
        <p:nvSpPr>
          <p:cNvPr id="18" name="文本框 17">
            <a:extLst>
              <a:ext uri="{FF2B5EF4-FFF2-40B4-BE49-F238E27FC236}">
                <a16:creationId xmlns:a16="http://schemas.microsoft.com/office/drawing/2014/main" id="{D75947C9-C87B-41E0-92BC-9CF7282927E5}"/>
              </a:ext>
            </a:extLst>
          </p:cNvPr>
          <p:cNvSpPr txBox="1"/>
          <p:nvPr/>
        </p:nvSpPr>
        <p:spPr>
          <a:xfrm>
            <a:off x="727458" y="6232695"/>
            <a:ext cx="4091185" cy="523220"/>
          </a:xfrm>
          <a:prstGeom prst="rect">
            <a:avLst/>
          </a:prstGeom>
          <a:noFill/>
        </p:spPr>
        <p:txBody>
          <a:bodyPr wrap="square">
            <a:spAutoFit/>
          </a:bodyPr>
          <a:lstStyle/>
          <a:p>
            <a:pPr>
              <a:spcAft>
                <a:spcPts val="1200"/>
              </a:spcAft>
            </a:pPr>
            <a:r>
              <a:rPr lang="en-US" altLang="zh-CN" sz="2800" dirty="0"/>
              <a:t>What am I giving?</a:t>
            </a:r>
          </a:p>
        </p:txBody>
      </p:sp>
      <p:sp>
        <p:nvSpPr>
          <p:cNvPr id="14" name="文本框 13">
            <a:extLst>
              <a:ext uri="{FF2B5EF4-FFF2-40B4-BE49-F238E27FC236}">
                <a16:creationId xmlns:a16="http://schemas.microsoft.com/office/drawing/2014/main" id="{54F80E18-C09A-3244-AC79-57F737165CBF}"/>
              </a:ext>
            </a:extLst>
          </p:cNvPr>
          <p:cNvSpPr txBox="1"/>
          <p:nvPr/>
        </p:nvSpPr>
        <p:spPr>
          <a:xfrm>
            <a:off x="845826" y="3673578"/>
            <a:ext cx="1741091" cy="707886"/>
          </a:xfrm>
          <a:prstGeom prst="rect">
            <a:avLst/>
          </a:prstGeom>
          <a:noFill/>
        </p:spPr>
        <p:txBody>
          <a:bodyPr wrap="square" rtlCol="0">
            <a:spAutoFit/>
          </a:bodyPr>
          <a:lstStyle/>
          <a:p>
            <a:r>
              <a:rPr lang="en-US" altLang="zh-CN" sz="2000" dirty="0">
                <a:solidFill>
                  <a:srgbClr val="92D050"/>
                </a:solidFill>
              </a:rPr>
              <a:t>Attention mechanism 1</a:t>
            </a:r>
            <a:endParaRPr lang="zh-CN" altLang="en-US" sz="2000" dirty="0">
              <a:solidFill>
                <a:srgbClr val="92D050"/>
              </a:solidFill>
            </a:endParaRPr>
          </a:p>
        </p:txBody>
      </p:sp>
      <p:sp>
        <p:nvSpPr>
          <p:cNvPr id="15" name="文本框 14">
            <a:extLst>
              <a:ext uri="{FF2B5EF4-FFF2-40B4-BE49-F238E27FC236}">
                <a16:creationId xmlns:a16="http://schemas.microsoft.com/office/drawing/2014/main" id="{CE5B8B3D-0F21-CA47-853D-09B5124606FD}"/>
              </a:ext>
            </a:extLst>
          </p:cNvPr>
          <p:cNvSpPr txBox="1"/>
          <p:nvPr/>
        </p:nvSpPr>
        <p:spPr>
          <a:xfrm>
            <a:off x="4195007" y="3480534"/>
            <a:ext cx="1741091" cy="707886"/>
          </a:xfrm>
          <a:prstGeom prst="rect">
            <a:avLst/>
          </a:prstGeom>
          <a:noFill/>
        </p:spPr>
        <p:txBody>
          <a:bodyPr wrap="square" rtlCol="0">
            <a:spAutoFit/>
          </a:bodyPr>
          <a:lstStyle/>
          <a:p>
            <a:r>
              <a:rPr lang="en-US" altLang="zh-CN" sz="2000" dirty="0">
                <a:solidFill>
                  <a:srgbClr val="00B050"/>
                </a:solidFill>
              </a:rPr>
              <a:t>Attention mechanism 2</a:t>
            </a:r>
            <a:endParaRPr lang="zh-CN" altLang="en-US" sz="2000" dirty="0">
              <a:solidFill>
                <a:srgbClr val="00B050"/>
              </a:solidFill>
            </a:endParaRPr>
          </a:p>
        </p:txBody>
      </p:sp>
      <p:sp>
        <p:nvSpPr>
          <p:cNvPr id="16" name="文本框 15">
            <a:extLst>
              <a:ext uri="{FF2B5EF4-FFF2-40B4-BE49-F238E27FC236}">
                <a16:creationId xmlns:a16="http://schemas.microsoft.com/office/drawing/2014/main" id="{68FDFC45-1A55-3649-95E7-7BD964086A21}"/>
              </a:ext>
            </a:extLst>
          </p:cNvPr>
          <p:cNvSpPr txBox="1"/>
          <p:nvPr/>
        </p:nvSpPr>
        <p:spPr>
          <a:xfrm>
            <a:off x="6128396" y="4163239"/>
            <a:ext cx="1741091" cy="707886"/>
          </a:xfrm>
          <a:prstGeom prst="rect">
            <a:avLst/>
          </a:prstGeom>
          <a:noFill/>
        </p:spPr>
        <p:txBody>
          <a:bodyPr wrap="square" rtlCol="0">
            <a:spAutoFit/>
          </a:bodyPr>
          <a:lstStyle/>
          <a:p>
            <a:r>
              <a:rPr lang="en-US" altLang="zh-CN" sz="2000" dirty="0">
                <a:solidFill>
                  <a:srgbClr val="C00000"/>
                </a:solidFill>
              </a:rPr>
              <a:t>Attention mechanism 3</a:t>
            </a:r>
            <a:endParaRPr lang="zh-CN" altLang="en-US" sz="2000" dirty="0">
              <a:solidFill>
                <a:srgbClr val="C00000"/>
              </a:solidFill>
            </a:endParaRPr>
          </a:p>
        </p:txBody>
      </p:sp>
      <p:sp>
        <p:nvSpPr>
          <p:cNvPr id="19" name="文本框 12">
            <a:extLst>
              <a:ext uri="{FF2B5EF4-FFF2-40B4-BE49-F238E27FC236}">
                <a16:creationId xmlns:a16="http://schemas.microsoft.com/office/drawing/2014/main" id="{8C4F9630-DEC5-D340-ABB0-9FDF2BD56713}"/>
              </a:ext>
            </a:extLst>
          </p:cNvPr>
          <p:cNvSpPr txBox="1"/>
          <p:nvPr/>
        </p:nvSpPr>
        <p:spPr>
          <a:xfrm>
            <a:off x="4818643" y="5106250"/>
            <a:ext cx="7448081" cy="954107"/>
          </a:xfrm>
          <a:prstGeom prst="rect">
            <a:avLst/>
          </a:prstGeom>
          <a:noFill/>
        </p:spPr>
        <p:txBody>
          <a:bodyPr wrap="square" rtlCol="0">
            <a:spAutoFit/>
          </a:bodyPr>
          <a:lstStyle/>
          <a:p>
            <a:r>
              <a:rPr lang="en-US" altLang="zh-CN" sz="2800" dirty="0"/>
              <a:t>For</a:t>
            </a:r>
            <a:r>
              <a:rPr lang="zh-CN" altLang="en-US" sz="2800" dirty="0"/>
              <a:t> </a:t>
            </a:r>
            <a:r>
              <a:rPr lang="en-US" altLang="zh-CN" sz="2800" dirty="0"/>
              <a:t>a</a:t>
            </a:r>
            <a:r>
              <a:rPr lang="zh-CN" altLang="en-US" sz="2800" dirty="0"/>
              <a:t> </a:t>
            </a:r>
            <a:r>
              <a:rPr lang="en-US" altLang="zh-CN" sz="2800" dirty="0"/>
              <a:t>single</a:t>
            </a:r>
            <a:r>
              <a:rPr lang="zh-CN" altLang="en-US" sz="2800" dirty="0"/>
              <a:t> </a:t>
            </a:r>
            <a:r>
              <a:rPr lang="en-US" altLang="zh-CN" sz="2800" dirty="0"/>
              <a:t>attention,</a:t>
            </a:r>
            <a:r>
              <a:rPr lang="zh-CN" altLang="en-US" sz="2800" dirty="0"/>
              <a:t> </a:t>
            </a:r>
            <a:r>
              <a:rPr lang="en-US" altLang="zh-CN" sz="2800" dirty="0"/>
              <a:t>do we have enough parameters</a:t>
            </a:r>
            <a:r>
              <a:rPr lang="zh-CN" altLang="en-US" sz="2800" dirty="0"/>
              <a:t> </a:t>
            </a:r>
            <a:r>
              <a:rPr lang="en-US" altLang="zh-CN" sz="2800" dirty="0"/>
              <a:t>to</a:t>
            </a:r>
            <a:r>
              <a:rPr lang="zh-CN" altLang="en-US" sz="2800" dirty="0"/>
              <a:t> </a:t>
            </a:r>
            <a:r>
              <a:rPr lang="en-US" altLang="zh-CN" sz="2800" dirty="0"/>
              <a:t>capture</a:t>
            </a:r>
            <a:r>
              <a:rPr lang="zh-CN" altLang="en-US" sz="2800" dirty="0"/>
              <a:t> </a:t>
            </a:r>
            <a:r>
              <a:rPr lang="en-US" altLang="zh-CN" sz="2800" dirty="0"/>
              <a:t>these</a:t>
            </a:r>
            <a:r>
              <a:rPr lang="zh-CN" altLang="en-US" sz="2800" dirty="0"/>
              <a:t> </a:t>
            </a:r>
            <a:r>
              <a:rPr lang="en-US" altLang="zh-CN" sz="2800" dirty="0"/>
              <a:t>relations?</a:t>
            </a:r>
            <a:endParaRPr lang="zh-CN" altLang="en-US" sz="2800" dirty="0"/>
          </a:p>
        </p:txBody>
      </p:sp>
      <p:sp>
        <p:nvSpPr>
          <p:cNvPr id="20" name="TextBox 19">
            <a:extLst>
              <a:ext uri="{FF2B5EF4-FFF2-40B4-BE49-F238E27FC236}">
                <a16:creationId xmlns:a16="http://schemas.microsoft.com/office/drawing/2014/main" id="{E54EA410-2106-3A49-896C-78107D59292A}"/>
              </a:ext>
            </a:extLst>
          </p:cNvPr>
          <p:cNvSpPr txBox="1"/>
          <p:nvPr/>
        </p:nvSpPr>
        <p:spPr>
          <a:xfrm>
            <a:off x="5300302" y="6188051"/>
            <a:ext cx="6134986" cy="523220"/>
          </a:xfrm>
          <a:prstGeom prst="rect">
            <a:avLst/>
          </a:prstGeom>
          <a:noFill/>
        </p:spPr>
        <p:txBody>
          <a:bodyPr wrap="square">
            <a:spAutoFit/>
          </a:bodyPr>
          <a:lstStyle/>
          <a:p>
            <a:r>
              <a:rPr lang="en-US" altLang="zh-CN" sz="2800" b="1" dirty="0">
                <a:solidFill>
                  <a:srgbClr val="FF0000"/>
                </a:solidFill>
              </a:rPr>
              <a:t>We</a:t>
            </a:r>
            <a:r>
              <a:rPr lang="zh-CN" altLang="en-US" sz="2800" b="1" dirty="0">
                <a:solidFill>
                  <a:srgbClr val="FF0000"/>
                </a:solidFill>
              </a:rPr>
              <a:t> </a:t>
            </a:r>
            <a:r>
              <a:rPr lang="en-US" altLang="zh-CN" sz="2800" b="1" dirty="0">
                <a:solidFill>
                  <a:srgbClr val="FF0000"/>
                </a:solidFill>
              </a:rPr>
              <a:t>can</a:t>
            </a:r>
            <a:r>
              <a:rPr lang="zh-CN" altLang="en-US" sz="2800" b="1" dirty="0">
                <a:solidFill>
                  <a:srgbClr val="FF0000"/>
                </a:solidFill>
              </a:rPr>
              <a:t> </a:t>
            </a:r>
            <a:r>
              <a:rPr lang="en-US" altLang="zh-CN" sz="2800" b="1" dirty="0">
                <a:solidFill>
                  <a:srgbClr val="FF0000"/>
                </a:solidFill>
              </a:rPr>
              <a:t>use</a:t>
            </a:r>
            <a:r>
              <a:rPr lang="zh-CN" altLang="en-US" sz="2800" b="1" dirty="0">
                <a:solidFill>
                  <a:srgbClr val="FF0000"/>
                </a:solidFill>
              </a:rPr>
              <a:t> </a:t>
            </a:r>
            <a:r>
              <a:rPr lang="en-US" altLang="zh-CN" sz="2800" b="1" dirty="0">
                <a:solidFill>
                  <a:srgbClr val="FF0000"/>
                </a:solidFill>
              </a:rPr>
              <a:t>Multiple</a:t>
            </a:r>
            <a:r>
              <a:rPr lang="zh-CN" altLang="en-US" sz="2800" b="1" dirty="0">
                <a:solidFill>
                  <a:srgbClr val="FF0000"/>
                </a:solidFill>
              </a:rPr>
              <a:t> </a:t>
            </a:r>
            <a:r>
              <a:rPr lang="en-US" altLang="zh-CN" sz="2800" b="1" dirty="0">
                <a:solidFill>
                  <a:srgbClr val="FF0000"/>
                </a:solidFill>
              </a:rPr>
              <a:t>attentions!</a:t>
            </a:r>
            <a:endParaRPr lang="en-CN" sz="2800" b="1" dirty="0"/>
          </a:p>
        </p:txBody>
      </p:sp>
    </p:spTree>
    <p:extLst>
      <p:ext uri="{BB962C8B-B14F-4D97-AF65-F5344CB8AC3E}">
        <p14:creationId xmlns:p14="http://schemas.microsoft.com/office/powerpoint/2010/main" val="420327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7" grpId="0"/>
      <p:bldP spid="18" grpId="0"/>
      <p:bldP spid="14" grpId="0"/>
      <p:bldP spid="15" grpId="0"/>
      <p:bldP spid="16" grpId="0"/>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圆角 6">
            <a:extLst>
              <a:ext uri="{FF2B5EF4-FFF2-40B4-BE49-F238E27FC236}">
                <a16:creationId xmlns:a16="http://schemas.microsoft.com/office/drawing/2014/main" id="{95560B3D-E216-804E-B440-B48C1A7211D9}"/>
              </a:ext>
            </a:extLst>
          </p:cNvPr>
          <p:cNvSpPr/>
          <p:nvPr/>
        </p:nvSpPr>
        <p:spPr>
          <a:xfrm>
            <a:off x="8286374" y="1547699"/>
            <a:ext cx="3589303" cy="4945176"/>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Single</a:t>
            </a:r>
            <a:r>
              <a:rPr lang="zh-CN" altLang="en-US" b="1" dirty="0">
                <a:solidFill>
                  <a:schemeClr val="tx1"/>
                </a:solidFill>
              </a:rPr>
              <a:t> </a:t>
            </a:r>
            <a:r>
              <a:rPr lang="en-US" altLang="zh-CN" b="1" dirty="0">
                <a:solidFill>
                  <a:schemeClr val="tx1"/>
                </a:solidFill>
              </a:rPr>
              <a:t>self-attention</a:t>
            </a:r>
            <a:endParaRPr lang="zh-CN" altLang="en-US" b="1" dirty="0">
              <a:solidFill>
                <a:schemeClr val="tx1"/>
              </a:solidFill>
            </a:endParaRPr>
          </a:p>
        </p:txBody>
      </p:sp>
      <p:sp>
        <p:nvSpPr>
          <p:cNvPr id="2" name="标题 1">
            <a:extLst>
              <a:ext uri="{FF2B5EF4-FFF2-40B4-BE49-F238E27FC236}">
                <a16:creationId xmlns:a16="http://schemas.microsoft.com/office/drawing/2014/main" id="{35FDF826-E992-46A6-87CC-B12CCCC8351E}"/>
              </a:ext>
            </a:extLst>
          </p:cNvPr>
          <p:cNvSpPr>
            <a:spLocks noGrp="1"/>
          </p:cNvSpPr>
          <p:nvPr>
            <p:ph type="title"/>
          </p:nvPr>
        </p:nvSpPr>
        <p:spPr/>
        <p:txBody>
          <a:bodyPr lIns="90000">
            <a:noAutofit/>
          </a:bodyPr>
          <a:lstStyle/>
          <a:p>
            <a:r>
              <a:rPr lang="en-US" altLang="zh-CN" dirty="0"/>
              <a:t>Single-head attention</a:t>
            </a:r>
            <a:endParaRPr lang="zh-CN" altLang="en-US" dirty="0"/>
          </a:p>
        </p:txBody>
      </p:sp>
      <p:sp>
        <p:nvSpPr>
          <p:cNvPr id="4" name="灯片编号占位符 3">
            <a:extLst>
              <a:ext uri="{FF2B5EF4-FFF2-40B4-BE49-F238E27FC236}">
                <a16:creationId xmlns:a16="http://schemas.microsoft.com/office/drawing/2014/main" id="{585FE660-AEE7-4999-A8C1-FDD490C1530F}"/>
              </a:ext>
            </a:extLst>
          </p:cNvPr>
          <p:cNvSpPr>
            <a:spLocks noGrp="1"/>
          </p:cNvSpPr>
          <p:nvPr>
            <p:ph type="sldNum" sz="quarter" idx="12"/>
          </p:nvPr>
        </p:nvSpPr>
        <p:spPr/>
        <p:txBody>
          <a:bodyPr/>
          <a:lstStyle/>
          <a:p>
            <a:fld id="{DC8BB421-126E-41CB-B73A-69D52E98CAE3}" type="slidenum">
              <a:rPr lang="zh-CN" altLang="en-US" smtClean="0"/>
              <a:t>64</a:t>
            </a:fld>
            <a:endParaRPr lang="zh-CN" altLang="en-US"/>
          </a:p>
        </p:txBody>
      </p:sp>
      <p:graphicFrame>
        <p:nvGraphicFramePr>
          <p:cNvPr id="6" name="表格 5">
            <a:extLst>
              <a:ext uri="{FF2B5EF4-FFF2-40B4-BE49-F238E27FC236}">
                <a16:creationId xmlns:a16="http://schemas.microsoft.com/office/drawing/2014/main" id="{C8FAA639-8A3C-4A70-8A2E-9DDE734AFD16}"/>
              </a:ext>
            </a:extLst>
          </p:cNvPr>
          <p:cNvGraphicFramePr>
            <a:graphicFrameLocks noGrp="1"/>
          </p:cNvGraphicFramePr>
          <p:nvPr>
            <p:extLst>
              <p:ext uri="{D42A27DB-BD31-4B8C-83A1-F6EECF244321}">
                <p14:modId xmlns:p14="http://schemas.microsoft.com/office/powerpoint/2010/main" val="360692697"/>
              </p:ext>
            </p:extLst>
          </p:nvPr>
        </p:nvGraphicFramePr>
        <p:xfrm>
          <a:off x="208877" y="1497136"/>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8" name="双括号 7">
                <a:extLst>
                  <a:ext uri="{FF2B5EF4-FFF2-40B4-BE49-F238E27FC236}">
                    <a16:creationId xmlns:a16="http://schemas.microsoft.com/office/drawing/2014/main" id="{45C60CBC-ABD5-49DC-8392-3BB9AA5BC9CF}"/>
                  </a:ext>
                </a:extLst>
              </p:cNvPr>
              <p:cNvSpPr/>
              <p:nvPr/>
            </p:nvSpPr>
            <p:spPr>
              <a:xfrm>
                <a:off x="236246" y="2012361"/>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8" name="双括号 7">
                <a:extLst>
                  <a:ext uri="{FF2B5EF4-FFF2-40B4-BE49-F238E27FC236}">
                    <a16:creationId xmlns:a16="http://schemas.microsoft.com/office/drawing/2014/main" id="{45C60CBC-ABD5-49DC-8392-3BB9AA5BC9CF}"/>
                  </a:ext>
                </a:extLst>
              </p:cNvPr>
              <p:cNvSpPr>
                <a:spLocks noRot="1" noChangeAspect="1" noMove="1" noResize="1" noEditPoints="1" noAdjustHandles="1" noChangeArrowheads="1" noChangeShapeType="1" noTextEdit="1"/>
              </p:cNvSpPr>
              <p:nvPr/>
            </p:nvSpPr>
            <p:spPr>
              <a:xfrm>
                <a:off x="236246" y="2012361"/>
                <a:ext cx="833120" cy="1903546"/>
              </a:xfrm>
              <a:prstGeom prst="bracketPair">
                <a:avLst>
                  <a:gd name="adj" fmla="val 10965"/>
                </a:avLst>
              </a:prstGeom>
              <a:blipFill>
                <a:blip r:embed="rId3"/>
                <a:stretch>
                  <a:fillRect b="-5195"/>
                </a:stretch>
              </a:blipFill>
              <a:ln w="38100">
                <a:solidFill>
                  <a:schemeClr val="tx1"/>
                </a:solidFill>
              </a:ln>
            </p:spPr>
            <p:txBody>
              <a:bodyPr/>
              <a:lstStyle/>
              <a:p>
                <a:r>
                  <a:rPr lang="en-CN">
                    <a:noFill/>
                  </a:rPr>
                  <a:t> </a:t>
                </a:r>
              </a:p>
            </p:txBody>
          </p:sp>
        </mc:Fallback>
      </mc:AlternateContent>
      <p:cxnSp>
        <p:nvCxnSpPr>
          <p:cNvPr id="12" name="连接符: 曲线 11">
            <a:extLst>
              <a:ext uri="{FF2B5EF4-FFF2-40B4-BE49-F238E27FC236}">
                <a16:creationId xmlns:a16="http://schemas.microsoft.com/office/drawing/2014/main" id="{36D61754-C8C8-4945-B9D1-CA4F5AD241C2}"/>
              </a:ext>
            </a:extLst>
          </p:cNvPr>
          <p:cNvCxnSpPr>
            <a:cxnSpLocks/>
            <a:stCxn id="8" idx="3"/>
            <a:endCxn id="34" idx="1"/>
          </p:cNvCxnSpPr>
          <p:nvPr/>
        </p:nvCxnSpPr>
        <p:spPr>
          <a:xfrm flipV="1">
            <a:off x="1069366" y="1932549"/>
            <a:ext cx="684593" cy="103158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B1C9F1C8-828B-4319-9FD8-4B1FC28F3583}"/>
              </a:ext>
            </a:extLst>
          </p:cNvPr>
          <p:cNvCxnSpPr>
            <a:cxnSpLocks/>
            <a:stCxn id="8" idx="3"/>
            <a:endCxn id="36" idx="1"/>
          </p:cNvCxnSpPr>
          <p:nvPr/>
        </p:nvCxnSpPr>
        <p:spPr>
          <a:xfrm>
            <a:off x="1069366" y="2964134"/>
            <a:ext cx="684593" cy="128555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a:extLst>
              <a:ext uri="{FF2B5EF4-FFF2-40B4-BE49-F238E27FC236}">
                <a16:creationId xmlns:a16="http://schemas.microsoft.com/office/drawing/2014/main" id="{4DD7F6EE-09E9-4F8D-B58D-669011B30A31}"/>
              </a:ext>
            </a:extLst>
          </p:cNvPr>
          <p:cNvCxnSpPr>
            <a:cxnSpLocks/>
            <a:stCxn id="8" idx="3"/>
            <a:endCxn id="35" idx="1"/>
          </p:cNvCxnSpPr>
          <p:nvPr/>
        </p:nvCxnSpPr>
        <p:spPr>
          <a:xfrm>
            <a:off x="1069366" y="2964134"/>
            <a:ext cx="684593" cy="125629"/>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菱形 17">
            <a:extLst>
              <a:ext uri="{FF2B5EF4-FFF2-40B4-BE49-F238E27FC236}">
                <a16:creationId xmlns:a16="http://schemas.microsoft.com/office/drawing/2014/main" id="{423B6E7E-2894-4A7C-AE12-05484C1FDA55}"/>
              </a:ext>
            </a:extLst>
          </p:cNvPr>
          <p:cNvSpPr/>
          <p:nvPr/>
        </p:nvSpPr>
        <p:spPr>
          <a:xfrm>
            <a:off x="4826421" y="2232414"/>
            <a:ext cx="391886" cy="39188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62D398A-7BAB-4496-8736-CD773EC46B30}"/>
                  </a:ext>
                </a:extLst>
              </p:cNvPr>
              <p:cNvSpPr txBox="1"/>
              <p:nvPr/>
            </p:nvSpPr>
            <p:spPr>
              <a:xfrm>
                <a:off x="4801745" y="2182622"/>
                <a:ext cx="460375"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19" name="文本框 18">
                <a:extLst>
                  <a:ext uri="{FF2B5EF4-FFF2-40B4-BE49-F238E27FC236}">
                    <a16:creationId xmlns:a16="http://schemas.microsoft.com/office/drawing/2014/main" id="{562D398A-7BAB-4496-8736-CD773EC46B30}"/>
                  </a:ext>
                </a:extLst>
              </p:cNvPr>
              <p:cNvSpPr txBox="1">
                <a:spLocks noRot="1" noChangeAspect="1" noMove="1" noResize="1" noEditPoints="1" noAdjustHandles="1" noChangeArrowheads="1" noChangeShapeType="1" noTextEdit="1"/>
              </p:cNvSpPr>
              <p:nvPr/>
            </p:nvSpPr>
            <p:spPr>
              <a:xfrm>
                <a:off x="4801745" y="2182622"/>
                <a:ext cx="460375" cy="461665"/>
              </a:xfrm>
              <a:prstGeom prst="rect">
                <a:avLst/>
              </a:prstGeom>
              <a:blipFill>
                <a:blip r:embed="rId4"/>
                <a:stretch>
                  <a:fillRect/>
                </a:stretch>
              </a:blipFill>
              <a:ln>
                <a:noFill/>
              </a:ln>
            </p:spPr>
            <p:txBody>
              <a:bodyPr/>
              <a:lstStyle/>
              <a:p>
                <a:r>
                  <a:rPr lang="en-CN">
                    <a:noFill/>
                  </a:rPr>
                  <a:t> </a:t>
                </a:r>
              </a:p>
            </p:txBody>
          </p:sp>
        </mc:Fallback>
      </mc:AlternateContent>
      <p:sp>
        <p:nvSpPr>
          <p:cNvPr id="20" name="任意多边形: 形状 19">
            <a:extLst>
              <a:ext uri="{FF2B5EF4-FFF2-40B4-BE49-F238E27FC236}">
                <a16:creationId xmlns:a16="http://schemas.microsoft.com/office/drawing/2014/main" id="{A9602009-39A0-4CC1-99F0-4418CF19D05C}"/>
              </a:ext>
            </a:extLst>
          </p:cNvPr>
          <p:cNvSpPr/>
          <p:nvPr/>
        </p:nvSpPr>
        <p:spPr>
          <a:xfrm rot="5400000" flipV="1">
            <a:off x="4195362" y="1416295"/>
            <a:ext cx="438736" cy="1236429"/>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任意多边形: 形状 20">
            <a:extLst>
              <a:ext uri="{FF2B5EF4-FFF2-40B4-BE49-F238E27FC236}">
                <a16:creationId xmlns:a16="http://schemas.microsoft.com/office/drawing/2014/main" id="{B08752CD-4651-4AC0-96B5-6DBF3F41462F}"/>
              </a:ext>
            </a:extLst>
          </p:cNvPr>
          <p:cNvSpPr/>
          <p:nvPr/>
        </p:nvSpPr>
        <p:spPr>
          <a:xfrm rot="5400000" flipH="1" flipV="1">
            <a:off x="4195361" y="2218190"/>
            <a:ext cx="438735" cy="1236429"/>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22" name="双括号 21">
                <a:extLst>
                  <a:ext uri="{FF2B5EF4-FFF2-40B4-BE49-F238E27FC236}">
                    <a16:creationId xmlns:a16="http://schemas.microsoft.com/office/drawing/2014/main" id="{F701C2EA-E6C4-4EE7-94C8-7638F3867E9B}"/>
                  </a:ext>
                </a:extLst>
              </p:cNvPr>
              <p:cNvSpPr/>
              <p:nvPr/>
            </p:nvSpPr>
            <p:spPr>
              <a:xfrm>
                <a:off x="5345782" y="1104985"/>
                <a:ext cx="571500" cy="495015"/>
              </a:xfrm>
              <a:prstGeom prst="bracketPair">
                <a:avLst>
                  <a:gd name="adj" fmla="val 644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22" name="双括号 21">
                <a:extLst>
                  <a:ext uri="{FF2B5EF4-FFF2-40B4-BE49-F238E27FC236}">
                    <a16:creationId xmlns:a16="http://schemas.microsoft.com/office/drawing/2014/main" id="{F701C2EA-E6C4-4EE7-94C8-7638F3867E9B}"/>
                  </a:ext>
                </a:extLst>
              </p:cNvPr>
              <p:cNvSpPr>
                <a:spLocks noRot="1" noChangeAspect="1" noMove="1" noResize="1" noEditPoints="1" noAdjustHandles="1" noChangeArrowheads="1" noChangeShapeType="1" noTextEdit="1"/>
              </p:cNvSpPr>
              <p:nvPr/>
            </p:nvSpPr>
            <p:spPr>
              <a:xfrm>
                <a:off x="5345782" y="1104985"/>
                <a:ext cx="571500" cy="495015"/>
              </a:xfrm>
              <a:prstGeom prst="bracketPair">
                <a:avLst>
                  <a:gd name="adj" fmla="val 6440"/>
                </a:avLst>
              </a:prstGeom>
              <a:blipFill>
                <a:blip r:embed="rId5"/>
                <a:stretch>
                  <a:fillRect l="-6383" b="-19512"/>
                </a:stretch>
              </a:blipFill>
              <a:ln>
                <a:solidFill>
                  <a:schemeClr val="tx1"/>
                </a:solidFill>
              </a:ln>
            </p:spPr>
            <p:txBody>
              <a:bodyPr/>
              <a:lstStyle/>
              <a:p>
                <a:r>
                  <a:rPr lang="en-CN">
                    <a:noFill/>
                  </a:rPr>
                  <a:t> </a:t>
                </a:r>
              </a:p>
            </p:txBody>
          </p:sp>
        </mc:Fallback>
      </mc:AlternateContent>
      <p:cxnSp>
        <p:nvCxnSpPr>
          <p:cNvPr id="23" name="连接符: 曲线 22">
            <a:extLst>
              <a:ext uri="{FF2B5EF4-FFF2-40B4-BE49-F238E27FC236}">
                <a16:creationId xmlns:a16="http://schemas.microsoft.com/office/drawing/2014/main" id="{6C2161EE-2822-4FB6-9F5B-2C7BB260B2E9}"/>
              </a:ext>
            </a:extLst>
          </p:cNvPr>
          <p:cNvCxnSpPr>
            <a:cxnSpLocks/>
            <a:stCxn id="19" idx="3"/>
          </p:cNvCxnSpPr>
          <p:nvPr/>
        </p:nvCxnSpPr>
        <p:spPr>
          <a:xfrm flipV="1">
            <a:off x="5262120" y="2413454"/>
            <a:ext cx="1925047" cy="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3408228C-8C1F-4502-B7A1-ED95D3BA7B1E}"/>
              </a:ext>
            </a:extLst>
          </p:cNvPr>
          <p:cNvCxnSpPr>
            <a:cxnSpLocks/>
          </p:cNvCxnSpPr>
          <p:nvPr/>
        </p:nvCxnSpPr>
        <p:spPr>
          <a:xfrm rot="5400000" flipH="1" flipV="1">
            <a:off x="5200649" y="2039315"/>
            <a:ext cx="748278" cy="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7CABD71D-2336-425C-AF94-FDA0CE7B9A5F}"/>
              </a:ext>
            </a:extLst>
          </p:cNvPr>
          <p:cNvCxnSpPr>
            <a:cxnSpLocks/>
            <a:endCxn id="28" idx="0"/>
          </p:cNvCxnSpPr>
          <p:nvPr/>
        </p:nvCxnSpPr>
        <p:spPr>
          <a:xfrm rot="16200000" flipH="1">
            <a:off x="6308064" y="3376976"/>
            <a:ext cx="1386120" cy="9569"/>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菱形 26">
            <a:extLst>
              <a:ext uri="{FF2B5EF4-FFF2-40B4-BE49-F238E27FC236}">
                <a16:creationId xmlns:a16="http://schemas.microsoft.com/office/drawing/2014/main" id="{CF66C025-0709-486D-86AD-96160FC82D79}"/>
              </a:ext>
            </a:extLst>
          </p:cNvPr>
          <p:cNvSpPr/>
          <p:nvPr/>
        </p:nvSpPr>
        <p:spPr>
          <a:xfrm>
            <a:off x="6800397" y="4124613"/>
            <a:ext cx="391886" cy="39188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2A7726C-422B-4DD9-B9FB-1A7B98BB7207}"/>
                  </a:ext>
                </a:extLst>
              </p:cNvPr>
              <p:cNvSpPr txBox="1"/>
              <p:nvPr/>
            </p:nvSpPr>
            <p:spPr>
              <a:xfrm>
                <a:off x="6775721" y="4074821"/>
                <a:ext cx="460375" cy="461665"/>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28" name="文本框 27">
                <a:extLst>
                  <a:ext uri="{FF2B5EF4-FFF2-40B4-BE49-F238E27FC236}">
                    <a16:creationId xmlns:a16="http://schemas.microsoft.com/office/drawing/2014/main" id="{E2A7726C-422B-4DD9-B9FB-1A7B98BB7207}"/>
                  </a:ext>
                </a:extLst>
              </p:cNvPr>
              <p:cNvSpPr txBox="1">
                <a:spLocks noRot="1" noChangeAspect="1" noMove="1" noResize="1" noEditPoints="1" noAdjustHandles="1" noChangeArrowheads="1" noChangeShapeType="1" noTextEdit="1"/>
              </p:cNvSpPr>
              <p:nvPr/>
            </p:nvSpPr>
            <p:spPr>
              <a:xfrm>
                <a:off x="6775721" y="4074821"/>
                <a:ext cx="460375" cy="461665"/>
              </a:xfrm>
              <a:prstGeom prst="rect">
                <a:avLst/>
              </a:prstGeom>
              <a:blipFill>
                <a:blip r:embed="rId4"/>
                <a:stretch>
                  <a:fillRect/>
                </a:stretch>
              </a:blipFill>
              <a:ln>
                <a:noFill/>
              </a:ln>
            </p:spPr>
            <p:txBody>
              <a:bodyPr/>
              <a:lstStyle/>
              <a:p>
                <a:r>
                  <a:rPr lang="en-CN">
                    <a:noFill/>
                  </a:rPr>
                  <a:t> </a:t>
                </a:r>
              </a:p>
            </p:txBody>
          </p:sp>
        </mc:Fallback>
      </mc:AlternateContent>
      <p:cxnSp>
        <p:nvCxnSpPr>
          <p:cNvPr id="29" name="连接符: 曲线 28">
            <a:extLst>
              <a:ext uri="{FF2B5EF4-FFF2-40B4-BE49-F238E27FC236}">
                <a16:creationId xmlns:a16="http://schemas.microsoft.com/office/drawing/2014/main" id="{D95EFC7C-D784-499C-8472-4B4161F434AB}"/>
              </a:ext>
            </a:extLst>
          </p:cNvPr>
          <p:cNvCxnSpPr>
            <a:cxnSpLocks/>
            <a:endCxn id="30" idx="1"/>
          </p:cNvCxnSpPr>
          <p:nvPr/>
        </p:nvCxnSpPr>
        <p:spPr>
          <a:xfrm flipV="1">
            <a:off x="7005910" y="3361652"/>
            <a:ext cx="464593" cy="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双括号 29">
                <a:extLst>
                  <a:ext uri="{FF2B5EF4-FFF2-40B4-BE49-F238E27FC236}">
                    <a16:creationId xmlns:a16="http://schemas.microsoft.com/office/drawing/2014/main" id="{F08D93CF-5C68-44FD-A90A-21BE251DE447}"/>
                  </a:ext>
                </a:extLst>
              </p:cNvPr>
              <p:cNvSpPr/>
              <p:nvPr/>
            </p:nvSpPr>
            <p:spPr>
              <a:xfrm>
                <a:off x="7470503" y="3114144"/>
                <a:ext cx="763869" cy="495015"/>
              </a:xfrm>
              <a:prstGeom prst="bracketPair">
                <a:avLst>
                  <a:gd name="adj" fmla="val 644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30" name="双括号 29">
                <a:extLst>
                  <a:ext uri="{FF2B5EF4-FFF2-40B4-BE49-F238E27FC236}">
                    <a16:creationId xmlns:a16="http://schemas.microsoft.com/office/drawing/2014/main" id="{F08D93CF-5C68-44FD-A90A-21BE251DE447}"/>
                  </a:ext>
                </a:extLst>
              </p:cNvPr>
              <p:cNvSpPr>
                <a:spLocks noRot="1" noChangeAspect="1" noMove="1" noResize="1" noEditPoints="1" noAdjustHandles="1" noChangeArrowheads="1" noChangeShapeType="1" noTextEdit="1"/>
              </p:cNvSpPr>
              <p:nvPr/>
            </p:nvSpPr>
            <p:spPr>
              <a:xfrm>
                <a:off x="7470503" y="3114144"/>
                <a:ext cx="763869" cy="495015"/>
              </a:xfrm>
              <a:prstGeom prst="bracketPair">
                <a:avLst>
                  <a:gd name="adj" fmla="val 6440"/>
                </a:avLst>
              </a:prstGeom>
              <a:blipFill>
                <a:blip r:embed="rId6"/>
                <a:stretch>
                  <a:fillRect b="-20000"/>
                </a:stretch>
              </a:blipFill>
              <a:ln>
                <a:solidFill>
                  <a:schemeClr val="tx1"/>
                </a:solidFill>
              </a:ln>
            </p:spPr>
            <p:txBody>
              <a:bodyPr/>
              <a:lstStyle/>
              <a:p>
                <a:r>
                  <a:rPr lang="en-CN">
                    <a:noFill/>
                  </a:rPr>
                  <a:t> </a:t>
                </a:r>
              </a:p>
            </p:txBody>
          </p:sp>
        </mc:Fallback>
      </mc:AlternateContent>
      <p:cxnSp>
        <p:nvCxnSpPr>
          <p:cNvPr id="31" name="连接符: 曲线 30">
            <a:extLst>
              <a:ext uri="{FF2B5EF4-FFF2-40B4-BE49-F238E27FC236}">
                <a16:creationId xmlns:a16="http://schemas.microsoft.com/office/drawing/2014/main" id="{CF0805B2-C81A-47B8-BA8F-F60AE794E675}"/>
              </a:ext>
            </a:extLst>
          </p:cNvPr>
          <p:cNvCxnSpPr>
            <a:cxnSpLocks/>
            <a:endCxn id="28" idx="1"/>
          </p:cNvCxnSpPr>
          <p:nvPr/>
        </p:nvCxnSpPr>
        <p:spPr>
          <a:xfrm flipV="1">
            <a:off x="2584409" y="4305654"/>
            <a:ext cx="4191312" cy="158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944B17A4-96A0-4FBC-AB6C-67B6865B54FA}"/>
              </a:ext>
            </a:extLst>
          </p:cNvPr>
          <p:cNvCxnSpPr>
            <a:cxnSpLocks/>
            <a:stCxn id="28" idx="2"/>
            <a:endCxn id="56" idx="0"/>
          </p:cNvCxnSpPr>
          <p:nvPr/>
        </p:nvCxnSpPr>
        <p:spPr>
          <a:xfrm rot="5400000">
            <a:off x="6870830" y="4669611"/>
            <a:ext cx="268204" cy="195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双括号 55">
                <a:extLst>
                  <a:ext uri="{FF2B5EF4-FFF2-40B4-BE49-F238E27FC236}">
                    <a16:creationId xmlns:a16="http://schemas.microsoft.com/office/drawing/2014/main" id="{EC124D0F-4198-4458-92AD-12D5AFF68084}"/>
                  </a:ext>
                </a:extLst>
              </p:cNvPr>
              <p:cNvSpPr/>
              <p:nvPr/>
            </p:nvSpPr>
            <p:spPr>
              <a:xfrm>
                <a:off x="6587395" y="4804690"/>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56" name="双括号 55">
                <a:extLst>
                  <a:ext uri="{FF2B5EF4-FFF2-40B4-BE49-F238E27FC236}">
                    <a16:creationId xmlns:a16="http://schemas.microsoft.com/office/drawing/2014/main" id="{EC124D0F-4198-4458-92AD-12D5AFF68084}"/>
                  </a:ext>
                </a:extLst>
              </p:cNvPr>
              <p:cNvSpPr>
                <a:spLocks noRot="1" noChangeAspect="1" noMove="1" noResize="1" noEditPoints="1" noAdjustHandles="1" noChangeArrowheads="1" noChangeShapeType="1" noTextEdit="1"/>
              </p:cNvSpPr>
              <p:nvPr/>
            </p:nvSpPr>
            <p:spPr>
              <a:xfrm>
                <a:off x="6587395" y="4804690"/>
                <a:ext cx="833120" cy="1903546"/>
              </a:xfrm>
              <a:prstGeom prst="bracketPair">
                <a:avLst>
                  <a:gd name="adj" fmla="val 10965"/>
                </a:avLst>
              </a:prstGeom>
              <a:blipFill>
                <a:blip r:embed="rId7"/>
                <a:stretch>
                  <a:fillRect l="-1449" b="-8442"/>
                </a:stretch>
              </a:blipFill>
              <a:ln w="38100">
                <a:solidFill>
                  <a:schemeClr val="tx1"/>
                </a:solidFill>
              </a:ln>
            </p:spPr>
            <p:txBody>
              <a:bodyPr/>
              <a:lstStyle/>
              <a:p>
                <a:r>
                  <a:rPr lang="en-CN">
                    <a:noFill/>
                  </a:rPr>
                  <a:t> </a:t>
                </a:r>
              </a:p>
            </p:txBody>
          </p:sp>
        </mc:Fallback>
      </mc:AlternateContent>
      <p:sp>
        <p:nvSpPr>
          <p:cNvPr id="33" name="文本框 125">
            <a:extLst>
              <a:ext uri="{FF2B5EF4-FFF2-40B4-BE49-F238E27FC236}">
                <a16:creationId xmlns:a16="http://schemas.microsoft.com/office/drawing/2014/main" id="{B1D89B25-FD65-0248-ABA2-C0DACF35D3F2}"/>
              </a:ext>
            </a:extLst>
          </p:cNvPr>
          <p:cNvSpPr txBox="1"/>
          <p:nvPr/>
        </p:nvSpPr>
        <p:spPr>
          <a:xfrm>
            <a:off x="3215564" y="5124601"/>
            <a:ext cx="2733782" cy="1384995"/>
          </a:xfrm>
          <a:prstGeom prst="rect">
            <a:avLst/>
          </a:prstGeom>
          <a:noFill/>
        </p:spPr>
        <p:txBody>
          <a:bodyPr wrap="square" rtlCol="0">
            <a:spAutoFit/>
          </a:bodyPr>
          <a:lstStyle/>
          <a:p>
            <a:pPr algn="ctr"/>
            <a:r>
              <a:rPr lang="en-US" altLang="zh-CN" sz="2800" dirty="0"/>
              <a:t>More</a:t>
            </a:r>
            <a:r>
              <a:rPr lang="zh-CN" altLang="en-US" sz="2800" dirty="0"/>
              <a:t> </a:t>
            </a:r>
            <a:r>
              <a:rPr lang="en-US" altLang="zh-CN" sz="2800" dirty="0"/>
              <a:t>and</a:t>
            </a:r>
            <a:r>
              <a:rPr lang="zh-CN" altLang="en-US" sz="2800" dirty="0"/>
              <a:t> </a:t>
            </a:r>
            <a:r>
              <a:rPr lang="en-US" altLang="zh-CN" sz="2800" dirty="0"/>
              <a:t>better contextualized</a:t>
            </a:r>
            <a:r>
              <a:rPr lang="zh-CN" altLang="en-US" sz="2800" dirty="0"/>
              <a:t> </a:t>
            </a:r>
            <a:r>
              <a:rPr lang="en-US" altLang="zh-CN" sz="2800" dirty="0"/>
              <a:t>embedding</a:t>
            </a:r>
            <a:endParaRPr lang="zh-CN" altLang="en-US" sz="2800" dirty="0"/>
          </a:p>
        </p:txBody>
      </p:sp>
      <p:sp>
        <p:nvSpPr>
          <p:cNvPr id="34" name="矩形 7">
            <a:extLst>
              <a:ext uri="{FF2B5EF4-FFF2-40B4-BE49-F238E27FC236}">
                <a16:creationId xmlns:a16="http://schemas.microsoft.com/office/drawing/2014/main" id="{85FDF592-8877-E840-8D2E-FD70FE435FA3}"/>
              </a:ext>
            </a:extLst>
          </p:cNvPr>
          <p:cNvSpPr/>
          <p:nvPr/>
        </p:nvSpPr>
        <p:spPr>
          <a:xfrm>
            <a:off x="1753959" y="1647541"/>
            <a:ext cx="2042555" cy="570015"/>
          </a:xfrm>
          <a:prstGeom prst="rect">
            <a:avLst/>
          </a:prstGeom>
          <a:solidFill>
            <a:srgbClr val="C6BE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35" name="矩形 8">
            <a:extLst>
              <a:ext uri="{FF2B5EF4-FFF2-40B4-BE49-F238E27FC236}">
                <a16:creationId xmlns:a16="http://schemas.microsoft.com/office/drawing/2014/main" id="{80872575-C7E3-8548-84AE-1261D70E0210}"/>
              </a:ext>
            </a:extLst>
          </p:cNvPr>
          <p:cNvSpPr/>
          <p:nvPr/>
        </p:nvSpPr>
        <p:spPr>
          <a:xfrm>
            <a:off x="1753959" y="2804755"/>
            <a:ext cx="2042555" cy="57001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36" name="矩形 9">
            <a:extLst>
              <a:ext uri="{FF2B5EF4-FFF2-40B4-BE49-F238E27FC236}">
                <a16:creationId xmlns:a16="http://schemas.microsoft.com/office/drawing/2014/main" id="{77B29C2E-71E0-DD43-9FE6-C2319A622D8C}"/>
              </a:ext>
            </a:extLst>
          </p:cNvPr>
          <p:cNvSpPr/>
          <p:nvPr/>
        </p:nvSpPr>
        <p:spPr>
          <a:xfrm>
            <a:off x="1753959" y="3964678"/>
            <a:ext cx="2042555" cy="570015"/>
          </a:xfrm>
          <a:prstGeom prst="rect">
            <a:avLst/>
          </a:prstGeom>
          <a:solidFill>
            <a:srgbClr val="FACC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37" name="文本框 24">
                <a:extLst>
                  <a:ext uri="{FF2B5EF4-FFF2-40B4-BE49-F238E27FC236}">
                    <a16:creationId xmlns:a16="http://schemas.microsoft.com/office/drawing/2014/main" id="{020CC576-F24C-204A-9ABD-7B976A89349A}"/>
                  </a:ext>
                </a:extLst>
              </p:cNvPr>
              <p:cNvSpPr txBox="1"/>
              <p:nvPr/>
            </p:nvSpPr>
            <p:spPr>
              <a:xfrm>
                <a:off x="2246472" y="1185683"/>
                <a:ext cx="1303177" cy="523220"/>
              </a:xfrm>
              <a:prstGeom prst="rect">
                <a:avLst/>
              </a:prstGeom>
              <a:noFill/>
            </p:spPr>
            <p:txBody>
              <a:bodyPr wrap="none" rtlCol="0">
                <a:spAutoFit/>
              </a:bodyPr>
              <a:lstStyle/>
              <a:p>
                <a:r>
                  <a:rPr lang="en-US" altLang="zh-CN" sz="2800" dirty="0">
                    <a:solidFill>
                      <a:srgbClr val="7030A0"/>
                    </a:solidFill>
                  </a:rPr>
                  <a:t>Keys</a:t>
                </a:r>
                <a:r>
                  <a:rPr lang="zh-CN" altLang="en-US" sz="2800" dirty="0">
                    <a:solidFill>
                      <a:srgbClr val="7030A0"/>
                    </a:solidFill>
                  </a:rPr>
                  <a:t> </a:t>
                </a:r>
                <a14:m>
                  <m:oMath xmlns:m="http://schemas.openxmlformats.org/officeDocument/2006/math">
                    <m:r>
                      <a:rPr lang="en-US" altLang="zh-CN" sz="2800" b="1" i="1" dirty="0" smtClean="0">
                        <a:solidFill>
                          <a:srgbClr val="7030A0"/>
                        </a:solidFill>
                        <a:latin typeface="Cambria Math" panose="02040503050406030204" pitchFamily="18" charset="0"/>
                      </a:rPr>
                      <m:t>𝑲</m:t>
                    </m:r>
                  </m:oMath>
                </a14:m>
                <a:endParaRPr lang="zh-CN" altLang="en-US" sz="2800" b="1" dirty="0">
                  <a:solidFill>
                    <a:srgbClr val="7030A0"/>
                  </a:solidFill>
                </a:endParaRPr>
              </a:p>
            </p:txBody>
          </p:sp>
        </mc:Choice>
        <mc:Fallback xmlns="">
          <p:sp>
            <p:nvSpPr>
              <p:cNvPr id="37" name="文本框 24">
                <a:extLst>
                  <a:ext uri="{FF2B5EF4-FFF2-40B4-BE49-F238E27FC236}">
                    <a16:creationId xmlns:a16="http://schemas.microsoft.com/office/drawing/2014/main" id="{020CC576-F24C-204A-9ABD-7B976A89349A}"/>
                  </a:ext>
                </a:extLst>
              </p:cNvPr>
              <p:cNvSpPr txBox="1">
                <a:spLocks noRot="1" noChangeAspect="1" noMove="1" noResize="1" noEditPoints="1" noAdjustHandles="1" noChangeArrowheads="1" noChangeShapeType="1" noTextEdit="1"/>
              </p:cNvSpPr>
              <p:nvPr/>
            </p:nvSpPr>
            <p:spPr>
              <a:xfrm>
                <a:off x="2246472" y="1185683"/>
                <a:ext cx="1303177" cy="523220"/>
              </a:xfrm>
              <a:prstGeom prst="rect">
                <a:avLst/>
              </a:prstGeom>
              <a:blipFill>
                <a:blip r:embed="rId8"/>
                <a:stretch>
                  <a:fillRect l="-9709" t="-14286" r="-1942"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25">
                <a:extLst>
                  <a:ext uri="{FF2B5EF4-FFF2-40B4-BE49-F238E27FC236}">
                    <a16:creationId xmlns:a16="http://schemas.microsoft.com/office/drawing/2014/main" id="{4EAF1A30-1458-F44B-9B37-3FFD15885E90}"/>
                  </a:ext>
                </a:extLst>
              </p:cNvPr>
              <p:cNvSpPr txBox="1"/>
              <p:nvPr/>
            </p:nvSpPr>
            <p:spPr>
              <a:xfrm>
                <a:off x="2006378" y="2331272"/>
                <a:ext cx="1754006" cy="523220"/>
              </a:xfrm>
              <a:prstGeom prst="rect">
                <a:avLst/>
              </a:prstGeom>
              <a:noFill/>
            </p:spPr>
            <p:txBody>
              <a:bodyPr wrap="none" rtlCol="0">
                <a:spAutoFit/>
              </a:bodyPr>
              <a:lstStyle/>
              <a:p>
                <a:r>
                  <a:rPr lang="en-US" altLang="zh-CN" sz="2800" dirty="0">
                    <a:solidFill>
                      <a:srgbClr val="00B050"/>
                    </a:solidFill>
                  </a:rPr>
                  <a:t>Queries</a:t>
                </a:r>
                <a:r>
                  <a:rPr lang="zh-CN" altLang="en-US" sz="2800" dirty="0">
                    <a:solidFill>
                      <a:srgbClr val="00B050"/>
                    </a:solidFill>
                  </a:rPr>
                  <a:t> </a:t>
                </a:r>
                <a14:m>
                  <m:oMath xmlns:m="http://schemas.openxmlformats.org/officeDocument/2006/math">
                    <m:r>
                      <a:rPr lang="en-US" altLang="zh-CN" sz="2800" b="1" i="1" dirty="0" smtClean="0">
                        <a:solidFill>
                          <a:srgbClr val="00B050"/>
                        </a:solidFill>
                        <a:latin typeface="Cambria Math" panose="02040503050406030204" pitchFamily="18" charset="0"/>
                      </a:rPr>
                      <m:t>𝑸</m:t>
                    </m:r>
                  </m:oMath>
                </a14:m>
                <a:endParaRPr lang="zh-CN" altLang="en-US" sz="2800" b="1" dirty="0">
                  <a:solidFill>
                    <a:srgbClr val="00B050"/>
                  </a:solidFill>
                </a:endParaRPr>
              </a:p>
            </p:txBody>
          </p:sp>
        </mc:Choice>
        <mc:Fallback xmlns="">
          <p:sp>
            <p:nvSpPr>
              <p:cNvPr id="38" name="文本框 25">
                <a:extLst>
                  <a:ext uri="{FF2B5EF4-FFF2-40B4-BE49-F238E27FC236}">
                    <a16:creationId xmlns:a16="http://schemas.microsoft.com/office/drawing/2014/main" id="{4EAF1A30-1458-F44B-9B37-3FFD15885E90}"/>
                  </a:ext>
                </a:extLst>
              </p:cNvPr>
              <p:cNvSpPr txBox="1">
                <a:spLocks noRot="1" noChangeAspect="1" noMove="1" noResize="1" noEditPoints="1" noAdjustHandles="1" noChangeArrowheads="1" noChangeShapeType="1" noTextEdit="1"/>
              </p:cNvSpPr>
              <p:nvPr/>
            </p:nvSpPr>
            <p:spPr>
              <a:xfrm>
                <a:off x="2006378" y="2331272"/>
                <a:ext cx="1754006" cy="523220"/>
              </a:xfrm>
              <a:prstGeom prst="rect">
                <a:avLst/>
              </a:prstGeom>
              <a:blipFill>
                <a:blip r:embed="rId9"/>
                <a:stretch>
                  <a:fillRect l="-7143" t="-14286" r="-2857"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26">
                <a:extLst>
                  <a:ext uri="{FF2B5EF4-FFF2-40B4-BE49-F238E27FC236}">
                    <a16:creationId xmlns:a16="http://schemas.microsoft.com/office/drawing/2014/main" id="{CFCB679A-A3AF-994E-BA86-66AE4A4C9431}"/>
                  </a:ext>
                </a:extLst>
              </p:cNvPr>
              <p:cNvSpPr txBox="1"/>
              <p:nvPr/>
            </p:nvSpPr>
            <p:spPr>
              <a:xfrm>
                <a:off x="2113718" y="3536841"/>
                <a:ext cx="1551771" cy="523220"/>
              </a:xfrm>
              <a:prstGeom prst="rect">
                <a:avLst/>
              </a:prstGeom>
              <a:noFill/>
            </p:spPr>
            <p:txBody>
              <a:bodyPr wrap="none" rtlCol="0">
                <a:spAutoFit/>
              </a:bodyPr>
              <a:lstStyle/>
              <a:p>
                <a:r>
                  <a:rPr lang="en-US" altLang="zh-CN" sz="2800" dirty="0">
                    <a:solidFill>
                      <a:srgbClr val="C00000"/>
                    </a:solidFill>
                  </a:rPr>
                  <a:t>Values</a:t>
                </a:r>
                <a:r>
                  <a:rPr lang="zh-CN" altLang="en-US" sz="2800" dirty="0">
                    <a:solidFill>
                      <a:srgbClr val="C00000"/>
                    </a:solidFill>
                  </a:rPr>
                  <a:t> </a:t>
                </a:r>
                <a14:m>
                  <m:oMath xmlns:m="http://schemas.openxmlformats.org/officeDocument/2006/math">
                    <m:r>
                      <a:rPr lang="en-US" altLang="zh-CN" sz="2800" b="1" i="1" dirty="0" smtClean="0">
                        <a:solidFill>
                          <a:srgbClr val="C00000"/>
                        </a:solidFill>
                        <a:latin typeface="Cambria Math" panose="02040503050406030204" pitchFamily="18" charset="0"/>
                      </a:rPr>
                      <m:t>𝑽</m:t>
                    </m:r>
                  </m:oMath>
                </a14:m>
                <a:endParaRPr lang="zh-CN" altLang="en-US" sz="2800" b="1" dirty="0">
                  <a:solidFill>
                    <a:srgbClr val="C00000"/>
                  </a:solidFill>
                </a:endParaRPr>
              </a:p>
            </p:txBody>
          </p:sp>
        </mc:Choice>
        <mc:Fallback xmlns="">
          <p:sp>
            <p:nvSpPr>
              <p:cNvPr id="39" name="文本框 26">
                <a:extLst>
                  <a:ext uri="{FF2B5EF4-FFF2-40B4-BE49-F238E27FC236}">
                    <a16:creationId xmlns:a16="http://schemas.microsoft.com/office/drawing/2014/main" id="{CFCB679A-A3AF-994E-BA86-66AE4A4C9431}"/>
                  </a:ext>
                </a:extLst>
              </p:cNvPr>
              <p:cNvSpPr txBox="1">
                <a:spLocks noRot="1" noChangeAspect="1" noMove="1" noResize="1" noEditPoints="1" noAdjustHandles="1" noChangeArrowheads="1" noChangeShapeType="1" noTextEdit="1"/>
              </p:cNvSpPr>
              <p:nvPr/>
            </p:nvSpPr>
            <p:spPr>
              <a:xfrm>
                <a:off x="2113718" y="3536841"/>
                <a:ext cx="1551771" cy="523220"/>
              </a:xfrm>
              <a:prstGeom prst="rect">
                <a:avLst/>
              </a:prstGeom>
              <a:blipFill>
                <a:blip r:embed="rId10"/>
                <a:stretch>
                  <a:fillRect l="-8130" t="-14286" r="-813" b="-30952"/>
                </a:stretch>
              </a:blipFill>
            </p:spPr>
            <p:txBody>
              <a:bodyPr/>
              <a:lstStyle/>
              <a:p>
                <a:r>
                  <a:rPr lang="en-CN">
                    <a:noFill/>
                  </a:rPr>
                  <a:t> </a:t>
                </a:r>
              </a:p>
            </p:txBody>
          </p:sp>
        </mc:Fallback>
      </mc:AlternateContent>
      <p:sp>
        <p:nvSpPr>
          <p:cNvPr id="40" name="矩形 52">
            <a:extLst>
              <a:ext uri="{FF2B5EF4-FFF2-40B4-BE49-F238E27FC236}">
                <a16:creationId xmlns:a16="http://schemas.microsoft.com/office/drawing/2014/main" id="{580C79AB-92BC-3341-821A-B347B711A751}"/>
              </a:ext>
            </a:extLst>
          </p:cNvPr>
          <p:cNvSpPr/>
          <p:nvPr/>
        </p:nvSpPr>
        <p:spPr>
          <a:xfrm>
            <a:off x="5949346" y="2174938"/>
            <a:ext cx="2042555" cy="5700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Normalize</a:t>
            </a:r>
            <a:endParaRPr lang="zh-CN" altLang="en-US" dirty="0">
              <a:solidFill>
                <a:schemeClr val="tx1"/>
              </a:solidFill>
            </a:endParaRPr>
          </a:p>
        </p:txBody>
      </p:sp>
      <p:sp>
        <p:nvSpPr>
          <p:cNvPr id="61" name="Rounded Rectangle 60">
            <a:extLst>
              <a:ext uri="{FF2B5EF4-FFF2-40B4-BE49-F238E27FC236}">
                <a16:creationId xmlns:a16="http://schemas.microsoft.com/office/drawing/2014/main" id="{EA45A7DF-5A41-F640-8C2F-957296B1314B}"/>
              </a:ext>
            </a:extLst>
          </p:cNvPr>
          <p:cNvSpPr/>
          <p:nvPr/>
        </p:nvSpPr>
        <p:spPr>
          <a:xfrm>
            <a:off x="9301907" y="2050820"/>
            <a:ext cx="2347783"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sp>
        <p:nvSpPr>
          <p:cNvPr id="62" name="Rounded Rectangle 61">
            <a:extLst>
              <a:ext uri="{FF2B5EF4-FFF2-40B4-BE49-F238E27FC236}">
                <a16:creationId xmlns:a16="http://schemas.microsoft.com/office/drawing/2014/main" id="{0C221AA3-D5DD-2C47-9D4D-7CA957FF1AF2}"/>
              </a:ext>
            </a:extLst>
          </p:cNvPr>
          <p:cNvSpPr/>
          <p:nvPr/>
        </p:nvSpPr>
        <p:spPr>
          <a:xfrm>
            <a:off x="8565399" y="2862899"/>
            <a:ext cx="1910400"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SoftMax</a:t>
            </a:r>
            <a:endParaRPr lang="en-CN" sz="2000" dirty="0">
              <a:solidFill>
                <a:schemeClr val="tx1"/>
              </a:solidFill>
            </a:endParaRPr>
          </a:p>
        </p:txBody>
      </p:sp>
      <p:sp>
        <p:nvSpPr>
          <p:cNvPr id="65" name="Rounded Rectangle 64">
            <a:extLst>
              <a:ext uri="{FF2B5EF4-FFF2-40B4-BE49-F238E27FC236}">
                <a16:creationId xmlns:a16="http://schemas.microsoft.com/office/drawing/2014/main" id="{B7822281-88AA-C74C-B6B4-FC98D927E8B1}"/>
              </a:ext>
            </a:extLst>
          </p:cNvPr>
          <p:cNvSpPr/>
          <p:nvPr/>
        </p:nvSpPr>
        <p:spPr>
          <a:xfrm>
            <a:off x="8565398" y="5082220"/>
            <a:ext cx="1910401"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cxnSp>
        <p:nvCxnSpPr>
          <p:cNvPr id="66" name="Straight Arrow Connector 65">
            <a:extLst>
              <a:ext uri="{FF2B5EF4-FFF2-40B4-BE49-F238E27FC236}">
                <a16:creationId xmlns:a16="http://schemas.microsoft.com/office/drawing/2014/main" id="{953FE69E-61FC-1042-AD37-526990458E17}"/>
              </a:ext>
            </a:extLst>
          </p:cNvPr>
          <p:cNvCxnSpPr>
            <a:cxnSpLocks/>
            <a:stCxn id="65" idx="0"/>
            <a:endCxn id="62" idx="2"/>
          </p:cNvCxnSpPr>
          <p:nvPr/>
        </p:nvCxnSpPr>
        <p:spPr>
          <a:xfrm flipV="1">
            <a:off x="9520599" y="3293790"/>
            <a:ext cx="0" cy="17884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9766B4D-64DA-4244-96CB-2DAD105156BD}"/>
              </a:ext>
            </a:extLst>
          </p:cNvPr>
          <p:cNvCxnSpPr>
            <a:cxnSpLocks/>
          </p:cNvCxnSpPr>
          <p:nvPr/>
        </p:nvCxnSpPr>
        <p:spPr>
          <a:xfrm flipV="1">
            <a:off x="8955369" y="5513108"/>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BC9A842-3048-D945-B340-F1304416E05C}"/>
              </a:ext>
            </a:extLst>
          </p:cNvPr>
          <p:cNvCxnSpPr>
            <a:cxnSpLocks/>
          </p:cNvCxnSpPr>
          <p:nvPr/>
        </p:nvCxnSpPr>
        <p:spPr>
          <a:xfrm flipV="1">
            <a:off x="10181998" y="5513108"/>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86190B-7602-2748-B2E0-65A5BCC5B558}"/>
              </a:ext>
            </a:extLst>
          </p:cNvPr>
          <p:cNvCxnSpPr>
            <a:cxnSpLocks/>
            <a:stCxn id="74" idx="0"/>
          </p:cNvCxnSpPr>
          <p:nvPr/>
        </p:nvCxnSpPr>
        <p:spPr>
          <a:xfrm flipH="1" flipV="1">
            <a:off x="11409201" y="2474923"/>
            <a:ext cx="1946" cy="34439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AEF1B7C-3C96-C343-809E-143C56CC764A}"/>
                  </a:ext>
                </a:extLst>
              </p:cNvPr>
              <p:cNvSpPr txBox="1"/>
              <p:nvPr/>
            </p:nvSpPr>
            <p:spPr>
              <a:xfrm>
                <a:off x="8768739" y="5914587"/>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72" name="TextBox 71">
                <a:extLst>
                  <a:ext uri="{FF2B5EF4-FFF2-40B4-BE49-F238E27FC236}">
                    <a16:creationId xmlns:a16="http://schemas.microsoft.com/office/drawing/2014/main" id="{DAEF1B7C-3C96-C343-809E-143C56CC764A}"/>
                  </a:ext>
                </a:extLst>
              </p:cNvPr>
              <p:cNvSpPr txBox="1">
                <a:spLocks noRot="1" noChangeAspect="1" noMove="1" noResize="1" noEditPoints="1" noAdjustHandles="1" noChangeArrowheads="1" noChangeShapeType="1" noTextEdit="1"/>
              </p:cNvSpPr>
              <p:nvPr/>
            </p:nvSpPr>
            <p:spPr>
              <a:xfrm>
                <a:off x="8768739" y="5914587"/>
                <a:ext cx="364779" cy="430887"/>
              </a:xfrm>
              <a:prstGeom prst="rect">
                <a:avLst/>
              </a:prstGeom>
              <a:blipFill>
                <a:blip r:embed="rId11"/>
                <a:stretch>
                  <a:fillRect l="-26667" r="-23333"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24CCE70-F90A-1548-A349-78FB86B91129}"/>
                  </a:ext>
                </a:extLst>
              </p:cNvPr>
              <p:cNvSpPr txBox="1"/>
              <p:nvPr/>
            </p:nvSpPr>
            <p:spPr>
              <a:xfrm>
                <a:off x="9999608" y="5931139"/>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73" name="TextBox 72">
                <a:extLst>
                  <a:ext uri="{FF2B5EF4-FFF2-40B4-BE49-F238E27FC236}">
                    <a16:creationId xmlns:a16="http://schemas.microsoft.com/office/drawing/2014/main" id="{E24CCE70-F90A-1548-A349-78FB86B91129}"/>
                  </a:ext>
                </a:extLst>
              </p:cNvPr>
              <p:cNvSpPr txBox="1">
                <a:spLocks noRot="1" noChangeAspect="1" noMove="1" noResize="1" noEditPoints="1" noAdjustHandles="1" noChangeArrowheads="1" noChangeShapeType="1" noTextEdit="1"/>
              </p:cNvSpPr>
              <p:nvPr/>
            </p:nvSpPr>
            <p:spPr>
              <a:xfrm>
                <a:off x="9999608" y="5931139"/>
                <a:ext cx="373179" cy="430887"/>
              </a:xfrm>
              <a:prstGeom prst="rect">
                <a:avLst/>
              </a:prstGeom>
              <a:blipFill>
                <a:blip r:embed="rId12"/>
                <a:stretch>
                  <a:fillRect l="-20000" r="-16667" b="-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F523470-1E72-1747-9923-23E824DD329B}"/>
                  </a:ext>
                </a:extLst>
              </p:cNvPr>
              <p:cNvSpPr txBox="1"/>
              <p:nvPr/>
            </p:nvSpPr>
            <p:spPr>
              <a:xfrm>
                <a:off x="11237125" y="5918919"/>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74" name="TextBox 73">
                <a:extLst>
                  <a:ext uri="{FF2B5EF4-FFF2-40B4-BE49-F238E27FC236}">
                    <a16:creationId xmlns:a16="http://schemas.microsoft.com/office/drawing/2014/main" id="{DF523470-1E72-1747-9923-23E824DD329B}"/>
                  </a:ext>
                </a:extLst>
              </p:cNvPr>
              <p:cNvSpPr txBox="1">
                <a:spLocks noRot="1" noChangeAspect="1" noMove="1" noResize="1" noEditPoints="1" noAdjustHandles="1" noChangeArrowheads="1" noChangeShapeType="1" noTextEdit="1"/>
              </p:cNvSpPr>
              <p:nvPr/>
            </p:nvSpPr>
            <p:spPr>
              <a:xfrm>
                <a:off x="11237125" y="5918919"/>
                <a:ext cx="348044" cy="430887"/>
              </a:xfrm>
              <a:prstGeom prst="rect">
                <a:avLst/>
              </a:prstGeom>
              <a:blipFill>
                <a:blip r:embed="rId13"/>
                <a:stretch>
                  <a:fillRect l="-17241" r="-13793" b="-5714"/>
                </a:stretch>
              </a:blipFill>
            </p:spPr>
            <p:txBody>
              <a:bodyPr/>
              <a:lstStyle/>
              <a:p>
                <a:r>
                  <a:rPr lang="en-CN">
                    <a:noFill/>
                  </a:rPr>
                  <a:t> </a:t>
                </a:r>
              </a:p>
            </p:txBody>
          </p:sp>
        </mc:Fallback>
      </mc:AlternateContent>
      <p:cxnSp>
        <p:nvCxnSpPr>
          <p:cNvPr id="75" name="Straight Arrow Connector 74">
            <a:extLst>
              <a:ext uri="{FF2B5EF4-FFF2-40B4-BE49-F238E27FC236}">
                <a16:creationId xmlns:a16="http://schemas.microsoft.com/office/drawing/2014/main" id="{B0E9E86A-C699-EB4A-8CF2-7D7D40D7963B}"/>
              </a:ext>
            </a:extLst>
          </p:cNvPr>
          <p:cNvCxnSpPr>
            <a:cxnSpLocks/>
          </p:cNvCxnSpPr>
          <p:nvPr/>
        </p:nvCxnSpPr>
        <p:spPr>
          <a:xfrm flipV="1">
            <a:off x="9672999" y="2474922"/>
            <a:ext cx="0" cy="378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4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1" grpId="0" animBg="1"/>
      <p:bldP spid="62" grpId="0" animBg="1"/>
      <p:bldP spid="65" grpId="0" animBg="1"/>
      <p:bldP spid="72" grpId="0"/>
      <p:bldP spid="73" grpId="0"/>
      <p:bldP spid="7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52">
            <a:extLst>
              <a:ext uri="{FF2B5EF4-FFF2-40B4-BE49-F238E27FC236}">
                <a16:creationId xmlns:a16="http://schemas.microsoft.com/office/drawing/2014/main" id="{89841792-2396-A340-96BD-63BEBBD7EC67}"/>
              </a:ext>
            </a:extLst>
          </p:cNvPr>
          <p:cNvSpPr/>
          <p:nvPr/>
        </p:nvSpPr>
        <p:spPr>
          <a:xfrm>
            <a:off x="8241497" y="2072893"/>
            <a:ext cx="2042555" cy="5700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Normalize</a:t>
            </a:r>
            <a:endParaRPr lang="zh-CN" altLang="en-US" dirty="0">
              <a:solidFill>
                <a:schemeClr val="tx1"/>
              </a:solidFill>
            </a:endParaRPr>
          </a:p>
        </p:txBody>
      </p:sp>
      <p:sp>
        <p:nvSpPr>
          <p:cNvPr id="91" name="矩形 52">
            <a:extLst>
              <a:ext uri="{FF2B5EF4-FFF2-40B4-BE49-F238E27FC236}">
                <a16:creationId xmlns:a16="http://schemas.microsoft.com/office/drawing/2014/main" id="{E5018351-C856-AE43-83BD-3D63A6CD3986}"/>
              </a:ext>
            </a:extLst>
          </p:cNvPr>
          <p:cNvSpPr/>
          <p:nvPr/>
        </p:nvSpPr>
        <p:spPr>
          <a:xfrm>
            <a:off x="7975485" y="2198767"/>
            <a:ext cx="2042555" cy="5700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Normalize</a:t>
            </a:r>
            <a:endParaRPr lang="zh-CN" altLang="en-US" dirty="0">
              <a:solidFill>
                <a:schemeClr val="tx1"/>
              </a:solidFill>
            </a:endParaRPr>
          </a:p>
        </p:txBody>
      </p:sp>
      <p:sp>
        <p:nvSpPr>
          <p:cNvPr id="82" name="矩形 8">
            <a:extLst>
              <a:ext uri="{FF2B5EF4-FFF2-40B4-BE49-F238E27FC236}">
                <a16:creationId xmlns:a16="http://schemas.microsoft.com/office/drawing/2014/main" id="{D5D1E367-04EF-CF41-AF89-9C6B353CAB16}"/>
              </a:ext>
            </a:extLst>
          </p:cNvPr>
          <p:cNvSpPr/>
          <p:nvPr/>
        </p:nvSpPr>
        <p:spPr>
          <a:xfrm>
            <a:off x="2614870" y="3215482"/>
            <a:ext cx="2042555" cy="57001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81" name="矩形 8">
            <a:extLst>
              <a:ext uri="{FF2B5EF4-FFF2-40B4-BE49-F238E27FC236}">
                <a16:creationId xmlns:a16="http://schemas.microsoft.com/office/drawing/2014/main" id="{D2685580-5BAF-684F-9878-C95720CEE99D}"/>
              </a:ext>
            </a:extLst>
          </p:cNvPr>
          <p:cNvSpPr/>
          <p:nvPr/>
        </p:nvSpPr>
        <p:spPr>
          <a:xfrm>
            <a:off x="2461951" y="3373956"/>
            <a:ext cx="2042555" cy="57001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78" name="矩形 7">
            <a:extLst>
              <a:ext uri="{FF2B5EF4-FFF2-40B4-BE49-F238E27FC236}">
                <a16:creationId xmlns:a16="http://schemas.microsoft.com/office/drawing/2014/main" id="{93CF42DD-68DA-E142-A425-F13766AF8F24}"/>
              </a:ext>
            </a:extLst>
          </p:cNvPr>
          <p:cNvSpPr/>
          <p:nvPr/>
        </p:nvSpPr>
        <p:spPr>
          <a:xfrm>
            <a:off x="2366748" y="1351720"/>
            <a:ext cx="2042555" cy="570015"/>
          </a:xfrm>
          <a:prstGeom prst="rect">
            <a:avLst/>
          </a:prstGeom>
          <a:solidFill>
            <a:srgbClr val="C6BE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2" name="标题 1">
            <a:extLst>
              <a:ext uri="{FF2B5EF4-FFF2-40B4-BE49-F238E27FC236}">
                <a16:creationId xmlns:a16="http://schemas.microsoft.com/office/drawing/2014/main" id="{35FDF826-E992-46A6-87CC-B12CCCC8351E}"/>
              </a:ext>
            </a:extLst>
          </p:cNvPr>
          <p:cNvSpPr>
            <a:spLocks noGrp="1"/>
          </p:cNvSpPr>
          <p:nvPr>
            <p:ph type="title"/>
          </p:nvPr>
        </p:nvSpPr>
        <p:spPr/>
        <p:txBody>
          <a:bodyPr lIns="90000">
            <a:noAutofit/>
          </a:bodyPr>
          <a:lstStyle/>
          <a:p>
            <a:r>
              <a:rPr lang="en-US" altLang="zh-CN" dirty="0"/>
              <a:t>Multi-head attention</a:t>
            </a:r>
            <a:endParaRPr lang="zh-CN" altLang="en-US" dirty="0"/>
          </a:p>
        </p:txBody>
      </p:sp>
      <p:sp>
        <p:nvSpPr>
          <p:cNvPr id="4" name="灯片编号占位符 3">
            <a:extLst>
              <a:ext uri="{FF2B5EF4-FFF2-40B4-BE49-F238E27FC236}">
                <a16:creationId xmlns:a16="http://schemas.microsoft.com/office/drawing/2014/main" id="{585FE660-AEE7-4999-A8C1-FDD490C1530F}"/>
              </a:ext>
            </a:extLst>
          </p:cNvPr>
          <p:cNvSpPr>
            <a:spLocks noGrp="1"/>
          </p:cNvSpPr>
          <p:nvPr>
            <p:ph type="sldNum" sz="quarter" idx="12"/>
          </p:nvPr>
        </p:nvSpPr>
        <p:spPr/>
        <p:txBody>
          <a:bodyPr/>
          <a:lstStyle/>
          <a:p>
            <a:fld id="{DC8BB421-126E-41CB-B73A-69D52E98CAE3}" type="slidenum">
              <a:rPr lang="zh-CN" altLang="en-US" smtClean="0"/>
              <a:t>65</a:t>
            </a:fld>
            <a:endParaRPr lang="zh-CN" altLang="en-US"/>
          </a:p>
        </p:txBody>
      </p:sp>
      <p:graphicFrame>
        <p:nvGraphicFramePr>
          <p:cNvPr id="6" name="表格 5">
            <a:extLst>
              <a:ext uri="{FF2B5EF4-FFF2-40B4-BE49-F238E27FC236}">
                <a16:creationId xmlns:a16="http://schemas.microsoft.com/office/drawing/2014/main" id="{C8FAA639-8A3C-4A70-8A2E-9DDE734AFD16}"/>
              </a:ext>
            </a:extLst>
          </p:cNvPr>
          <p:cNvGraphicFramePr>
            <a:graphicFrameLocks noGrp="1"/>
          </p:cNvGraphicFramePr>
          <p:nvPr>
            <p:extLst>
              <p:ext uri="{D42A27DB-BD31-4B8C-83A1-F6EECF244321}">
                <p14:modId xmlns:p14="http://schemas.microsoft.com/office/powerpoint/2010/main" val="497810941"/>
              </p:ext>
            </p:extLst>
          </p:nvPr>
        </p:nvGraphicFramePr>
        <p:xfrm>
          <a:off x="414674" y="2039180"/>
          <a:ext cx="833120" cy="290406"/>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858959722"/>
                    </a:ext>
                  </a:extLst>
                </a:gridCol>
                <a:gridCol w="208280">
                  <a:extLst>
                    <a:ext uri="{9D8B030D-6E8A-4147-A177-3AD203B41FA5}">
                      <a16:colId xmlns:a16="http://schemas.microsoft.com/office/drawing/2014/main" val="207396450"/>
                    </a:ext>
                  </a:extLst>
                </a:gridCol>
                <a:gridCol w="208280">
                  <a:extLst>
                    <a:ext uri="{9D8B030D-6E8A-4147-A177-3AD203B41FA5}">
                      <a16:colId xmlns:a16="http://schemas.microsoft.com/office/drawing/2014/main" val="4151685183"/>
                    </a:ext>
                  </a:extLst>
                </a:gridCol>
                <a:gridCol w="208280">
                  <a:extLst>
                    <a:ext uri="{9D8B030D-6E8A-4147-A177-3AD203B41FA5}">
                      <a16:colId xmlns:a16="http://schemas.microsoft.com/office/drawing/2014/main" val="3256847962"/>
                    </a:ext>
                  </a:extLst>
                </a:gridCol>
              </a:tblGrid>
              <a:tr h="290406">
                <a:tc>
                  <a:txBody>
                    <a:bodyPr/>
                    <a:lstStyle/>
                    <a:p>
                      <a:endParaRPr lang="zh-CN" altLang="en-US" sz="1000" dirty="0"/>
                    </a:p>
                  </a:txBody>
                  <a:tcPr/>
                </a:tc>
                <a:tc>
                  <a:txBody>
                    <a:bodyPr/>
                    <a:lstStyle/>
                    <a:p>
                      <a:endParaRPr lang="zh-CN" altLang="en-US" sz="1000" dirty="0"/>
                    </a:p>
                  </a:txBody>
                  <a:tcPr/>
                </a:tc>
                <a:tc>
                  <a:txBody>
                    <a:bodyPr/>
                    <a:lstStyle/>
                    <a:p>
                      <a:endParaRPr lang="zh-CN" altLang="en-US" sz="1000"/>
                    </a:p>
                  </a:txBody>
                  <a:tcPr/>
                </a:tc>
                <a:tc>
                  <a:txBody>
                    <a:bodyPr/>
                    <a:lstStyle/>
                    <a:p>
                      <a:endParaRPr lang="zh-CN" altLang="en-US" sz="1000" dirty="0"/>
                    </a:p>
                  </a:txBody>
                  <a:tcPr/>
                </a:tc>
                <a:extLst>
                  <a:ext uri="{0D108BD9-81ED-4DB2-BD59-A6C34878D82A}">
                    <a16:rowId xmlns:a16="http://schemas.microsoft.com/office/drawing/2014/main" val="2037749795"/>
                  </a:ext>
                </a:extLst>
              </a:tr>
            </a:tbl>
          </a:graphicData>
        </a:graphic>
      </p:graphicFrame>
      <mc:AlternateContent xmlns:mc="http://schemas.openxmlformats.org/markup-compatibility/2006" xmlns:a14="http://schemas.microsoft.com/office/drawing/2010/main">
        <mc:Choice Requires="a14">
          <p:sp>
            <p:nvSpPr>
              <p:cNvPr id="8" name="双括号 7">
                <a:extLst>
                  <a:ext uri="{FF2B5EF4-FFF2-40B4-BE49-F238E27FC236}">
                    <a16:creationId xmlns:a16="http://schemas.microsoft.com/office/drawing/2014/main" id="{45C60CBC-ABD5-49DC-8392-3BB9AA5BC9CF}"/>
                  </a:ext>
                </a:extLst>
              </p:cNvPr>
              <p:cNvSpPr/>
              <p:nvPr/>
            </p:nvSpPr>
            <p:spPr>
              <a:xfrm>
                <a:off x="468376" y="2535492"/>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𝒗</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8" name="双括号 7">
                <a:extLst>
                  <a:ext uri="{FF2B5EF4-FFF2-40B4-BE49-F238E27FC236}">
                    <a16:creationId xmlns:a16="http://schemas.microsoft.com/office/drawing/2014/main" id="{45C60CBC-ABD5-49DC-8392-3BB9AA5BC9CF}"/>
                  </a:ext>
                </a:extLst>
              </p:cNvPr>
              <p:cNvSpPr>
                <a:spLocks noRot="1" noChangeAspect="1" noMove="1" noResize="1" noEditPoints="1" noAdjustHandles="1" noChangeArrowheads="1" noChangeShapeType="1" noTextEdit="1"/>
              </p:cNvSpPr>
              <p:nvPr/>
            </p:nvSpPr>
            <p:spPr>
              <a:xfrm>
                <a:off x="468376" y="2535492"/>
                <a:ext cx="833120" cy="1903546"/>
              </a:xfrm>
              <a:prstGeom prst="bracketPair">
                <a:avLst>
                  <a:gd name="adj" fmla="val 10965"/>
                </a:avLst>
              </a:prstGeom>
              <a:blipFill>
                <a:blip r:embed="rId3"/>
                <a:stretch>
                  <a:fillRect b="-5229"/>
                </a:stretch>
              </a:blipFill>
              <a:ln w="38100">
                <a:solidFill>
                  <a:schemeClr val="tx1"/>
                </a:solidFill>
              </a:ln>
            </p:spPr>
            <p:txBody>
              <a:bodyPr/>
              <a:lstStyle/>
              <a:p>
                <a:r>
                  <a:rPr lang="en-CN">
                    <a:noFill/>
                  </a:rPr>
                  <a:t> </a:t>
                </a:r>
              </a:p>
            </p:txBody>
          </p:sp>
        </mc:Fallback>
      </mc:AlternateContent>
      <p:cxnSp>
        <p:nvCxnSpPr>
          <p:cNvPr id="12" name="连接符: 曲线 11">
            <a:extLst>
              <a:ext uri="{FF2B5EF4-FFF2-40B4-BE49-F238E27FC236}">
                <a16:creationId xmlns:a16="http://schemas.microsoft.com/office/drawing/2014/main" id="{36D61754-C8C8-4945-B9D1-CA4F5AD241C2}"/>
              </a:ext>
            </a:extLst>
          </p:cNvPr>
          <p:cNvCxnSpPr>
            <a:cxnSpLocks/>
            <a:stCxn id="8" idx="3"/>
          </p:cNvCxnSpPr>
          <p:nvPr/>
        </p:nvCxnSpPr>
        <p:spPr>
          <a:xfrm flipV="1">
            <a:off x="1301496" y="1833273"/>
            <a:ext cx="816936" cy="165399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曲线 12">
            <a:extLst>
              <a:ext uri="{FF2B5EF4-FFF2-40B4-BE49-F238E27FC236}">
                <a16:creationId xmlns:a16="http://schemas.microsoft.com/office/drawing/2014/main" id="{B1C9F1C8-828B-4319-9FD8-4B1FC28F3583}"/>
              </a:ext>
            </a:extLst>
          </p:cNvPr>
          <p:cNvCxnSpPr>
            <a:cxnSpLocks/>
            <a:stCxn id="8" idx="3"/>
          </p:cNvCxnSpPr>
          <p:nvPr/>
        </p:nvCxnSpPr>
        <p:spPr>
          <a:xfrm>
            <a:off x="1301496" y="3487265"/>
            <a:ext cx="1132946" cy="175934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13">
            <a:extLst>
              <a:ext uri="{FF2B5EF4-FFF2-40B4-BE49-F238E27FC236}">
                <a16:creationId xmlns:a16="http://schemas.microsoft.com/office/drawing/2014/main" id="{4DD7F6EE-09E9-4F8D-B58D-669011B30A31}"/>
              </a:ext>
            </a:extLst>
          </p:cNvPr>
          <p:cNvCxnSpPr>
            <a:cxnSpLocks/>
            <a:stCxn id="8" idx="3"/>
          </p:cNvCxnSpPr>
          <p:nvPr/>
        </p:nvCxnSpPr>
        <p:spPr>
          <a:xfrm>
            <a:off x="1301496" y="3487265"/>
            <a:ext cx="1104389" cy="226743"/>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62D398A-7BAB-4496-8736-CD773EC46B30}"/>
                  </a:ext>
                </a:extLst>
              </p:cNvPr>
              <p:cNvSpPr txBox="1"/>
              <p:nvPr/>
            </p:nvSpPr>
            <p:spPr>
              <a:xfrm>
                <a:off x="5517964" y="2326433"/>
                <a:ext cx="460375" cy="46166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19" name="文本框 18">
                <a:extLst>
                  <a:ext uri="{FF2B5EF4-FFF2-40B4-BE49-F238E27FC236}">
                    <a16:creationId xmlns:a16="http://schemas.microsoft.com/office/drawing/2014/main" id="{562D398A-7BAB-4496-8736-CD773EC46B30}"/>
                  </a:ext>
                </a:extLst>
              </p:cNvPr>
              <p:cNvSpPr txBox="1">
                <a:spLocks noRot="1" noChangeAspect="1" noMove="1" noResize="1" noEditPoints="1" noAdjustHandles="1" noChangeArrowheads="1" noChangeShapeType="1" noTextEdit="1"/>
              </p:cNvSpPr>
              <p:nvPr/>
            </p:nvSpPr>
            <p:spPr>
              <a:xfrm>
                <a:off x="5517964" y="2326433"/>
                <a:ext cx="460375" cy="461665"/>
              </a:xfrm>
              <a:prstGeom prst="rect">
                <a:avLst/>
              </a:prstGeom>
              <a:blipFill>
                <a:blip r:embed="rId4"/>
                <a:stretch>
                  <a:fillRect/>
                </a:stretch>
              </a:blipFill>
              <a:ln>
                <a:solidFill>
                  <a:schemeClr val="tx1"/>
                </a:solidFill>
              </a:ln>
            </p:spPr>
            <p:txBody>
              <a:bodyPr/>
              <a:lstStyle/>
              <a:p>
                <a:r>
                  <a:rPr lang="en-CN">
                    <a:noFill/>
                  </a:rPr>
                  <a:t> </a:t>
                </a:r>
              </a:p>
            </p:txBody>
          </p:sp>
        </mc:Fallback>
      </mc:AlternateContent>
      <p:sp>
        <p:nvSpPr>
          <p:cNvPr id="20" name="任意多边形: 形状 19">
            <a:extLst>
              <a:ext uri="{FF2B5EF4-FFF2-40B4-BE49-F238E27FC236}">
                <a16:creationId xmlns:a16="http://schemas.microsoft.com/office/drawing/2014/main" id="{A9602009-39A0-4CC1-99F0-4418CF19D05C}"/>
              </a:ext>
            </a:extLst>
          </p:cNvPr>
          <p:cNvSpPr/>
          <p:nvPr/>
        </p:nvSpPr>
        <p:spPr>
          <a:xfrm rot="5400000" flipV="1">
            <a:off x="4743709" y="1333215"/>
            <a:ext cx="674830" cy="1318427"/>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任意多边形: 形状 20">
            <a:extLst>
              <a:ext uri="{FF2B5EF4-FFF2-40B4-BE49-F238E27FC236}">
                <a16:creationId xmlns:a16="http://schemas.microsoft.com/office/drawing/2014/main" id="{B08752CD-4651-4AC0-96B5-6DBF3F41462F}"/>
              </a:ext>
            </a:extLst>
          </p:cNvPr>
          <p:cNvSpPr/>
          <p:nvPr/>
        </p:nvSpPr>
        <p:spPr>
          <a:xfrm rot="5400000" flipH="1" flipV="1">
            <a:off x="4845647" y="2612575"/>
            <a:ext cx="725634" cy="1090821"/>
          </a:xfrm>
          <a:custGeom>
            <a:avLst/>
            <a:gdLst>
              <a:gd name="connsiteX0" fmla="*/ 1527 w 620652"/>
              <a:gd name="connsiteY0" fmla="*/ 0 h 628650"/>
              <a:gd name="connsiteX1" fmla="*/ 96777 w 620652"/>
              <a:gd name="connsiteY1" fmla="*/ 495300 h 628650"/>
              <a:gd name="connsiteX2" fmla="*/ 620652 w 620652"/>
              <a:gd name="connsiteY2" fmla="*/ 628650 h 628650"/>
            </a:gdLst>
            <a:ahLst/>
            <a:cxnLst>
              <a:cxn ang="0">
                <a:pos x="connsiteX0" y="connsiteY0"/>
              </a:cxn>
              <a:cxn ang="0">
                <a:pos x="connsiteX1" y="connsiteY1"/>
              </a:cxn>
              <a:cxn ang="0">
                <a:pos x="connsiteX2" y="connsiteY2"/>
              </a:cxn>
            </a:cxnLst>
            <a:rect l="l" t="t" r="r" b="b"/>
            <a:pathLst>
              <a:path w="620652" h="628650">
                <a:moveTo>
                  <a:pt x="1527" y="0"/>
                </a:moveTo>
                <a:cubicBezTo>
                  <a:pt x="-2442" y="195262"/>
                  <a:pt x="-6411" y="390525"/>
                  <a:pt x="96777" y="495300"/>
                </a:cubicBezTo>
                <a:cubicBezTo>
                  <a:pt x="199965" y="600075"/>
                  <a:pt x="410308" y="614362"/>
                  <a:pt x="620652" y="628650"/>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mc:AlternateContent xmlns:mc="http://schemas.openxmlformats.org/markup-compatibility/2006" xmlns:a14="http://schemas.microsoft.com/office/drawing/2010/main">
        <mc:Choice Requires="a14">
          <p:sp>
            <p:nvSpPr>
              <p:cNvPr id="22" name="双括号 21">
                <a:extLst>
                  <a:ext uri="{FF2B5EF4-FFF2-40B4-BE49-F238E27FC236}">
                    <a16:creationId xmlns:a16="http://schemas.microsoft.com/office/drawing/2014/main" id="{F701C2EA-E6C4-4EE7-94C8-7638F3867E9B}"/>
                  </a:ext>
                </a:extLst>
              </p:cNvPr>
              <p:cNvSpPr/>
              <p:nvPr/>
            </p:nvSpPr>
            <p:spPr>
              <a:xfrm>
                <a:off x="6165914" y="1300826"/>
                <a:ext cx="571500" cy="495015"/>
              </a:xfrm>
              <a:prstGeom prst="bracketPair">
                <a:avLst>
                  <a:gd name="adj" fmla="val 644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𝑠</m:t>
                          </m:r>
                        </m:e>
                        <m:sub>
                          <m:r>
                            <a:rPr lang="en-US" altLang="zh-CN" sz="2800" b="0" i="1" smtClean="0">
                              <a:solidFill>
                                <a:schemeClr val="tx1"/>
                              </a:solidFill>
                              <a:latin typeface="Cambria Math" panose="02040503050406030204" pitchFamily="18" charset="0"/>
                            </a:rPr>
                            <m:t>𝑖𝑗</m:t>
                          </m:r>
                        </m:sub>
                      </m:sSub>
                    </m:oMath>
                  </m:oMathPara>
                </a14:m>
                <a:endParaRPr lang="zh-CN" altLang="en-US" sz="2800" dirty="0">
                  <a:solidFill>
                    <a:schemeClr val="tx1"/>
                  </a:solidFill>
                </a:endParaRPr>
              </a:p>
            </p:txBody>
          </p:sp>
        </mc:Choice>
        <mc:Fallback xmlns="">
          <p:sp>
            <p:nvSpPr>
              <p:cNvPr id="22" name="双括号 21">
                <a:extLst>
                  <a:ext uri="{FF2B5EF4-FFF2-40B4-BE49-F238E27FC236}">
                    <a16:creationId xmlns:a16="http://schemas.microsoft.com/office/drawing/2014/main" id="{F701C2EA-E6C4-4EE7-94C8-7638F3867E9B}"/>
                  </a:ext>
                </a:extLst>
              </p:cNvPr>
              <p:cNvSpPr>
                <a:spLocks noRot="1" noChangeAspect="1" noMove="1" noResize="1" noEditPoints="1" noAdjustHandles="1" noChangeArrowheads="1" noChangeShapeType="1" noTextEdit="1"/>
              </p:cNvSpPr>
              <p:nvPr/>
            </p:nvSpPr>
            <p:spPr>
              <a:xfrm>
                <a:off x="6165914" y="1300826"/>
                <a:ext cx="571500" cy="495015"/>
              </a:xfrm>
              <a:prstGeom prst="bracketPair">
                <a:avLst>
                  <a:gd name="adj" fmla="val 6440"/>
                </a:avLst>
              </a:prstGeom>
              <a:blipFill>
                <a:blip r:embed="rId5"/>
                <a:stretch>
                  <a:fillRect l="-6250" b="-16667"/>
                </a:stretch>
              </a:blipFill>
              <a:ln w="19050">
                <a:solidFill>
                  <a:schemeClr val="tx1"/>
                </a:solidFill>
              </a:ln>
            </p:spPr>
            <p:txBody>
              <a:bodyPr/>
              <a:lstStyle/>
              <a:p>
                <a:r>
                  <a:rPr lang="en-CN">
                    <a:noFill/>
                  </a:rPr>
                  <a:t> </a:t>
                </a:r>
              </a:p>
            </p:txBody>
          </p:sp>
        </mc:Fallback>
      </mc:AlternateContent>
      <p:cxnSp>
        <p:nvCxnSpPr>
          <p:cNvPr id="23" name="连接符: 曲线 22">
            <a:extLst>
              <a:ext uri="{FF2B5EF4-FFF2-40B4-BE49-F238E27FC236}">
                <a16:creationId xmlns:a16="http://schemas.microsoft.com/office/drawing/2014/main" id="{6C2161EE-2822-4FB6-9F5B-2C7BB260B2E9}"/>
              </a:ext>
            </a:extLst>
          </p:cNvPr>
          <p:cNvCxnSpPr>
            <a:cxnSpLocks/>
            <a:stCxn id="19" idx="3"/>
          </p:cNvCxnSpPr>
          <p:nvPr/>
        </p:nvCxnSpPr>
        <p:spPr>
          <a:xfrm flipV="1">
            <a:off x="5978339" y="2557265"/>
            <a:ext cx="1925047" cy="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连接符: 曲线 23">
            <a:extLst>
              <a:ext uri="{FF2B5EF4-FFF2-40B4-BE49-F238E27FC236}">
                <a16:creationId xmlns:a16="http://schemas.microsoft.com/office/drawing/2014/main" id="{3408228C-8C1F-4502-B7A1-ED95D3BA7B1E}"/>
              </a:ext>
            </a:extLst>
          </p:cNvPr>
          <p:cNvCxnSpPr>
            <a:cxnSpLocks/>
          </p:cNvCxnSpPr>
          <p:nvPr/>
        </p:nvCxnSpPr>
        <p:spPr>
          <a:xfrm rot="5400000" flipH="1" flipV="1">
            <a:off x="6077526" y="2169981"/>
            <a:ext cx="748278" cy="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曲线 25">
            <a:extLst>
              <a:ext uri="{FF2B5EF4-FFF2-40B4-BE49-F238E27FC236}">
                <a16:creationId xmlns:a16="http://schemas.microsoft.com/office/drawing/2014/main" id="{7CABD71D-2336-425C-AF94-FDA0CE7B9A5F}"/>
              </a:ext>
            </a:extLst>
          </p:cNvPr>
          <p:cNvCxnSpPr>
            <a:cxnSpLocks/>
          </p:cNvCxnSpPr>
          <p:nvPr/>
        </p:nvCxnSpPr>
        <p:spPr>
          <a:xfrm rot="16200000" flipH="1">
            <a:off x="8200652" y="3058001"/>
            <a:ext cx="1386120" cy="9569"/>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D95EFC7C-D784-499C-8472-4B4161F434AB}"/>
              </a:ext>
            </a:extLst>
          </p:cNvPr>
          <p:cNvCxnSpPr>
            <a:cxnSpLocks/>
          </p:cNvCxnSpPr>
          <p:nvPr/>
        </p:nvCxnSpPr>
        <p:spPr>
          <a:xfrm flipV="1">
            <a:off x="8898498" y="3340851"/>
            <a:ext cx="859060" cy="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双括号 29">
                <a:extLst>
                  <a:ext uri="{FF2B5EF4-FFF2-40B4-BE49-F238E27FC236}">
                    <a16:creationId xmlns:a16="http://schemas.microsoft.com/office/drawing/2014/main" id="{F08D93CF-5C68-44FD-A90A-21BE251DE447}"/>
                  </a:ext>
                </a:extLst>
              </p:cNvPr>
              <p:cNvSpPr/>
              <p:nvPr/>
            </p:nvSpPr>
            <p:spPr>
              <a:xfrm>
                <a:off x="9767127" y="3093343"/>
                <a:ext cx="571500" cy="495015"/>
              </a:xfrm>
              <a:prstGeom prst="bracketPair">
                <a:avLst>
                  <a:gd name="adj" fmla="val 644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30" name="双括号 29">
                <a:extLst>
                  <a:ext uri="{FF2B5EF4-FFF2-40B4-BE49-F238E27FC236}">
                    <a16:creationId xmlns:a16="http://schemas.microsoft.com/office/drawing/2014/main" id="{F08D93CF-5C68-44FD-A90A-21BE251DE447}"/>
                  </a:ext>
                </a:extLst>
              </p:cNvPr>
              <p:cNvSpPr>
                <a:spLocks noRot="1" noChangeAspect="1" noMove="1" noResize="1" noEditPoints="1" noAdjustHandles="1" noChangeArrowheads="1" noChangeShapeType="1" noTextEdit="1"/>
              </p:cNvSpPr>
              <p:nvPr/>
            </p:nvSpPr>
            <p:spPr>
              <a:xfrm>
                <a:off x="9767127" y="3093343"/>
                <a:ext cx="571500" cy="495015"/>
              </a:xfrm>
              <a:prstGeom prst="bracketPair">
                <a:avLst>
                  <a:gd name="adj" fmla="val 6440"/>
                </a:avLst>
              </a:prstGeom>
              <a:blipFill>
                <a:blip r:embed="rId6"/>
                <a:stretch>
                  <a:fillRect l="-14583" b="-16667"/>
                </a:stretch>
              </a:blipFill>
              <a:ln w="19050">
                <a:solidFill>
                  <a:schemeClr val="tx1"/>
                </a:solidFill>
              </a:ln>
            </p:spPr>
            <p:txBody>
              <a:bodyPr/>
              <a:lstStyle/>
              <a:p>
                <a:r>
                  <a:rPr lang="en-CN">
                    <a:noFill/>
                  </a:rPr>
                  <a:t> </a:t>
                </a:r>
              </a:p>
            </p:txBody>
          </p:sp>
        </mc:Fallback>
      </mc:AlternateContent>
      <p:cxnSp>
        <p:nvCxnSpPr>
          <p:cNvPr id="31" name="连接符: 曲线 30">
            <a:extLst>
              <a:ext uri="{FF2B5EF4-FFF2-40B4-BE49-F238E27FC236}">
                <a16:creationId xmlns:a16="http://schemas.microsoft.com/office/drawing/2014/main" id="{CF0805B2-C81A-47B8-BA8F-F60AE794E675}"/>
              </a:ext>
            </a:extLst>
          </p:cNvPr>
          <p:cNvCxnSpPr>
            <a:cxnSpLocks/>
          </p:cNvCxnSpPr>
          <p:nvPr/>
        </p:nvCxnSpPr>
        <p:spPr>
          <a:xfrm flipV="1">
            <a:off x="4742162" y="3986679"/>
            <a:ext cx="3926147" cy="1088642"/>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944B17A4-96A0-4FBC-AB6C-67B6865B54FA}"/>
              </a:ext>
            </a:extLst>
          </p:cNvPr>
          <p:cNvCxnSpPr>
            <a:cxnSpLocks/>
          </p:cNvCxnSpPr>
          <p:nvPr/>
        </p:nvCxnSpPr>
        <p:spPr>
          <a:xfrm rot="5400000">
            <a:off x="8620330" y="4493724"/>
            <a:ext cx="554380" cy="195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双括号 55">
                <a:extLst>
                  <a:ext uri="{FF2B5EF4-FFF2-40B4-BE49-F238E27FC236}">
                    <a16:creationId xmlns:a16="http://schemas.microsoft.com/office/drawing/2014/main" id="{EC124D0F-4198-4458-92AD-12D5AFF68084}"/>
                  </a:ext>
                </a:extLst>
              </p:cNvPr>
              <p:cNvSpPr/>
              <p:nvPr/>
            </p:nvSpPr>
            <p:spPr>
              <a:xfrm>
                <a:off x="8479983" y="4771891"/>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56" name="双括号 55">
                <a:extLst>
                  <a:ext uri="{FF2B5EF4-FFF2-40B4-BE49-F238E27FC236}">
                    <a16:creationId xmlns:a16="http://schemas.microsoft.com/office/drawing/2014/main" id="{EC124D0F-4198-4458-92AD-12D5AFF68084}"/>
                  </a:ext>
                </a:extLst>
              </p:cNvPr>
              <p:cNvSpPr>
                <a:spLocks noRot="1" noChangeAspect="1" noMove="1" noResize="1" noEditPoints="1" noAdjustHandles="1" noChangeArrowheads="1" noChangeShapeType="1" noTextEdit="1"/>
              </p:cNvSpPr>
              <p:nvPr/>
            </p:nvSpPr>
            <p:spPr>
              <a:xfrm>
                <a:off x="8479983" y="4771891"/>
                <a:ext cx="833120" cy="1903546"/>
              </a:xfrm>
              <a:prstGeom prst="bracketPair">
                <a:avLst>
                  <a:gd name="adj" fmla="val 10965"/>
                </a:avLst>
              </a:prstGeom>
              <a:blipFill>
                <a:blip r:embed="rId7"/>
                <a:stretch>
                  <a:fillRect l="-1449" b="-7792"/>
                </a:stretch>
              </a:blipFill>
              <a:ln w="38100">
                <a:solidFill>
                  <a:schemeClr val="tx1"/>
                </a:solidFill>
              </a:ln>
            </p:spPr>
            <p:txBody>
              <a:bodyPr/>
              <a:lstStyle/>
              <a:p>
                <a:r>
                  <a:rPr lang="en-CN">
                    <a:noFill/>
                  </a:rPr>
                  <a:t> </a:t>
                </a:r>
              </a:p>
            </p:txBody>
          </p:sp>
        </mc:Fallback>
      </mc:AlternateContent>
      <p:sp>
        <p:nvSpPr>
          <p:cNvPr id="3" name="文本框 2">
            <a:extLst>
              <a:ext uri="{FF2B5EF4-FFF2-40B4-BE49-F238E27FC236}">
                <a16:creationId xmlns:a16="http://schemas.microsoft.com/office/drawing/2014/main" id="{01B00E94-C1CB-4527-A04C-0B713A5653C5}"/>
              </a:ext>
            </a:extLst>
          </p:cNvPr>
          <p:cNvSpPr txBox="1"/>
          <p:nvPr/>
        </p:nvSpPr>
        <p:spPr>
          <a:xfrm>
            <a:off x="6737414" y="1174600"/>
            <a:ext cx="311304" cy="369332"/>
          </a:xfrm>
          <a:prstGeom prst="rect">
            <a:avLst/>
          </a:prstGeom>
          <a:noFill/>
        </p:spPr>
        <p:txBody>
          <a:bodyPr wrap="none" rtlCol="0">
            <a:spAutoFit/>
          </a:bodyPr>
          <a:lstStyle/>
          <a:p>
            <a:r>
              <a:rPr lang="en-US" altLang="zh-CN" dirty="0"/>
              <a:t>1</a:t>
            </a:r>
            <a:endParaRPr lang="zh-CN" altLang="en-US" dirty="0"/>
          </a:p>
        </p:txBody>
      </p:sp>
      <p:sp>
        <p:nvSpPr>
          <p:cNvPr id="37" name="文本框 36">
            <a:extLst>
              <a:ext uri="{FF2B5EF4-FFF2-40B4-BE49-F238E27FC236}">
                <a16:creationId xmlns:a16="http://schemas.microsoft.com/office/drawing/2014/main" id="{0A0761B9-D018-4B9A-B9DD-8911D36FD448}"/>
              </a:ext>
            </a:extLst>
          </p:cNvPr>
          <p:cNvSpPr txBox="1"/>
          <p:nvPr/>
        </p:nvSpPr>
        <p:spPr>
          <a:xfrm>
            <a:off x="4654584" y="4707223"/>
            <a:ext cx="312906" cy="369332"/>
          </a:xfrm>
          <a:prstGeom prst="rect">
            <a:avLst/>
          </a:prstGeom>
          <a:noFill/>
          <a:ln>
            <a:noFill/>
          </a:ln>
        </p:spPr>
        <p:txBody>
          <a:bodyPr wrap="none" rtlCol="0">
            <a:spAutoFit/>
          </a:bodyPr>
          <a:lstStyle/>
          <a:p>
            <a:r>
              <a:rPr lang="en-US" altLang="zh-CN" dirty="0">
                <a:solidFill>
                  <a:schemeClr val="bg1"/>
                </a:solidFill>
              </a:rPr>
              <a:t>h</a:t>
            </a:r>
            <a:endParaRPr lang="zh-CN" altLang="en-US" dirty="0">
              <a:solidFill>
                <a:schemeClr val="bg1"/>
              </a:solidFill>
            </a:endParaRPr>
          </a:p>
        </p:txBody>
      </p:sp>
      <p:sp>
        <p:nvSpPr>
          <p:cNvPr id="44" name="文本框 43">
            <a:extLst>
              <a:ext uri="{FF2B5EF4-FFF2-40B4-BE49-F238E27FC236}">
                <a16:creationId xmlns:a16="http://schemas.microsoft.com/office/drawing/2014/main" id="{4E9E1172-AB42-48AE-BDE3-87CC052458F5}"/>
              </a:ext>
            </a:extLst>
          </p:cNvPr>
          <p:cNvSpPr txBox="1"/>
          <p:nvPr/>
        </p:nvSpPr>
        <p:spPr>
          <a:xfrm>
            <a:off x="4429256" y="3151471"/>
            <a:ext cx="312906" cy="369332"/>
          </a:xfrm>
          <a:prstGeom prst="rect">
            <a:avLst/>
          </a:prstGeom>
          <a:noFill/>
          <a:ln>
            <a:noFill/>
          </a:ln>
        </p:spPr>
        <p:txBody>
          <a:bodyPr wrap="none" rtlCol="0">
            <a:spAutoFit/>
          </a:bodyPr>
          <a:lstStyle/>
          <a:p>
            <a:r>
              <a:rPr lang="en-US" altLang="zh-CN" dirty="0"/>
              <a:t>h</a:t>
            </a:r>
            <a:endParaRPr lang="zh-CN" altLang="en-US" dirty="0"/>
          </a:p>
        </p:txBody>
      </p:sp>
      <p:sp>
        <p:nvSpPr>
          <p:cNvPr id="48" name="文本框 47">
            <a:extLst>
              <a:ext uri="{FF2B5EF4-FFF2-40B4-BE49-F238E27FC236}">
                <a16:creationId xmlns:a16="http://schemas.microsoft.com/office/drawing/2014/main" id="{A16AD5A5-4EA1-491D-8A8F-AA6D7BC28097}"/>
              </a:ext>
            </a:extLst>
          </p:cNvPr>
          <p:cNvSpPr txBox="1"/>
          <p:nvPr/>
        </p:nvSpPr>
        <p:spPr>
          <a:xfrm>
            <a:off x="3904259" y="1517804"/>
            <a:ext cx="311304" cy="369332"/>
          </a:xfrm>
          <a:prstGeom prst="rect">
            <a:avLst/>
          </a:prstGeom>
          <a:noFill/>
          <a:ln>
            <a:noFill/>
          </a:ln>
        </p:spPr>
        <p:txBody>
          <a:bodyPr wrap="none" rtlCol="0">
            <a:spAutoFit/>
          </a:bodyPr>
          <a:lstStyle/>
          <a:p>
            <a:r>
              <a:rPr lang="en-US" altLang="zh-CN" dirty="0">
                <a:solidFill>
                  <a:schemeClr val="bg1"/>
                </a:solidFill>
              </a:rPr>
              <a:t>1</a:t>
            </a:r>
            <a:endParaRPr lang="zh-CN" altLang="en-US" dirty="0">
              <a:solidFill>
                <a:schemeClr val="bg1"/>
              </a:solidFill>
            </a:endParaRPr>
          </a:p>
        </p:txBody>
      </p:sp>
      <p:sp>
        <p:nvSpPr>
          <p:cNvPr id="49" name="文本框 48">
            <a:extLst>
              <a:ext uri="{FF2B5EF4-FFF2-40B4-BE49-F238E27FC236}">
                <a16:creationId xmlns:a16="http://schemas.microsoft.com/office/drawing/2014/main" id="{73E0B889-BD02-431F-8666-A3EC8D551646}"/>
              </a:ext>
            </a:extLst>
          </p:cNvPr>
          <p:cNvSpPr txBox="1"/>
          <p:nvPr/>
        </p:nvSpPr>
        <p:spPr>
          <a:xfrm>
            <a:off x="4190911" y="1267395"/>
            <a:ext cx="312906" cy="369332"/>
          </a:xfrm>
          <a:prstGeom prst="rect">
            <a:avLst/>
          </a:prstGeom>
          <a:noFill/>
          <a:ln>
            <a:noFill/>
          </a:ln>
        </p:spPr>
        <p:txBody>
          <a:bodyPr wrap="none" rtlCol="0">
            <a:spAutoFit/>
          </a:bodyPr>
          <a:lstStyle/>
          <a:p>
            <a:r>
              <a:rPr lang="en-US" altLang="zh-CN" dirty="0"/>
              <a:t>h</a:t>
            </a:r>
            <a:endParaRPr lang="zh-CN" altLang="en-US" dirty="0"/>
          </a:p>
        </p:txBody>
      </p:sp>
      <mc:AlternateContent xmlns:mc="http://schemas.openxmlformats.org/markup-compatibility/2006" xmlns:a14="http://schemas.microsoft.com/office/drawing/2010/main">
        <mc:Choice Requires="a14">
          <p:sp>
            <p:nvSpPr>
              <p:cNvPr id="58" name="双括号 57">
                <a:extLst>
                  <a:ext uri="{FF2B5EF4-FFF2-40B4-BE49-F238E27FC236}">
                    <a16:creationId xmlns:a16="http://schemas.microsoft.com/office/drawing/2014/main" id="{2507CAE5-0669-439A-B407-F20BA3BCE2F8}"/>
                  </a:ext>
                </a:extLst>
              </p:cNvPr>
              <p:cNvSpPr/>
              <p:nvPr/>
            </p:nvSpPr>
            <p:spPr>
              <a:xfrm>
                <a:off x="7204139" y="1317084"/>
                <a:ext cx="571500" cy="495015"/>
              </a:xfrm>
              <a:prstGeom prst="bracketPair">
                <a:avLst>
                  <a:gd name="adj" fmla="val 644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𝑠</m:t>
                          </m:r>
                        </m:e>
                        <m:sub>
                          <m:r>
                            <a:rPr lang="en-US" altLang="zh-CN" sz="2800" b="0" i="1" smtClean="0">
                              <a:solidFill>
                                <a:schemeClr val="tx1"/>
                              </a:solidFill>
                              <a:latin typeface="Cambria Math" panose="02040503050406030204" pitchFamily="18" charset="0"/>
                            </a:rPr>
                            <m:t>𝑖𝑗</m:t>
                          </m:r>
                        </m:sub>
                      </m:sSub>
                    </m:oMath>
                  </m:oMathPara>
                </a14:m>
                <a:endParaRPr lang="zh-CN" altLang="en-US" sz="2800" dirty="0">
                  <a:solidFill>
                    <a:schemeClr val="tx1"/>
                  </a:solidFill>
                </a:endParaRPr>
              </a:p>
            </p:txBody>
          </p:sp>
        </mc:Choice>
        <mc:Fallback xmlns="">
          <p:sp>
            <p:nvSpPr>
              <p:cNvPr id="58" name="双括号 57">
                <a:extLst>
                  <a:ext uri="{FF2B5EF4-FFF2-40B4-BE49-F238E27FC236}">
                    <a16:creationId xmlns:a16="http://schemas.microsoft.com/office/drawing/2014/main" id="{2507CAE5-0669-439A-B407-F20BA3BCE2F8}"/>
                  </a:ext>
                </a:extLst>
              </p:cNvPr>
              <p:cNvSpPr>
                <a:spLocks noRot="1" noChangeAspect="1" noMove="1" noResize="1" noEditPoints="1" noAdjustHandles="1" noChangeArrowheads="1" noChangeShapeType="1" noTextEdit="1"/>
              </p:cNvSpPr>
              <p:nvPr/>
            </p:nvSpPr>
            <p:spPr>
              <a:xfrm>
                <a:off x="7204139" y="1317084"/>
                <a:ext cx="571500" cy="495015"/>
              </a:xfrm>
              <a:prstGeom prst="bracketPair">
                <a:avLst>
                  <a:gd name="adj" fmla="val 6440"/>
                </a:avLst>
              </a:prstGeom>
              <a:blipFill>
                <a:blip r:embed="rId8"/>
                <a:stretch>
                  <a:fillRect l="-6250" b="-19512"/>
                </a:stretch>
              </a:blipFill>
              <a:ln w="19050">
                <a:solidFill>
                  <a:schemeClr val="tx1"/>
                </a:solidFill>
              </a:ln>
            </p:spPr>
            <p:txBody>
              <a:bodyPr/>
              <a:lstStyle/>
              <a:p>
                <a:r>
                  <a:rPr lang="en-CN">
                    <a:noFill/>
                  </a:rPr>
                  <a:t> </a:t>
                </a:r>
              </a:p>
            </p:txBody>
          </p:sp>
        </mc:Fallback>
      </mc:AlternateContent>
      <p:sp>
        <p:nvSpPr>
          <p:cNvPr id="59" name="文本框 58">
            <a:extLst>
              <a:ext uri="{FF2B5EF4-FFF2-40B4-BE49-F238E27FC236}">
                <a16:creationId xmlns:a16="http://schemas.microsoft.com/office/drawing/2014/main" id="{0B905DE5-FD0E-4EA9-A6B5-314703F12152}"/>
              </a:ext>
            </a:extLst>
          </p:cNvPr>
          <p:cNvSpPr txBox="1"/>
          <p:nvPr/>
        </p:nvSpPr>
        <p:spPr>
          <a:xfrm>
            <a:off x="7775639" y="1190858"/>
            <a:ext cx="312906" cy="369332"/>
          </a:xfrm>
          <a:prstGeom prst="rect">
            <a:avLst/>
          </a:prstGeom>
          <a:noFill/>
        </p:spPr>
        <p:txBody>
          <a:bodyPr wrap="none" rtlCol="0">
            <a:spAutoFit/>
          </a:bodyPr>
          <a:lstStyle/>
          <a:p>
            <a:r>
              <a:rPr lang="en-US" altLang="zh-CN" dirty="0"/>
              <a:t>h</a:t>
            </a:r>
            <a:endParaRPr lang="zh-CN" altLang="en-US" dirty="0"/>
          </a:p>
        </p:txBody>
      </p:sp>
      <p:sp>
        <p:nvSpPr>
          <p:cNvPr id="60" name="文本框 59">
            <a:extLst>
              <a:ext uri="{FF2B5EF4-FFF2-40B4-BE49-F238E27FC236}">
                <a16:creationId xmlns:a16="http://schemas.microsoft.com/office/drawing/2014/main" id="{6FAAD967-3BA1-4E26-BF6A-9C211D2C375E}"/>
              </a:ext>
            </a:extLst>
          </p:cNvPr>
          <p:cNvSpPr txBox="1"/>
          <p:nvPr/>
        </p:nvSpPr>
        <p:spPr>
          <a:xfrm>
            <a:off x="6835886" y="1392611"/>
            <a:ext cx="373820" cy="369332"/>
          </a:xfrm>
          <a:prstGeom prst="rect">
            <a:avLst/>
          </a:prstGeom>
          <a:noFill/>
        </p:spPr>
        <p:txBody>
          <a:bodyPr wrap="none" rtlCol="0">
            <a:spAutoFit/>
          </a:bodyPr>
          <a:lstStyle/>
          <a:p>
            <a:r>
              <a:rPr lang="en-US" altLang="zh-CN" dirty="0"/>
              <a:t>…</a:t>
            </a:r>
            <a:endParaRPr lang="zh-CN" altLang="en-US" dirty="0"/>
          </a:p>
        </p:txBody>
      </p:sp>
      <p:sp>
        <p:nvSpPr>
          <p:cNvPr id="61" name="文本框 60">
            <a:extLst>
              <a:ext uri="{FF2B5EF4-FFF2-40B4-BE49-F238E27FC236}">
                <a16:creationId xmlns:a16="http://schemas.microsoft.com/office/drawing/2014/main" id="{F979659C-41C3-4D37-8B58-15B35CA33F48}"/>
              </a:ext>
            </a:extLst>
          </p:cNvPr>
          <p:cNvSpPr txBox="1"/>
          <p:nvPr/>
        </p:nvSpPr>
        <p:spPr>
          <a:xfrm>
            <a:off x="10272208" y="2948867"/>
            <a:ext cx="311304" cy="369332"/>
          </a:xfrm>
          <a:prstGeom prst="rect">
            <a:avLst/>
          </a:prstGeom>
          <a:noFill/>
        </p:spPr>
        <p:txBody>
          <a:bodyPr wrap="none" rtlCol="0">
            <a:spAutoFit/>
          </a:bodyPr>
          <a:lstStyle/>
          <a:p>
            <a:r>
              <a:rPr lang="en-US" altLang="zh-CN" dirty="0"/>
              <a:t>1</a:t>
            </a:r>
            <a:endParaRPr lang="zh-CN" altLang="en-US" dirty="0"/>
          </a:p>
        </p:txBody>
      </p:sp>
      <p:sp>
        <p:nvSpPr>
          <p:cNvPr id="62" name="文本框 61">
            <a:extLst>
              <a:ext uri="{FF2B5EF4-FFF2-40B4-BE49-F238E27FC236}">
                <a16:creationId xmlns:a16="http://schemas.microsoft.com/office/drawing/2014/main" id="{C41707D7-14A4-4764-95E2-1283DF4DA9C8}"/>
              </a:ext>
            </a:extLst>
          </p:cNvPr>
          <p:cNvSpPr txBox="1"/>
          <p:nvPr/>
        </p:nvSpPr>
        <p:spPr>
          <a:xfrm>
            <a:off x="11366705" y="2965125"/>
            <a:ext cx="312906" cy="369332"/>
          </a:xfrm>
          <a:prstGeom prst="rect">
            <a:avLst/>
          </a:prstGeom>
          <a:noFill/>
        </p:spPr>
        <p:txBody>
          <a:bodyPr wrap="none" rtlCol="0">
            <a:spAutoFit/>
          </a:bodyPr>
          <a:lstStyle/>
          <a:p>
            <a:r>
              <a:rPr lang="en-US" altLang="zh-CN" dirty="0"/>
              <a:t>h</a:t>
            </a:r>
            <a:endParaRPr lang="zh-CN" altLang="en-US" dirty="0"/>
          </a:p>
        </p:txBody>
      </p:sp>
      <mc:AlternateContent xmlns:mc="http://schemas.openxmlformats.org/markup-compatibility/2006" xmlns:a14="http://schemas.microsoft.com/office/drawing/2010/main">
        <mc:Choice Requires="a14">
          <p:sp>
            <p:nvSpPr>
              <p:cNvPr id="63" name="双括号 62">
                <a:extLst>
                  <a:ext uri="{FF2B5EF4-FFF2-40B4-BE49-F238E27FC236}">
                    <a16:creationId xmlns:a16="http://schemas.microsoft.com/office/drawing/2014/main" id="{4AE46F4E-C6A0-4C86-A541-876ECD51B7D6}"/>
                  </a:ext>
                </a:extLst>
              </p:cNvPr>
              <p:cNvSpPr/>
              <p:nvPr/>
            </p:nvSpPr>
            <p:spPr>
              <a:xfrm>
                <a:off x="10816911" y="3121086"/>
                <a:ext cx="571500" cy="495015"/>
              </a:xfrm>
              <a:prstGeom prst="bracketPair">
                <a:avLst>
                  <a:gd name="adj" fmla="val 644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63" name="双括号 62">
                <a:extLst>
                  <a:ext uri="{FF2B5EF4-FFF2-40B4-BE49-F238E27FC236}">
                    <a16:creationId xmlns:a16="http://schemas.microsoft.com/office/drawing/2014/main" id="{4AE46F4E-C6A0-4C86-A541-876ECD51B7D6}"/>
                  </a:ext>
                </a:extLst>
              </p:cNvPr>
              <p:cNvSpPr>
                <a:spLocks noRot="1" noChangeAspect="1" noMove="1" noResize="1" noEditPoints="1" noAdjustHandles="1" noChangeArrowheads="1" noChangeShapeType="1" noTextEdit="1"/>
              </p:cNvSpPr>
              <p:nvPr/>
            </p:nvSpPr>
            <p:spPr>
              <a:xfrm>
                <a:off x="10816911" y="3121086"/>
                <a:ext cx="571500" cy="495015"/>
              </a:xfrm>
              <a:prstGeom prst="bracketPair">
                <a:avLst>
                  <a:gd name="adj" fmla="val 6440"/>
                </a:avLst>
              </a:prstGeom>
              <a:blipFill>
                <a:blip r:embed="rId9"/>
                <a:stretch>
                  <a:fillRect l="-17021" b="-19512"/>
                </a:stretch>
              </a:blipFill>
              <a:ln w="19050">
                <a:solidFill>
                  <a:schemeClr val="tx1"/>
                </a:solidFill>
              </a:ln>
            </p:spPr>
            <p:txBody>
              <a:bodyPr/>
              <a:lstStyle/>
              <a:p>
                <a:r>
                  <a:rPr lang="en-CN">
                    <a:noFill/>
                  </a:rPr>
                  <a:t> </a:t>
                </a:r>
              </a:p>
            </p:txBody>
          </p:sp>
        </mc:Fallback>
      </mc:AlternateContent>
      <p:sp>
        <p:nvSpPr>
          <p:cNvPr id="64" name="文本框 63">
            <a:extLst>
              <a:ext uri="{FF2B5EF4-FFF2-40B4-BE49-F238E27FC236}">
                <a16:creationId xmlns:a16="http://schemas.microsoft.com/office/drawing/2014/main" id="{172ADB8F-DCF7-4E83-BD34-14272766183B}"/>
              </a:ext>
            </a:extLst>
          </p:cNvPr>
          <p:cNvSpPr txBox="1"/>
          <p:nvPr/>
        </p:nvSpPr>
        <p:spPr>
          <a:xfrm>
            <a:off x="10393524" y="3150023"/>
            <a:ext cx="373820" cy="369332"/>
          </a:xfrm>
          <a:prstGeom prst="rect">
            <a:avLst/>
          </a:prstGeom>
          <a:noFill/>
        </p:spPr>
        <p:txBody>
          <a:bodyPr wrap="none" rtlCol="0">
            <a:spAutoFit/>
          </a:bodyPr>
          <a:lstStyle/>
          <a:p>
            <a:r>
              <a:rPr lang="en-US" altLang="zh-CN" dirty="0"/>
              <a:t>…</a:t>
            </a:r>
            <a:endParaRPr lang="zh-CN" altLang="en-US" dirty="0"/>
          </a:p>
        </p:txBody>
      </p:sp>
      <p:sp>
        <p:nvSpPr>
          <p:cNvPr id="65" name="文本框 64">
            <a:extLst>
              <a:ext uri="{FF2B5EF4-FFF2-40B4-BE49-F238E27FC236}">
                <a16:creationId xmlns:a16="http://schemas.microsoft.com/office/drawing/2014/main" id="{37989139-0BFD-4BA1-91A3-C4029E67BD40}"/>
              </a:ext>
            </a:extLst>
          </p:cNvPr>
          <p:cNvSpPr txBox="1"/>
          <p:nvPr/>
        </p:nvSpPr>
        <p:spPr>
          <a:xfrm>
            <a:off x="9356938" y="4643555"/>
            <a:ext cx="311304" cy="369332"/>
          </a:xfrm>
          <a:prstGeom prst="rect">
            <a:avLst/>
          </a:prstGeom>
          <a:noFill/>
        </p:spPr>
        <p:txBody>
          <a:bodyPr wrap="none" rtlCol="0">
            <a:spAutoFit/>
          </a:bodyPr>
          <a:lstStyle/>
          <a:p>
            <a:r>
              <a:rPr lang="en-US" altLang="zh-CN" dirty="0"/>
              <a:t>1</a:t>
            </a:r>
            <a:endParaRPr lang="zh-CN" altLang="en-US" dirty="0"/>
          </a:p>
        </p:txBody>
      </p:sp>
      <p:sp>
        <p:nvSpPr>
          <p:cNvPr id="66" name="文本框 65">
            <a:extLst>
              <a:ext uri="{FF2B5EF4-FFF2-40B4-BE49-F238E27FC236}">
                <a16:creationId xmlns:a16="http://schemas.microsoft.com/office/drawing/2014/main" id="{0C704D1C-8DF2-4E11-BFAC-A024ED6EE819}"/>
              </a:ext>
            </a:extLst>
          </p:cNvPr>
          <p:cNvSpPr txBox="1"/>
          <p:nvPr/>
        </p:nvSpPr>
        <p:spPr>
          <a:xfrm>
            <a:off x="10808813" y="4673670"/>
            <a:ext cx="312906" cy="369332"/>
          </a:xfrm>
          <a:prstGeom prst="rect">
            <a:avLst/>
          </a:prstGeom>
          <a:noFill/>
        </p:spPr>
        <p:txBody>
          <a:bodyPr wrap="none" rtlCol="0">
            <a:spAutoFit/>
          </a:bodyPr>
          <a:lstStyle/>
          <a:p>
            <a:r>
              <a:rPr lang="en-US" altLang="zh-CN" dirty="0"/>
              <a:t>h</a:t>
            </a:r>
            <a:endParaRPr lang="zh-CN" altLang="en-US" dirty="0"/>
          </a:p>
        </p:txBody>
      </p:sp>
      <p:sp>
        <p:nvSpPr>
          <p:cNvPr id="67" name="文本框 66">
            <a:extLst>
              <a:ext uri="{FF2B5EF4-FFF2-40B4-BE49-F238E27FC236}">
                <a16:creationId xmlns:a16="http://schemas.microsoft.com/office/drawing/2014/main" id="{0354A5E7-DCBE-4D1C-AF65-053DD66239C1}"/>
              </a:ext>
            </a:extLst>
          </p:cNvPr>
          <p:cNvSpPr txBox="1"/>
          <p:nvPr/>
        </p:nvSpPr>
        <p:spPr>
          <a:xfrm>
            <a:off x="9478254" y="4844711"/>
            <a:ext cx="373820"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68" name="双括号 67">
                <a:extLst>
                  <a:ext uri="{FF2B5EF4-FFF2-40B4-BE49-F238E27FC236}">
                    <a16:creationId xmlns:a16="http://schemas.microsoft.com/office/drawing/2014/main" id="{20F3D9B0-8C09-4C3B-BFAB-C4042EDE8E10}"/>
                  </a:ext>
                </a:extLst>
              </p:cNvPr>
              <p:cNvSpPr/>
              <p:nvPr/>
            </p:nvSpPr>
            <p:spPr>
              <a:xfrm>
                <a:off x="10000657" y="4771891"/>
                <a:ext cx="833120" cy="1903546"/>
              </a:xfrm>
              <a:prstGeom prst="bracketPair">
                <a:avLst>
                  <a:gd name="adj" fmla="val 1096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1</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2</m:t>
                          </m:r>
                        </m:sub>
                      </m:sSub>
                    </m:oMath>
                  </m:oMathPara>
                </a14:m>
                <a:endParaRPr lang="en-US" altLang="zh-CN" sz="3200" b="0" dirty="0"/>
              </a:p>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m:t>
                      </m:r>
                    </m:oMath>
                  </m:oMathPara>
                </a14:m>
                <a:endParaRPr lang="en-US" altLang="zh-CN" sz="3200" b="0" dirty="0"/>
              </a:p>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𝑛</m:t>
                          </m:r>
                        </m:sub>
                      </m:sSub>
                    </m:oMath>
                  </m:oMathPara>
                </a14:m>
                <a:endParaRPr lang="en-US" altLang="zh-CN" sz="3200" b="0" dirty="0"/>
              </a:p>
            </p:txBody>
          </p:sp>
        </mc:Choice>
        <mc:Fallback xmlns="">
          <p:sp>
            <p:nvSpPr>
              <p:cNvPr id="68" name="双括号 67">
                <a:extLst>
                  <a:ext uri="{FF2B5EF4-FFF2-40B4-BE49-F238E27FC236}">
                    <a16:creationId xmlns:a16="http://schemas.microsoft.com/office/drawing/2014/main" id="{20F3D9B0-8C09-4C3B-BFAB-C4042EDE8E10}"/>
                  </a:ext>
                </a:extLst>
              </p:cNvPr>
              <p:cNvSpPr>
                <a:spLocks noRot="1" noChangeAspect="1" noMove="1" noResize="1" noEditPoints="1" noAdjustHandles="1" noChangeArrowheads="1" noChangeShapeType="1" noTextEdit="1"/>
              </p:cNvSpPr>
              <p:nvPr/>
            </p:nvSpPr>
            <p:spPr>
              <a:xfrm>
                <a:off x="10000657" y="4771891"/>
                <a:ext cx="833120" cy="1903546"/>
              </a:xfrm>
              <a:prstGeom prst="bracketPair">
                <a:avLst>
                  <a:gd name="adj" fmla="val 10965"/>
                </a:avLst>
              </a:prstGeom>
              <a:blipFill>
                <a:blip r:embed="rId10"/>
                <a:stretch>
                  <a:fillRect l="-1449" b="-7792"/>
                </a:stretch>
              </a:blipFill>
              <a:ln w="38100">
                <a:solidFill>
                  <a:schemeClr val="tx1"/>
                </a:solidFill>
              </a:ln>
            </p:spPr>
            <p:txBody>
              <a:bodyPr/>
              <a:lstStyle/>
              <a:p>
                <a:r>
                  <a:rPr lang="en-CN">
                    <a:noFill/>
                  </a:rPr>
                  <a:t> </a:t>
                </a:r>
              </a:p>
            </p:txBody>
          </p:sp>
        </mc:Fallback>
      </mc:AlternateContent>
      <p:sp>
        <p:nvSpPr>
          <p:cNvPr id="74" name="文本框 73">
            <a:extLst>
              <a:ext uri="{FF2B5EF4-FFF2-40B4-BE49-F238E27FC236}">
                <a16:creationId xmlns:a16="http://schemas.microsoft.com/office/drawing/2014/main" id="{30334FEA-BA4F-43E5-8F57-BA8813F24024}"/>
              </a:ext>
            </a:extLst>
          </p:cNvPr>
          <p:cNvSpPr txBox="1"/>
          <p:nvPr/>
        </p:nvSpPr>
        <p:spPr>
          <a:xfrm>
            <a:off x="4161866" y="4915508"/>
            <a:ext cx="311304" cy="369332"/>
          </a:xfrm>
          <a:prstGeom prst="rect">
            <a:avLst/>
          </a:prstGeom>
          <a:noFill/>
          <a:ln>
            <a:noFill/>
          </a:ln>
        </p:spPr>
        <p:txBody>
          <a:bodyPr wrap="none" rtlCol="0">
            <a:spAutoFit/>
          </a:bodyPr>
          <a:lstStyle/>
          <a:p>
            <a:r>
              <a:rPr lang="en-US" altLang="zh-CN" dirty="0">
                <a:solidFill>
                  <a:schemeClr val="bg1"/>
                </a:solidFill>
              </a:rPr>
              <a:t>1</a:t>
            </a:r>
            <a:endParaRPr lang="zh-CN" altLang="en-US" dirty="0">
              <a:solidFill>
                <a:schemeClr val="bg1"/>
              </a:solidFill>
            </a:endParaRPr>
          </a:p>
        </p:txBody>
      </p:sp>
      <p:sp>
        <p:nvSpPr>
          <p:cNvPr id="69" name="文本框 125">
            <a:extLst>
              <a:ext uri="{FF2B5EF4-FFF2-40B4-BE49-F238E27FC236}">
                <a16:creationId xmlns:a16="http://schemas.microsoft.com/office/drawing/2014/main" id="{D121E225-7D78-114F-BD7E-4F1184E288CC}"/>
              </a:ext>
            </a:extLst>
          </p:cNvPr>
          <p:cNvSpPr txBox="1"/>
          <p:nvPr/>
        </p:nvSpPr>
        <p:spPr>
          <a:xfrm>
            <a:off x="5477209" y="5266047"/>
            <a:ext cx="2733782" cy="1384995"/>
          </a:xfrm>
          <a:prstGeom prst="rect">
            <a:avLst/>
          </a:prstGeom>
          <a:noFill/>
        </p:spPr>
        <p:txBody>
          <a:bodyPr wrap="square" rtlCol="0">
            <a:spAutoFit/>
          </a:bodyPr>
          <a:lstStyle/>
          <a:p>
            <a:pPr algn="ctr"/>
            <a:r>
              <a:rPr lang="en-US" altLang="zh-CN" sz="2800" dirty="0"/>
              <a:t>More</a:t>
            </a:r>
            <a:r>
              <a:rPr lang="zh-CN" altLang="en-US" sz="2800" dirty="0"/>
              <a:t> </a:t>
            </a:r>
            <a:r>
              <a:rPr lang="en-US" altLang="zh-CN" sz="2800" dirty="0"/>
              <a:t>and</a:t>
            </a:r>
            <a:r>
              <a:rPr lang="zh-CN" altLang="en-US" sz="2800" dirty="0"/>
              <a:t> </a:t>
            </a:r>
            <a:r>
              <a:rPr lang="en-US" altLang="zh-CN" sz="2800" dirty="0"/>
              <a:t>better contextualized</a:t>
            </a:r>
            <a:r>
              <a:rPr lang="zh-CN" altLang="en-US" sz="2800" dirty="0"/>
              <a:t> </a:t>
            </a:r>
            <a:r>
              <a:rPr lang="en-US" altLang="zh-CN" sz="2800" dirty="0"/>
              <a:t>embedding</a:t>
            </a:r>
            <a:endParaRPr lang="zh-CN" altLang="en-US" sz="2800" dirty="0"/>
          </a:p>
        </p:txBody>
      </p:sp>
      <mc:AlternateContent xmlns:mc="http://schemas.openxmlformats.org/markup-compatibility/2006" xmlns:a14="http://schemas.microsoft.com/office/drawing/2010/main">
        <mc:Choice Requires="a14">
          <p:sp>
            <p:nvSpPr>
              <p:cNvPr id="72" name="文本框 24">
                <a:extLst>
                  <a:ext uri="{FF2B5EF4-FFF2-40B4-BE49-F238E27FC236}">
                    <a16:creationId xmlns:a16="http://schemas.microsoft.com/office/drawing/2014/main" id="{EB0FAF71-82FF-CC4A-98EE-032521B1816E}"/>
                  </a:ext>
                </a:extLst>
              </p:cNvPr>
              <p:cNvSpPr txBox="1"/>
              <p:nvPr/>
            </p:nvSpPr>
            <p:spPr>
              <a:xfrm>
                <a:off x="2102002" y="863171"/>
                <a:ext cx="2602444" cy="523220"/>
              </a:xfrm>
              <a:prstGeom prst="rect">
                <a:avLst/>
              </a:prstGeom>
              <a:noFill/>
            </p:spPr>
            <p:txBody>
              <a:bodyPr wrap="none" rtlCol="0">
                <a:spAutoFit/>
              </a:bodyPr>
              <a:lstStyle/>
              <a:p>
                <a:r>
                  <a:rPr lang="en-US" altLang="zh-CN" sz="2800" dirty="0">
                    <a:solidFill>
                      <a:srgbClr val="7030A0"/>
                    </a:solidFill>
                  </a:rPr>
                  <a:t>Keys</a:t>
                </a:r>
                <a:r>
                  <a:rPr lang="zh-CN" altLang="en-US" sz="2800" dirty="0">
                    <a:solidFill>
                      <a:srgbClr val="7030A0"/>
                    </a:solidFill>
                  </a:rPr>
                  <a:t> </a:t>
                </a:r>
                <a14:m>
                  <m:oMath xmlns:m="http://schemas.openxmlformats.org/officeDocument/2006/math">
                    <m:sSub>
                      <m:sSubPr>
                        <m:ctrlPr>
                          <a:rPr lang="en-US" altLang="zh-CN" sz="2800" b="1" i="1" dirty="0" smtClean="0">
                            <a:solidFill>
                              <a:srgbClr val="7030A0"/>
                            </a:solidFill>
                            <a:latin typeface="Cambria Math" panose="02040503050406030204" pitchFamily="18" charset="0"/>
                          </a:rPr>
                        </m:ctrlPr>
                      </m:sSubPr>
                      <m:e>
                        <m:r>
                          <a:rPr lang="en-US" altLang="zh-CN" sz="2800" b="1" i="1" dirty="0" smtClean="0">
                            <a:solidFill>
                              <a:srgbClr val="7030A0"/>
                            </a:solidFill>
                            <a:latin typeface="Cambria Math" panose="02040503050406030204" pitchFamily="18" charset="0"/>
                          </a:rPr>
                          <m:t>𝑲</m:t>
                        </m:r>
                      </m:e>
                      <m:sub>
                        <m:r>
                          <a:rPr lang="en-US" altLang="zh-CN" sz="2800" b="1" i="1" dirty="0" smtClean="0">
                            <a:solidFill>
                              <a:srgbClr val="7030A0"/>
                            </a:solidFill>
                            <a:latin typeface="Cambria Math" panose="02040503050406030204" pitchFamily="18" charset="0"/>
                          </a:rPr>
                          <m:t>𝟏</m:t>
                        </m:r>
                      </m:sub>
                    </m:sSub>
                    <m:r>
                      <a:rPr lang="en-US" altLang="zh-CN" sz="2800" b="1" i="1" dirty="0" smtClean="0">
                        <a:solidFill>
                          <a:srgbClr val="7030A0"/>
                        </a:solidFill>
                        <a:latin typeface="Cambria Math" panose="02040503050406030204" pitchFamily="18" charset="0"/>
                      </a:rPr>
                      <m:t>,…,</m:t>
                    </m:r>
                    <m:sSub>
                      <m:sSubPr>
                        <m:ctrlPr>
                          <a:rPr lang="en-US" altLang="zh-CN" sz="2800" b="1" i="1" dirty="0">
                            <a:solidFill>
                              <a:srgbClr val="7030A0"/>
                            </a:solidFill>
                            <a:latin typeface="Cambria Math" panose="02040503050406030204" pitchFamily="18" charset="0"/>
                          </a:rPr>
                        </m:ctrlPr>
                      </m:sSubPr>
                      <m:e>
                        <m:r>
                          <a:rPr lang="en-US" altLang="zh-CN" sz="2800" b="1" i="1" dirty="0">
                            <a:solidFill>
                              <a:srgbClr val="7030A0"/>
                            </a:solidFill>
                            <a:latin typeface="Cambria Math" panose="02040503050406030204" pitchFamily="18" charset="0"/>
                          </a:rPr>
                          <m:t>𝑲</m:t>
                        </m:r>
                      </m:e>
                      <m:sub>
                        <m:r>
                          <a:rPr lang="en-US" altLang="zh-CN" sz="2800" b="1" i="1" dirty="0" smtClean="0">
                            <a:solidFill>
                              <a:srgbClr val="7030A0"/>
                            </a:solidFill>
                            <a:latin typeface="Cambria Math" panose="02040503050406030204" pitchFamily="18" charset="0"/>
                          </a:rPr>
                          <m:t>𝒉</m:t>
                        </m:r>
                      </m:sub>
                    </m:sSub>
                  </m:oMath>
                </a14:m>
                <a:endParaRPr lang="zh-CN" altLang="en-US" sz="2800" b="1" dirty="0">
                  <a:solidFill>
                    <a:srgbClr val="7030A0"/>
                  </a:solidFill>
                </a:endParaRPr>
              </a:p>
            </p:txBody>
          </p:sp>
        </mc:Choice>
        <mc:Fallback xmlns="">
          <p:sp>
            <p:nvSpPr>
              <p:cNvPr id="72" name="文本框 24">
                <a:extLst>
                  <a:ext uri="{FF2B5EF4-FFF2-40B4-BE49-F238E27FC236}">
                    <a16:creationId xmlns:a16="http://schemas.microsoft.com/office/drawing/2014/main" id="{EB0FAF71-82FF-CC4A-98EE-032521B1816E}"/>
                  </a:ext>
                </a:extLst>
              </p:cNvPr>
              <p:cNvSpPr txBox="1">
                <a:spLocks noRot="1" noChangeAspect="1" noMove="1" noResize="1" noEditPoints="1" noAdjustHandles="1" noChangeArrowheads="1" noChangeShapeType="1" noTextEdit="1"/>
              </p:cNvSpPr>
              <p:nvPr/>
            </p:nvSpPr>
            <p:spPr>
              <a:xfrm>
                <a:off x="2102002" y="863171"/>
                <a:ext cx="2602444" cy="523220"/>
              </a:xfrm>
              <a:prstGeom prst="rect">
                <a:avLst/>
              </a:prstGeom>
              <a:blipFill>
                <a:blip r:embed="rId11"/>
                <a:stretch>
                  <a:fillRect l="-4854" t="-17073" b="-317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3" name="文本框 25">
                <a:extLst>
                  <a:ext uri="{FF2B5EF4-FFF2-40B4-BE49-F238E27FC236}">
                    <a16:creationId xmlns:a16="http://schemas.microsoft.com/office/drawing/2014/main" id="{6970461B-BE3F-6D4B-80C0-97CC9A2B948C}"/>
                  </a:ext>
                </a:extLst>
              </p:cNvPr>
              <p:cNvSpPr txBox="1"/>
              <p:nvPr/>
            </p:nvSpPr>
            <p:spPr>
              <a:xfrm>
                <a:off x="2188052" y="2668864"/>
                <a:ext cx="2974725" cy="523220"/>
              </a:xfrm>
              <a:prstGeom prst="rect">
                <a:avLst/>
              </a:prstGeom>
              <a:noFill/>
            </p:spPr>
            <p:txBody>
              <a:bodyPr wrap="none" rtlCol="0">
                <a:spAutoFit/>
              </a:bodyPr>
              <a:lstStyle/>
              <a:p>
                <a:r>
                  <a:rPr lang="en-US" altLang="zh-CN" sz="2800" dirty="0">
                    <a:solidFill>
                      <a:srgbClr val="00B050"/>
                    </a:solidFill>
                  </a:rPr>
                  <a:t>Queries</a:t>
                </a:r>
                <a:r>
                  <a:rPr lang="zh-CN" altLang="en-US" sz="2800" dirty="0">
                    <a:solidFill>
                      <a:srgbClr val="00B050"/>
                    </a:solidFill>
                  </a:rPr>
                  <a:t> </a:t>
                </a:r>
                <a14:m>
                  <m:oMath xmlns:m="http://schemas.openxmlformats.org/officeDocument/2006/math">
                    <m:sSub>
                      <m:sSubPr>
                        <m:ctrlPr>
                          <a:rPr lang="en-US" altLang="zh-CN" sz="2800" b="1" i="1" dirty="0" smtClean="0">
                            <a:solidFill>
                              <a:srgbClr val="00B050"/>
                            </a:solidFill>
                            <a:latin typeface="Cambria Math" panose="02040503050406030204" pitchFamily="18" charset="0"/>
                          </a:rPr>
                        </m:ctrlPr>
                      </m:sSubPr>
                      <m:e>
                        <m:r>
                          <a:rPr lang="en-US" altLang="zh-CN" sz="2800" b="1" i="1" dirty="0" smtClean="0">
                            <a:solidFill>
                              <a:srgbClr val="00B050"/>
                            </a:solidFill>
                            <a:latin typeface="Cambria Math" panose="02040503050406030204" pitchFamily="18" charset="0"/>
                          </a:rPr>
                          <m:t>𝑸</m:t>
                        </m:r>
                      </m:e>
                      <m:sub>
                        <m:r>
                          <a:rPr lang="en-US" altLang="zh-CN" sz="2800" b="1" i="1" dirty="0" smtClean="0">
                            <a:solidFill>
                              <a:srgbClr val="00B050"/>
                            </a:solidFill>
                            <a:latin typeface="Cambria Math" panose="02040503050406030204" pitchFamily="18" charset="0"/>
                          </a:rPr>
                          <m:t>𝟏</m:t>
                        </m:r>
                      </m:sub>
                    </m:sSub>
                    <m:r>
                      <a:rPr lang="en-US" altLang="zh-CN" sz="2800" b="1" i="1" dirty="0" smtClean="0">
                        <a:solidFill>
                          <a:srgbClr val="00B050"/>
                        </a:solidFill>
                        <a:latin typeface="Cambria Math" panose="02040503050406030204" pitchFamily="18" charset="0"/>
                      </a:rPr>
                      <m:t>,…,</m:t>
                    </m:r>
                    <m:sSub>
                      <m:sSubPr>
                        <m:ctrlPr>
                          <a:rPr lang="en-US" altLang="zh-CN" sz="2800" b="1" i="1" dirty="0" smtClean="0">
                            <a:solidFill>
                              <a:srgbClr val="00B050"/>
                            </a:solidFill>
                            <a:latin typeface="Cambria Math" panose="02040503050406030204" pitchFamily="18" charset="0"/>
                          </a:rPr>
                        </m:ctrlPr>
                      </m:sSubPr>
                      <m:e>
                        <m:r>
                          <a:rPr lang="en-US" altLang="zh-CN" sz="2800" b="1" i="1" dirty="0" smtClean="0">
                            <a:solidFill>
                              <a:srgbClr val="00B050"/>
                            </a:solidFill>
                            <a:latin typeface="Cambria Math" panose="02040503050406030204" pitchFamily="18" charset="0"/>
                          </a:rPr>
                          <m:t>𝑸</m:t>
                        </m:r>
                      </m:e>
                      <m:sub>
                        <m:r>
                          <a:rPr lang="en-US" altLang="zh-CN" sz="2800" b="1" i="1" dirty="0" smtClean="0">
                            <a:solidFill>
                              <a:srgbClr val="00B050"/>
                            </a:solidFill>
                            <a:latin typeface="Cambria Math" panose="02040503050406030204" pitchFamily="18" charset="0"/>
                          </a:rPr>
                          <m:t>𝒉</m:t>
                        </m:r>
                      </m:sub>
                    </m:sSub>
                  </m:oMath>
                </a14:m>
                <a:endParaRPr lang="zh-CN" altLang="en-US" sz="2800" b="1" dirty="0">
                  <a:solidFill>
                    <a:srgbClr val="00B050"/>
                  </a:solidFill>
                </a:endParaRPr>
              </a:p>
            </p:txBody>
          </p:sp>
        </mc:Choice>
        <mc:Fallback xmlns="">
          <p:sp>
            <p:nvSpPr>
              <p:cNvPr id="73" name="文本框 25">
                <a:extLst>
                  <a:ext uri="{FF2B5EF4-FFF2-40B4-BE49-F238E27FC236}">
                    <a16:creationId xmlns:a16="http://schemas.microsoft.com/office/drawing/2014/main" id="{6970461B-BE3F-6D4B-80C0-97CC9A2B948C}"/>
                  </a:ext>
                </a:extLst>
              </p:cNvPr>
              <p:cNvSpPr txBox="1">
                <a:spLocks noRot="1" noChangeAspect="1" noMove="1" noResize="1" noEditPoints="1" noAdjustHandles="1" noChangeArrowheads="1" noChangeShapeType="1" noTextEdit="1"/>
              </p:cNvSpPr>
              <p:nvPr/>
            </p:nvSpPr>
            <p:spPr>
              <a:xfrm>
                <a:off x="2188052" y="2668864"/>
                <a:ext cx="2974725" cy="523220"/>
              </a:xfrm>
              <a:prstGeom prst="rect">
                <a:avLst/>
              </a:prstGeom>
              <a:blipFill>
                <a:blip r:embed="rId12"/>
                <a:stretch>
                  <a:fillRect l="-4255" t="-14286"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文本框 26">
                <a:extLst>
                  <a:ext uri="{FF2B5EF4-FFF2-40B4-BE49-F238E27FC236}">
                    <a16:creationId xmlns:a16="http://schemas.microsoft.com/office/drawing/2014/main" id="{229A44E1-21CE-2942-933F-39E0A5BD0A00}"/>
                  </a:ext>
                </a:extLst>
              </p:cNvPr>
              <p:cNvSpPr txBox="1"/>
              <p:nvPr/>
            </p:nvSpPr>
            <p:spPr>
              <a:xfrm>
                <a:off x="2136910" y="4233077"/>
                <a:ext cx="2804357" cy="523220"/>
              </a:xfrm>
              <a:prstGeom prst="rect">
                <a:avLst/>
              </a:prstGeom>
              <a:noFill/>
            </p:spPr>
            <p:txBody>
              <a:bodyPr wrap="none" rtlCol="0">
                <a:spAutoFit/>
              </a:bodyPr>
              <a:lstStyle/>
              <a:p>
                <a:r>
                  <a:rPr lang="en-US" altLang="zh-CN" sz="2800" dirty="0">
                    <a:solidFill>
                      <a:srgbClr val="C00000"/>
                    </a:solidFill>
                  </a:rPr>
                  <a:t>Values</a:t>
                </a:r>
                <a:r>
                  <a:rPr lang="zh-CN" altLang="en-US" sz="2800" dirty="0">
                    <a:solidFill>
                      <a:srgbClr val="C00000"/>
                    </a:solidFill>
                  </a:rPr>
                  <a:t> </a:t>
                </a:r>
                <a14:m>
                  <m:oMath xmlns:m="http://schemas.openxmlformats.org/officeDocument/2006/math">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𝑽</m:t>
                        </m:r>
                      </m:e>
                      <m:sub>
                        <m:r>
                          <a:rPr lang="en-US" altLang="zh-CN" sz="2800" b="1" i="1" dirty="0" smtClean="0">
                            <a:solidFill>
                              <a:srgbClr val="C00000"/>
                            </a:solidFill>
                            <a:latin typeface="Cambria Math" panose="02040503050406030204" pitchFamily="18" charset="0"/>
                          </a:rPr>
                          <m:t>𝟏</m:t>
                        </m:r>
                      </m:sub>
                    </m:sSub>
                    <m:r>
                      <a:rPr lang="en-US" altLang="zh-CN" sz="2800" b="1" i="1" dirty="0" smtClean="0">
                        <a:solidFill>
                          <a:srgbClr val="C00000"/>
                        </a:solidFill>
                        <a:latin typeface="Cambria Math" panose="02040503050406030204" pitchFamily="18" charset="0"/>
                      </a:rPr>
                      <m:t>,…,</m:t>
                    </m:r>
                    <m:sSub>
                      <m:sSubPr>
                        <m:ctrlPr>
                          <a:rPr lang="en-US" altLang="zh-CN" sz="2800" b="1" i="1" dirty="0" smtClean="0">
                            <a:solidFill>
                              <a:srgbClr val="C00000"/>
                            </a:solidFill>
                            <a:latin typeface="Cambria Math" panose="02040503050406030204" pitchFamily="18" charset="0"/>
                          </a:rPr>
                        </m:ctrlPr>
                      </m:sSubPr>
                      <m:e>
                        <m:r>
                          <a:rPr lang="en-US" altLang="zh-CN" sz="2800" b="1" i="1" dirty="0" smtClean="0">
                            <a:solidFill>
                              <a:srgbClr val="C00000"/>
                            </a:solidFill>
                            <a:latin typeface="Cambria Math" panose="02040503050406030204" pitchFamily="18" charset="0"/>
                          </a:rPr>
                          <m:t>𝑽</m:t>
                        </m:r>
                      </m:e>
                      <m:sub>
                        <m:r>
                          <a:rPr lang="en-US" altLang="zh-CN" sz="2800" b="1" i="1" dirty="0" smtClean="0">
                            <a:solidFill>
                              <a:srgbClr val="C00000"/>
                            </a:solidFill>
                            <a:latin typeface="Cambria Math" panose="02040503050406030204" pitchFamily="18" charset="0"/>
                          </a:rPr>
                          <m:t>𝒉</m:t>
                        </m:r>
                      </m:sub>
                    </m:sSub>
                  </m:oMath>
                </a14:m>
                <a:endParaRPr lang="zh-CN" altLang="en-US" sz="2800" b="1" dirty="0">
                  <a:solidFill>
                    <a:srgbClr val="C00000"/>
                  </a:solidFill>
                </a:endParaRPr>
              </a:p>
            </p:txBody>
          </p:sp>
        </mc:Choice>
        <mc:Fallback xmlns="">
          <p:sp>
            <p:nvSpPr>
              <p:cNvPr id="75" name="文本框 26">
                <a:extLst>
                  <a:ext uri="{FF2B5EF4-FFF2-40B4-BE49-F238E27FC236}">
                    <a16:creationId xmlns:a16="http://schemas.microsoft.com/office/drawing/2014/main" id="{229A44E1-21CE-2942-933F-39E0A5BD0A00}"/>
                  </a:ext>
                </a:extLst>
              </p:cNvPr>
              <p:cNvSpPr txBox="1">
                <a:spLocks noRot="1" noChangeAspect="1" noMove="1" noResize="1" noEditPoints="1" noAdjustHandles="1" noChangeArrowheads="1" noChangeShapeType="1" noTextEdit="1"/>
              </p:cNvSpPr>
              <p:nvPr/>
            </p:nvSpPr>
            <p:spPr>
              <a:xfrm>
                <a:off x="2136910" y="4233077"/>
                <a:ext cx="2804357" cy="523220"/>
              </a:xfrm>
              <a:prstGeom prst="rect">
                <a:avLst/>
              </a:prstGeom>
              <a:blipFill>
                <a:blip r:embed="rId13"/>
                <a:stretch>
                  <a:fillRect l="-4505" t="-14286" b="-30952"/>
                </a:stretch>
              </a:blipFill>
            </p:spPr>
            <p:txBody>
              <a:bodyPr/>
              <a:lstStyle/>
              <a:p>
                <a:r>
                  <a:rPr lang="en-CN">
                    <a:noFill/>
                  </a:rPr>
                  <a:t> </a:t>
                </a:r>
              </a:p>
            </p:txBody>
          </p:sp>
        </mc:Fallback>
      </mc:AlternateContent>
      <p:sp>
        <p:nvSpPr>
          <p:cNvPr id="77" name="矩形 7">
            <a:extLst>
              <a:ext uri="{FF2B5EF4-FFF2-40B4-BE49-F238E27FC236}">
                <a16:creationId xmlns:a16="http://schemas.microsoft.com/office/drawing/2014/main" id="{1B77C9D7-9EB0-654F-873B-BE5712A5829A}"/>
              </a:ext>
            </a:extLst>
          </p:cNvPr>
          <p:cNvSpPr/>
          <p:nvPr/>
        </p:nvSpPr>
        <p:spPr>
          <a:xfrm>
            <a:off x="2202729" y="1481624"/>
            <a:ext cx="2042555" cy="570015"/>
          </a:xfrm>
          <a:prstGeom prst="rect">
            <a:avLst/>
          </a:prstGeom>
          <a:solidFill>
            <a:srgbClr val="C6BE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76" name="矩形 7">
            <a:extLst>
              <a:ext uri="{FF2B5EF4-FFF2-40B4-BE49-F238E27FC236}">
                <a16:creationId xmlns:a16="http://schemas.microsoft.com/office/drawing/2014/main" id="{7F681CD5-0840-6C4C-AE42-30A6A304B888}"/>
              </a:ext>
            </a:extLst>
          </p:cNvPr>
          <p:cNvSpPr/>
          <p:nvPr/>
        </p:nvSpPr>
        <p:spPr>
          <a:xfrm>
            <a:off x="2124341" y="1557741"/>
            <a:ext cx="2042555" cy="570015"/>
          </a:xfrm>
          <a:prstGeom prst="rect">
            <a:avLst/>
          </a:prstGeom>
          <a:solidFill>
            <a:srgbClr val="C6BE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79" name="矩形 8">
            <a:extLst>
              <a:ext uri="{FF2B5EF4-FFF2-40B4-BE49-F238E27FC236}">
                <a16:creationId xmlns:a16="http://schemas.microsoft.com/office/drawing/2014/main" id="{F952A7D7-2D2B-0F46-A862-904D20039C38}"/>
              </a:ext>
            </a:extLst>
          </p:cNvPr>
          <p:cNvSpPr/>
          <p:nvPr/>
        </p:nvSpPr>
        <p:spPr>
          <a:xfrm>
            <a:off x="2390307" y="3454424"/>
            <a:ext cx="2042555" cy="57001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80" name="文本框 42">
            <a:extLst>
              <a:ext uri="{FF2B5EF4-FFF2-40B4-BE49-F238E27FC236}">
                <a16:creationId xmlns:a16="http://schemas.microsoft.com/office/drawing/2014/main" id="{48DF0886-FCC0-DD4C-A520-ABFA42D76C36}"/>
              </a:ext>
            </a:extLst>
          </p:cNvPr>
          <p:cNvSpPr txBox="1"/>
          <p:nvPr/>
        </p:nvSpPr>
        <p:spPr>
          <a:xfrm>
            <a:off x="3928274" y="1512895"/>
            <a:ext cx="311304" cy="369332"/>
          </a:xfrm>
          <a:prstGeom prst="rect">
            <a:avLst/>
          </a:prstGeom>
          <a:noFill/>
          <a:ln>
            <a:noFill/>
          </a:ln>
        </p:spPr>
        <p:txBody>
          <a:bodyPr wrap="none" rtlCol="0">
            <a:spAutoFit/>
          </a:bodyPr>
          <a:lstStyle/>
          <a:p>
            <a:r>
              <a:rPr lang="en-US" altLang="zh-CN" dirty="0"/>
              <a:t>1</a:t>
            </a:r>
            <a:endParaRPr lang="zh-CN" altLang="en-US" dirty="0"/>
          </a:p>
        </p:txBody>
      </p:sp>
      <p:sp>
        <p:nvSpPr>
          <p:cNvPr id="43" name="文本框 42">
            <a:extLst>
              <a:ext uri="{FF2B5EF4-FFF2-40B4-BE49-F238E27FC236}">
                <a16:creationId xmlns:a16="http://schemas.microsoft.com/office/drawing/2014/main" id="{AF6C006F-4918-46F5-92E4-BE3A4794E9C6}"/>
              </a:ext>
            </a:extLst>
          </p:cNvPr>
          <p:cNvSpPr txBox="1"/>
          <p:nvPr/>
        </p:nvSpPr>
        <p:spPr>
          <a:xfrm>
            <a:off x="4205989" y="3416165"/>
            <a:ext cx="311304" cy="369332"/>
          </a:xfrm>
          <a:prstGeom prst="rect">
            <a:avLst/>
          </a:prstGeom>
          <a:noFill/>
          <a:ln>
            <a:noFill/>
          </a:ln>
        </p:spPr>
        <p:txBody>
          <a:bodyPr wrap="none" rtlCol="0">
            <a:spAutoFit/>
          </a:bodyPr>
          <a:lstStyle/>
          <a:p>
            <a:r>
              <a:rPr lang="en-US" altLang="zh-CN" dirty="0"/>
              <a:t>1</a:t>
            </a:r>
            <a:endParaRPr lang="zh-CN" altLang="en-US" dirty="0"/>
          </a:p>
        </p:txBody>
      </p:sp>
      <p:sp>
        <p:nvSpPr>
          <p:cNvPr id="84" name="矩形 8">
            <a:extLst>
              <a:ext uri="{FF2B5EF4-FFF2-40B4-BE49-F238E27FC236}">
                <a16:creationId xmlns:a16="http://schemas.microsoft.com/office/drawing/2014/main" id="{71BF0C0B-1533-1045-A3A4-C3D89A3581B4}"/>
              </a:ext>
            </a:extLst>
          </p:cNvPr>
          <p:cNvSpPr/>
          <p:nvPr/>
        </p:nvSpPr>
        <p:spPr>
          <a:xfrm>
            <a:off x="2659874" y="4731697"/>
            <a:ext cx="2042555" cy="570015"/>
          </a:xfrm>
          <a:prstGeom prst="rect">
            <a:avLst/>
          </a:prstGeom>
          <a:solidFill>
            <a:srgbClr val="FACC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85" name="矩形 8">
            <a:extLst>
              <a:ext uri="{FF2B5EF4-FFF2-40B4-BE49-F238E27FC236}">
                <a16:creationId xmlns:a16="http://schemas.microsoft.com/office/drawing/2014/main" id="{658C9C32-394E-A74F-B68B-992ADD8B7203}"/>
              </a:ext>
            </a:extLst>
          </p:cNvPr>
          <p:cNvSpPr/>
          <p:nvPr/>
        </p:nvSpPr>
        <p:spPr>
          <a:xfrm>
            <a:off x="2506955" y="4890171"/>
            <a:ext cx="2042555" cy="570015"/>
          </a:xfrm>
          <a:prstGeom prst="rect">
            <a:avLst/>
          </a:prstGeom>
          <a:solidFill>
            <a:srgbClr val="FACC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86" name="文本框 43">
            <a:extLst>
              <a:ext uri="{FF2B5EF4-FFF2-40B4-BE49-F238E27FC236}">
                <a16:creationId xmlns:a16="http://schemas.microsoft.com/office/drawing/2014/main" id="{39B9B69A-AF83-3B4D-BC47-ED79A1A97165}"/>
              </a:ext>
            </a:extLst>
          </p:cNvPr>
          <p:cNvSpPr txBox="1"/>
          <p:nvPr/>
        </p:nvSpPr>
        <p:spPr>
          <a:xfrm>
            <a:off x="4474260" y="4667686"/>
            <a:ext cx="312906" cy="369332"/>
          </a:xfrm>
          <a:prstGeom prst="rect">
            <a:avLst/>
          </a:prstGeom>
          <a:noFill/>
          <a:ln>
            <a:noFill/>
          </a:ln>
        </p:spPr>
        <p:txBody>
          <a:bodyPr wrap="none" rtlCol="0">
            <a:spAutoFit/>
          </a:bodyPr>
          <a:lstStyle/>
          <a:p>
            <a:r>
              <a:rPr lang="en-US" altLang="zh-CN" dirty="0"/>
              <a:t>h</a:t>
            </a:r>
            <a:endParaRPr lang="zh-CN" altLang="en-US" dirty="0"/>
          </a:p>
        </p:txBody>
      </p:sp>
      <p:sp>
        <p:nvSpPr>
          <p:cNvPr id="87" name="矩形 8">
            <a:extLst>
              <a:ext uri="{FF2B5EF4-FFF2-40B4-BE49-F238E27FC236}">
                <a16:creationId xmlns:a16="http://schemas.microsoft.com/office/drawing/2014/main" id="{4A2721B9-29BB-9D4E-A99C-468BD26B6CF9}"/>
              </a:ext>
            </a:extLst>
          </p:cNvPr>
          <p:cNvSpPr/>
          <p:nvPr/>
        </p:nvSpPr>
        <p:spPr>
          <a:xfrm>
            <a:off x="2435311" y="4970639"/>
            <a:ext cx="2042555" cy="570015"/>
          </a:xfrm>
          <a:prstGeom prst="rect">
            <a:avLst/>
          </a:prstGeom>
          <a:solidFill>
            <a:srgbClr val="FACC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Linear</a:t>
            </a:r>
            <a:endParaRPr lang="zh-CN" altLang="en-US" dirty="0">
              <a:solidFill>
                <a:schemeClr val="tx1"/>
              </a:solidFill>
            </a:endParaRPr>
          </a:p>
        </p:txBody>
      </p:sp>
      <p:sp>
        <p:nvSpPr>
          <p:cNvPr id="88" name="文本框 42">
            <a:extLst>
              <a:ext uri="{FF2B5EF4-FFF2-40B4-BE49-F238E27FC236}">
                <a16:creationId xmlns:a16="http://schemas.microsoft.com/office/drawing/2014/main" id="{F5CF9AEB-D667-9A47-ACED-E868010437BE}"/>
              </a:ext>
            </a:extLst>
          </p:cNvPr>
          <p:cNvSpPr txBox="1"/>
          <p:nvPr/>
        </p:nvSpPr>
        <p:spPr>
          <a:xfrm>
            <a:off x="4250993" y="4932380"/>
            <a:ext cx="311304" cy="369332"/>
          </a:xfrm>
          <a:prstGeom prst="rect">
            <a:avLst/>
          </a:prstGeom>
          <a:noFill/>
          <a:ln>
            <a:noFill/>
          </a:ln>
        </p:spPr>
        <p:txBody>
          <a:bodyPr wrap="none" rtlCol="0">
            <a:spAutoFit/>
          </a:bodyPr>
          <a:lstStyle/>
          <a:p>
            <a:r>
              <a:rPr lang="en-US" altLang="zh-CN" dirty="0"/>
              <a:t>1</a:t>
            </a:r>
            <a:endParaRPr lang="zh-CN" altLang="en-US" dirty="0"/>
          </a:p>
        </p:txBody>
      </p:sp>
      <mc:AlternateContent xmlns:mc="http://schemas.openxmlformats.org/markup-compatibility/2006" xmlns:a14="http://schemas.microsoft.com/office/drawing/2010/main">
        <mc:Choice Requires="a14">
          <p:sp>
            <p:nvSpPr>
              <p:cNvPr id="89" name="文本框 18">
                <a:extLst>
                  <a:ext uri="{FF2B5EF4-FFF2-40B4-BE49-F238E27FC236}">
                    <a16:creationId xmlns:a16="http://schemas.microsoft.com/office/drawing/2014/main" id="{4F306941-88A9-F844-A5C8-E5ACFA54139D}"/>
                  </a:ext>
                </a:extLst>
              </p:cNvPr>
              <p:cNvSpPr txBox="1"/>
              <p:nvPr/>
            </p:nvSpPr>
            <p:spPr>
              <a:xfrm>
                <a:off x="8669567" y="3732582"/>
                <a:ext cx="460375" cy="461665"/>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m:t>
                      </m:r>
                    </m:oMath>
                  </m:oMathPara>
                </a14:m>
                <a:endParaRPr lang="zh-CN" altLang="en-US" sz="2400" dirty="0"/>
              </a:p>
            </p:txBody>
          </p:sp>
        </mc:Choice>
        <mc:Fallback xmlns="">
          <p:sp>
            <p:nvSpPr>
              <p:cNvPr id="89" name="文本框 18">
                <a:extLst>
                  <a:ext uri="{FF2B5EF4-FFF2-40B4-BE49-F238E27FC236}">
                    <a16:creationId xmlns:a16="http://schemas.microsoft.com/office/drawing/2014/main" id="{4F306941-88A9-F844-A5C8-E5ACFA54139D}"/>
                  </a:ext>
                </a:extLst>
              </p:cNvPr>
              <p:cNvSpPr txBox="1">
                <a:spLocks noRot="1" noChangeAspect="1" noMove="1" noResize="1" noEditPoints="1" noAdjustHandles="1" noChangeArrowheads="1" noChangeShapeType="1" noTextEdit="1"/>
              </p:cNvSpPr>
              <p:nvPr/>
            </p:nvSpPr>
            <p:spPr>
              <a:xfrm>
                <a:off x="8669567" y="3732582"/>
                <a:ext cx="460375" cy="461665"/>
              </a:xfrm>
              <a:prstGeom prst="rect">
                <a:avLst/>
              </a:prstGeom>
              <a:blipFill>
                <a:blip r:embed="rId14"/>
                <a:stretch>
                  <a:fillRect/>
                </a:stretch>
              </a:blipFill>
              <a:ln>
                <a:solidFill>
                  <a:schemeClr val="tx1"/>
                </a:solidFill>
              </a:ln>
            </p:spPr>
            <p:txBody>
              <a:bodyPr/>
              <a:lstStyle/>
              <a:p>
                <a:r>
                  <a:rPr lang="en-CN">
                    <a:noFill/>
                  </a:rPr>
                  <a:t> </a:t>
                </a:r>
              </a:p>
            </p:txBody>
          </p:sp>
        </mc:Fallback>
      </mc:AlternateContent>
      <p:sp>
        <p:nvSpPr>
          <p:cNvPr id="90" name="矩形 52">
            <a:extLst>
              <a:ext uri="{FF2B5EF4-FFF2-40B4-BE49-F238E27FC236}">
                <a16:creationId xmlns:a16="http://schemas.microsoft.com/office/drawing/2014/main" id="{ABE465D9-361B-9F4A-B81D-99C51D6DFC6F}"/>
              </a:ext>
            </a:extLst>
          </p:cNvPr>
          <p:cNvSpPr/>
          <p:nvPr/>
        </p:nvSpPr>
        <p:spPr>
          <a:xfrm>
            <a:off x="7867649" y="2283773"/>
            <a:ext cx="2042555" cy="5700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Normalize</a:t>
            </a:r>
            <a:endParaRPr lang="zh-CN" altLang="en-US" dirty="0">
              <a:solidFill>
                <a:schemeClr val="tx1"/>
              </a:solidFill>
            </a:endParaRPr>
          </a:p>
        </p:txBody>
      </p:sp>
      <p:sp>
        <p:nvSpPr>
          <p:cNvPr id="93" name="文本框 43">
            <a:extLst>
              <a:ext uri="{FF2B5EF4-FFF2-40B4-BE49-F238E27FC236}">
                <a16:creationId xmlns:a16="http://schemas.microsoft.com/office/drawing/2014/main" id="{2C37ED93-1867-4C42-807C-EA4C6FE38764}"/>
              </a:ext>
            </a:extLst>
          </p:cNvPr>
          <p:cNvSpPr txBox="1"/>
          <p:nvPr/>
        </p:nvSpPr>
        <p:spPr>
          <a:xfrm>
            <a:off x="10011235" y="2070066"/>
            <a:ext cx="312906" cy="369332"/>
          </a:xfrm>
          <a:prstGeom prst="rect">
            <a:avLst/>
          </a:prstGeom>
          <a:noFill/>
          <a:ln>
            <a:noFill/>
          </a:ln>
        </p:spPr>
        <p:txBody>
          <a:bodyPr wrap="none" rtlCol="0">
            <a:spAutoFit/>
          </a:bodyPr>
          <a:lstStyle/>
          <a:p>
            <a:r>
              <a:rPr lang="en-US" altLang="zh-CN" dirty="0"/>
              <a:t>h</a:t>
            </a:r>
            <a:endParaRPr lang="zh-CN" altLang="en-US" dirty="0"/>
          </a:p>
        </p:txBody>
      </p:sp>
      <p:sp>
        <p:nvSpPr>
          <p:cNvPr id="94" name="文本框 42">
            <a:extLst>
              <a:ext uri="{FF2B5EF4-FFF2-40B4-BE49-F238E27FC236}">
                <a16:creationId xmlns:a16="http://schemas.microsoft.com/office/drawing/2014/main" id="{582BC5B3-BBAE-0E45-8B22-202F5DD0779C}"/>
              </a:ext>
            </a:extLst>
          </p:cNvPr>
          <p:cNvSpPr txBox="1"/>
          <p:nvPr/>
        </p:nvSpPr>
        <p:spPr>
          <a:xfrm>
            <a:off x="9668700" y="2295004"/>
            <a:ext cx="311304" cy="369332"/>
          </a:xfrm>
          <a:prstGeom prst="rect">
            <a:avLst/>
          </a:prstGeom>
          <a:noFill/>
          <a:ln>
            <a:noFill/>
          </a:ln>
        </p:spPr>
        <p:txBody>
          <a:bodyPr wrap="none" rtlCol="0">
            <a:spAutoFit/>
          </a:bodyPr>
          <a:lstStyle/>
          <a:p>
            <a:r>
              <a:rPr lang="en-US" altLang="zh-CN" dirty="0"/>
              <a:t>1</a:t>
            </a:r>
            <a:endParaRPr lang="zh-CN" altLang="en-US" dirty="0"/>
          </a:p>
        </p:txBody>
      </p:sp>
      <p:sp>
        <p:nvSpPr>
          <p:cNvPr id="10" name="Or 9">
            <a:extLst>
              <a:ext uri="{FF2B5EF4-FFF2-40B4-BE49-F238E27FC236}">
                <a16:creationId xmlns:a16="http://schemas.microsoft.com/office/drawing/2014/main" id="{E7523A47-00A7-7C47-8EC9-AB21FED40094}"/>
              </a:ext>
            </a:extLst>
          </p:cNvPr>
          <p:cNvSpPr/>
          <p:nvPr/>
        </p:nvSpPr>
        <p:spPr>
          <a:xfrm>
            <a:off x="9494737" y="5643797"/>
            <a:ext cx="305441" cy="314746"/>
          </a:xfrm>
          <a:prstGeom prst="flowChar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537752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9334-4207-4845-8D7A-E62CB158E1B3}"/>
              </a:ext>
            </a:extLst>
          </p:cNvPr>
          <p:cNvSpPr>
            <a:spLocks noGrp="1"/>
          </p:cNvSpPr>
          <p:nvPr>
            <p:ph type="title"/>
          </p:nvPr>
        </p:nvSpPr>
        <p:spPr/>
        <p:txBody>
          <a:bodyPr/>
          <a:lstStyle/>
          <a:p>
            <a:r>
              <a:rPr lang="en-US" altLang="zh-CN" dirty="0"/>
              <a:t>Multi-head attention</a:t>
            </a:r>
            <a:r>
              <a:rPr lang="zh-CN" altLang="en-US" dirty="0"/>
              <a:t> </a:t>
            </a:r>
            <a:r>
              <a:rPr lang="en-US" altLang="zh-CN" dirty="0"/>
              <a:t>with</a:t>
            </a:r>
            <a:r>
              <a:rPr lang="zh-CN" altLang="en-US" dirty="0"/>
              <a:t> </a:t>
            </a:r>
            <a:r>
              <a:rPr lang="en-US" altLang="zh-CN" dirty="0"/>
              <a:t>layers</a:t>
            </a:r>
            <a:endParaRPr lang="en-CN" dirty="0"/>
          </a:p>
        </p:txBody>
      </p:sp>
      <p:sp>
        <p:nvSpPr>
          <p:cNvPr id="4" name="Slide Number Placeholder 3">
            <a:extLst>
              <a:ext uri="{FF2B5EF4-FFF2-40B4-BE49-F238E27FC236}">
                <a16:creationId xmlns:a16="http://schemas.microsoft.com/office/drawing/2014/main" id="{3BF2EA4D-B1E2-054E-B402-77D360FF4658}"/>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
        <p:nvSpPr>
          <p:cNvPr id="5" name="矩形: 圆角 6">
            <a:extLst>
              <a:ext uri="{FF2B5EF4-FFF2-40B4-BE49-F238E27FC236}">
                <a16:creationId xmlns:a16="http://schemas.microsoft.com/office/drawing/2014/main" id="{BA41E926-4208-1C44-B5A7-A6443523EC59}"/>
              </a:ext>
            </a:extLst>
          </p:cNvPr>
          <p:cNvSpPr/>
          <p:nvPr/>
        </p:nvSpPr>
        <p:spPr>
          <a:xfrm>
            <a:off x="996144" y="5550322"/>
            <a:ext cx="5018895" cy="601941"/>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Multi-headed</a:t>
            </a:r>
            <a:r>
              <a:rPr lang="zh-CN" altLang="en-US" sz="2800" b="1" dirty="0">
                <a:solidFill>
                  <a:schemeClr val="tx1"/>
                </a:solidFill>
              </a:rPr>
              <a:t> </a:t>
            </a:r>
            <a:r>
              <a:rPr lang="en-US" altLang="zh-CN" sz="2800" b="1" dirty="0">
                <a:solidFill>
                  <a:schemeClr val="tx1"/>
                </a:solidFill>
              </a:rPr>
              <a:t>attention</a:t>
            </a:r>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6" name="文本框 21">
                <a:extLst>
                  <a:ext uri="{FF2B5EF4-FFF2-40B4-BE49-F238E27FC236}">
                    <a16:creationId xmlns:a16="http://schemas.microsoft.com/office/drawing/2014/main" id="{6BC8A53F-EA96-774B-AA16-9A05271BF37C}"/>
                  </a:ext>
                </a:extLst>
              </p:cNvPr>
              <p:cNvSpPr txBox="1"/>
              <p:nvPr/>
            </p:nvSpPr>
            <p:spPr>
              <a:xfrm>
                <a:off x="1170315" y="6429831"/>
                <a:ext cx="4885889" cy="430887"/>
              </a:xfrm>
              <a:prstGeom prst="rect">
                <a:avLst/>
              </a:prstGeom>
              <a:noFill/>
            </p:spPr>
            <p:txBody>
              <a:bodyPr wrap="none" lIns="0" tIns="0" rIns="0" bIns="0" rtlCol="0">
                <a:spAutoFit/>
              </a:bodyPr>
              <a:lstStyle/>
              <a:p>
                <a14:m>
                  <m:oMath xmlns:m="http://schemas.openxmlformats.org/officeDocument/2006/math">
                    <m:sSub>
                      <m:sSubPr>
                        <m:ctrlPr>
                          <a:rPr lang="en-US" altLang="zh-CN" sz="2800" b="0" i="1" smtClean="0">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1</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2</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3</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𝒗</m:t>
                        </m:r>
                      </m:e>
                      <m:sub>
                        <m:r>
                          <a:rPr lang="en-US" altLang="zh-CN" sz="2800" b="0" i="1" smtClean="0">
                            <a:solidFill>
                              <a:schemeClr val="accent5"/>
                            </a:solidFill>
                            <a:latin typeface="Cambria Math" panose="02040503050406030204" pitchFamily="18" charset="0"/>
                          </a:rPr>
                          <m:t>4</m:t>
                        </m:r>
                      </m:sub>
                    </m:sSub>
                  </m:oMath>
                </a14:m>
                <a:endParaRPr lang="zh-CN" altLang="en-US" sz="2800" dirty="0">
                  <a:solidFill>
                    <a:schemeClr val="accent5"/>
                  </a:solidFill>
                </a:endParaRPr>
              </a:p>
            </p:txBody>
          </p:sp>
        </mc:Choice>
        <mc:Fallback xmlns="">
          <p:sp>
            <p:nvSpPr>
              <p:cNvPr id="6" name="文本框 21">
                <a:extLst>
                  <a:ext uri="{FF2B5EF4-FFF2-40B4-BE49-F238E27FC236}">
                    <a16:creationId xmlns:a16="http://schemas.microsoft.com/office/drawing/2014/main" id="{6BC8A53F-EA96-774B-AA16-9A05271BF37C}"/>
                  </a:ext>
                </a:extLst>
              </p:cNvPr>
              <p:cNvSpPr txBox="1">
                <a:spLocks noRot="1" noChangeAspect="1" noMove="1" noResize="1" noEditPoints="1" noAdjustHandles="1" noChangeArrowheads="1" noChangeShapeType="1" noTextEdit="1"/>
              </p:cNvSpPr>
              <p:nvPr/>
            </p:nvSpPr>
            <p:spPr>
              <a:xfrm>
                <a:off x="1170315" y="6429831"/>
                <a:ext cx="4885889" cy="430887"/>
              </a:xfrm>
              <a:prstGeom prst="rect">
                <a:avLst/>
              </a:prstGeom>
              <a:blipFill>
                <a:blip r:embed="rId2"/>
                <a:stretch>
                  <a:fillRect l="-2078" r="-519" b="-17647"/>
                </a:stretch>
              </a:blipFill>
            </p:spPr>
            <p:txBody>
              <a:bodyPr/>
              <a:lstStyle/>
              <a:p>
                <a:r>
                  <a:rPr lang="en-CN">
                    <a:noFill/>
                  </a:rPr>
                  <a:t> </a:t>
                </a:r>
              </a:p>
            </p:txBody>
          </p:sp>
        </mc:Fallback>
      </mc:AlternateContent>
      <p:cxnSp>
        <p:nvCxnSpPr>
          <p:cNvPr id="7" name="直接连接符 14">
            <a:extLst>
              <a:ext uri="{FF2B5EF4-FFF2-40B4-BE49-F238E27FC236}">
                <a16:creationId xmlns:a16="http://schemas.microsoft.com/office/drawing/2014/main" id="{6AD19E4C-2579-CF46-BB86-34FC4EBFC0F7}"/>
              </a:ext>
            </a:extLst>
          </p:cNvPr>
          <p:cNvCxnSpPr>
            <a:cxnSpLocks/>
          </p:cNvCxnSpPr>
          <p:nvPr/>
        </p:nvCxnSpPr>
        <p:spPr>
          <a:xfrm flipV="1">
            <a:off x="1328644" y="6152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直接连接符 15">
            <a:extLst>
              <a:ext uri="{FF2B5EF4-FFF2-40B4-BE49-F238E27FC236}">
                <a16:creationId xmlns:a16="http://schemas.microsoft.com/office/drawing/2014/main" id="{67E75DE6-75E1-CB46-8E81-D7147CC11CFC}"/>
              </a:ext>
            </a:extLst>
          </p:cNvPr>
          <p:cNvCxnSpPr>
            <a:cxnSpLocks/>
          </p:cNvCxnSpPr>
          <p:nvPr/>
        </p:nvCxnSpPr>
        <p:spPr>
          <a:xfrm flipV="1">
            <a:off x="2786141" y="6152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直接连接符 16">
            <a:extLst>
              <a:ext uri="{FF2B5EF4-FFF2-40B4-BE49-F238E27FC236}">
                <a16:creationId xmlns:a16="http://schemas.microsoft.com/office/drawing/2014/main" id="{3C11D798-0273-A14A-B629-22D590479714}"/>
              </a:ext>
            </a:extLst>
          </p:cNvPr>
          <p:cNvCxnSpPr>
            <a:cxnSpLocks/>
          </p:cNvCxnSpPr>
          <p:nvPr/>
        </p:nvCxnSpPr>
        <p:spPr>
          <a:xfrm flipV="1">
            <a:off x="4243639" y="6152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连接符 17">
            <a:extLst>
              <a:ext uri="{FF2B5EF4-FFF2-40B4-BE49-F238E27FC236}">
                <a16:creationId xmlns:a16="http://schemas.microsoft.com/office/drawing/2014/main" id="{949B88F8-A44C-6D41-8ED8-6F5A99E2ADAB}"/>
              </a:ext>
            </a:extLst>
          </p:cNvPr>
          <p:cNvCxnSpPr>
            <a:cxnSpLocks/>
          </p:cNvCxnSpPr>
          <p:nvPr/>
        </p:nvCxnSpPr>
        <p:spPr>
          <a:xfrm flipV="1">
            <a:off x="5701137" y="6152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矩形: 圆角 6">
            <a:extLst>
              <a:ext uri="{FF2B5EF4-FFF2-40B4-BE49-F238E27FC236}">
                <a16:creationId xmlns:a16="http://schemas.microsoft.com/office/drawing/2014/main" id="{EF87AE11-4BF1-9F44-8631-437E45A19E7A}"/>
              </a:ext>
            </a:extLst>
          </p:cNvPr>
          <p:cNvSpPr/>
          <p:nvPr/>
        </p:nvSpPr>
        <p:spPr>
          <a:xfrm>
            <a:off x="996144" y="4598443"/>
            <a:ext cx="5018896" cy="610389"/>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Multi-headed</a:t>
            </a:r>
            <a:r>
              <a:rPr lang="zh-CN" altLang="en-US" sz="2800" b="1" dirty="0">
                <a:solidFill>
                  <a:schemeClr val="tx1"/>
                </a:solidFill>
              </a:rPr>
              <a:t> </a:t>
            </a:r>
            <a:r>
              <a:rPr lang="en-US" altLang="zh-CN" sz="2800" b="1" dirty="0">
                <a:solidFill>
                  <a:schemeClr val="tx1"/>
                </a:solidFill>
              </a:rPr>
              <a:t>attention</a:t>
            </a:r>
            <a:endParaRPr lang="zh-CN" altLang="en-US" sz="2800" b="1" dirty="0">
              <a:solidFill>
                <a:schemeClr val="tx1"/>
              </a:solidFill>
            </a:endParaRPr>
          </a:p>
        </p:txBody>
      </p:sp>
      <p:cxnSp>
        <p:nvCxnSpPr>
          <p:cNvPr id="12" name="直接连接符 14">
            <a:extLst>
              <a:ext uri="{FF2B5EF4-FFF2-40B4-BE49-F238E27FC236}">
                <a16:creationId xmlns:a16="http://schemas.microsoft.com/office/drawing/2014/main" id="{BEB470EF-0F5F-5D4C-A86C-AB323E52798E}"/>
              </a:ext>
            </a:extLst>
          </p:cNvPr>
          <p:cNvCxnSpPr>
            <a:cxnSpLocks/>
          </p:cNvCxnSpPr>
          <p:nvPr/>
        </p:nvCxnSpPr>
        <p:spPr>
          <a:xfrm flipV="1">
            <a:off x="1328644" y="51807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接连接符 15">
            <a:extLst>
              <a:ext uri="{FF2B5EF4-FFF2-40B4-BE49-F238E27FC236}">
                <a16:creationId xmlns:a16="http://schemas.microsoft.com/office/drawing/2014/main" id="{C75A138C-797B-CD46-B159-E61035AF827A}"/>
              </a:ext>
            </a:extLst>
          </p:cNvPr>
          <p:cNvCxnSpPr>
            <a:cxnSpLocks/>
          </p:cNvCxnSpPr>
          <p:nvPr/>
        </p:nvCxnSpPr>
        <p:spPr>
          <a:xfrm flipV="1">
            <a:off x="2786141" y="51807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接连接符 16">
            <a:extLst>
              <a:ext uri="{FF2B5EF4-FFF2-40B4-BE49-F238E27FC236}">
                <a16:creationId xmlns:a16="http://schemas.microsoft.com/office/drawing/2014/main" id="{A90E837E-B825-C945-BFE9-7B64037F153B}"/>
              </a:ext>
            </a:extLst>
          </p:cNvPr>
          <p:cNvCxnSpPr>
            <a:cxnSpLocks/>
          </p:cNvCxnSpPr>
          <p:nvPr/>
        </p:nvCxnSpPr>
        <p:spPr>
          <a:xfrm flipV="1">
            <a:off x="4243639" y="51807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7">
            <a:extLst>
              <a:ext uri="{FF2B5EF4-FFF2-40B4-BE49-F238E27FC236}">
                <a16:creationId xmlns:a16="http://schemas.microsoft.com/office/drawing/2014/main" id="{5DD0E0E9-0914-A64E-8ACC-E78A968B7CC9}"/>
              </a:ext>
            </a:extLst>
          </p:cNvPr>
          <p:cNvCxnSpPr>
            <a:cxnSpLocks/>
          </p:cNvCxnSpPr>
          <p:nvPr/>
        </p:nvCxnSpPr>
        <p:spPr>
          <a:xfrm flipV="1">
            <a:off x="5701137" y="51807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矩形: 圆角 6">
            <a:extLst>
              <a:ext uri="{FF2B5EF4-FFF2-40B4-BE49-F238E27FC236}">
                <a16:creationId xmlns:a16="http://schemas.microsoft.com/office/drawing/2014/main" id="{F235FDA9-3FBA-3744-BFF7-8C917B4C5682}"/>
              </a:ext>
            </a:extLst>
          </p:cNvPr>
          <p:cNvSpPr/>
          <p:nvPr/>
        </p:nvSpPr>
        <p:spPr>
          <a:xfrm>
            <a:off x="996144" y="3664993"/>
            <a:ext cx="5018896" cy="610389"/>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Multi-headed</a:t>
            </a:r>
            <a:r>
              <a:rPr lang="zh-CN" altLang="en-US" sz="2800" b="1" dirty="0">
                <a:solidFill>
                  <a:schemeClr val="tx1"/>
                </a:solidFill>
              </a:rPr>
              <a:t> </a:t>
            </a:r>
            <a:r>
              <a:rPr lang="en-US" altLang="zh-CN" sz="2800" b="1" dirty="0">
                <a:solidFill>
                  <a:schemeClr val="tx1"/>
                </a:solidFill>
              </a:rPr>
              <a:t>attention</a:t>
            </a:r>
            <a:endParaRPr lang="zh-CN" altLang="en-US" sz="2800" b="1" dirty="0">
              <a:solidFill>
                <a:schemeClr val="tx1"/>
              </a:solidFill>
            </a:endParaRPr>
          </a:p>
        </p:txBody>
      </p:sp>
      <p:cxnSp>
        <p:nvCxnSpPr>
          <p:cNvPr id="33" name="直接连接符 14">
            <a:extLst>
              <a:ext uri="{FF2B5EF4-FFF2-40B4-BE49-F238E27FC236}">
                <a16:creationId xmlns:a16="http://schemas.microsoft.com/office/drawing/2014/main" id="{82F8B866-E020-094C-9D1B-E80DBE3D0DC8}"/>
              </a:ext>
            </a:extLst>
          </p:cNvPr>
          <p:cNvCxnSpPr>
            <a:cxnSpLocks/>
          </p:cNvCxnSpPr>
          <p:nvPr/>
        </p:nvCxnSpPr>
        <p:spPr>
          <a:xfrm flipV="1">
            <a:off x="1328644" y="4247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接连接符 15">
            <a:extLst>
              <a:ext uri="{FF2B5EF4-FFF2-40B4-BE49-F238E27FC236}">
                <a16:creationId xmlns:a16="http://schemas.microsoft.com/office/drawing/2014/main" id="{F7576998-9EE8-334F-9228-B1BC8B28FD5D}"/>
              </a:ext>
            </a:extLst>
          </p:cNvPr>
          <p:cNvCxnSpPr>
            <a:cxnSpLocks/>
          </p:cNvCxnSpPr>
          <p:nvPr/>
        </p:nvCxnSpPr>
        <p:spPr>
          <a:xfrm flipV="1">
            <a:off x="2786141" y="4247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接连接符 16">
            <a:extLst>
              <a:ext uri="{FF2B5EF4-FFF2-40B4-BE49-F238E27FC236}">
                <a16:creationId xmlns:a16="http://schemas.microsoft.com/office/drawing/2014/main" id="{95994E49-7340-1144-B018-4BD353B00C10}"/>
              </a:ext>
            </a:extLst>
          </p:cNvPr>
          <p:cNvCxnSpPr>
            <a:cxnSpLocks/>
          </p:cNvCxnSpPr>
          <p:nvPr/>
        </p:nvCxnSpPr>
        <p:spPr>
          <a:xfrm flipV="1">
            <a:off x="4243639" y="4247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连接符 17">
            <a:extLst>
              <a:ext uri="{FF2B5EF4-FFF2-40B4-BE49-F238E27FC236}">
                <a16:creationId xmlns:a16="http://schemas.microsoft.com/office/drawing/2014/main" id="{B16B010F-B91F-0F4F-B786-7C6F5FFA2113}"/>
              </a:ext>
            </a:extLst>
          </p:cNvPr>
          <p:cNvCxnSpPr>
            <a:cxnSpLocks/>
          </p:cNvCxnSpPr>
          <p:nvPr/>
        </p:nvCxnSpPr>
        <p:spPr>
          <a:xfrm flipV="1">
            <a:off x="5701137" y="42472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矩形: 圆角 6">
            <a:extLst>
              <a:ext uri="{FF2B5EF4-FFF2-40B4-BE49-F238E27FC236}">
                <a16:creationId xmlns:a16="http://schemas.microsoft.com/office/drawing/2014/main" id="{A656470F-6FE5-334A-BF5D-3D9352643637}"/>
              </a:ext>
            </a:extLst>
          </p:cNvPr>
          <p:cNvSpPr/>
          <p:nvPr/>
        </p:nvSpPr>
        <p:spPr>
          <a:xfrm>
            <a:off x="996144" y="2712493"/>
            <a:ext cx="5018896" cy="610389"/>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Multi-headed</a:t>
            </a:r>
            <a:r>
              <a:rPr lang="zh-CN" altLang="en-US" sz="2800" b="1" dirty="0">
                <a:solidFill>
                  <a:schemeClr val="tx1"/>
                </a:solidFill>
              </a:rPr>
              <a:t> </a:t>
            </a:r>
            <a:r>
              <a:rPr lang="en-US" altLang="zh-CN" sz="2800" b="1" dirty="0">
                <a:solidFill>
                  <a:schemeClr val="tx1"/>
                </a:solidFill>
              </a:rPr>
              <a:t>attention</a:t>
            </a:r>
            <a:endParaRPr lang="zh-CN" altLang="en-US" sz="2800" b="1" dirty="0">
              <a:solidFill>
                <a:schemeClr val="tx1"/>
              </a:solidFill>
            </a:endParaRPr>
          </a:p>
        </p:txBody>
      </p:sp>
      <p:cxnSp>
        <p:nvCxnSpPr>
          <p:cNvPr id="38" name="直接连接符 14">
            <a:extLst>
              <a:ext uri="{FF2B5EF4-FFF2-40B4-BE49-F238E27FC236}">
                <a16:creationId xmlns:a16="http://schemas.microsoft.com/office/drawing/2014/main" id="{6172293A-451D-AA4F-96B0-C95918AB6066}"/>
              </a:ext>
            </a:extLst>
          </p:cNvPr>
          <p:cNvCxnSpPr>
            <a:cxnSpLocks/>
          </p:cNvCxnSpPr>
          <p:nvPr/>
        </p:nvCxnSpPr>
        <p:spPr>
          <a:xfrm flipV="1">
            <a:off x="1328644" y="3294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连接符 15">
            <a:extLst>
              <a:ext uri="{FF2B5EF4-FFF2-40B4-BE49-F238E27FC236}">
                <a16:creationId xmlns:a16="http://schemas.microsoft.com/office/drawing/2014/main" id="{04E3BA59-240A-6C4E-A8D0-0E1C0F26E684}"/>
              </a:ext>
            </a:extLst>
          </p:cNvPr>
          <p:cNvCxnSpPr>
            <a:cxnSpLocks/>
          </p:cNvCxnSpPr>
          <p:nvPr/>
        </p:nvCxnSpPr>
        <p:spPr>
          <a:xfrm flipV="1">
            <a:off x="2786141" y="3294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连接符 16">
            <a:extLst>
              <a:ext uri="{FF2B5EF4-FFF2-40B4-BE49-F238E27FC236}">
                <a16:creationId xmlns:a16="http://schemas.microsoft.com/office/drawing/2014/main" id="{2ECE0C27-ABF6-3C45-8AD7-BD65978FCCF6}"/>
              </a:ext>
            </a:extLst>
          </p:cNvPr>
          <p:cNvCxnSpPr>
            <a:cxnSpLocks/>
          </p:cNvCxnSpPr>
          <p:nvPr/>
        </p:nvCxnSpPr>
        <p:spPr>
          <a:xfrm flipV="1">
            <a:off x="4243639" y="3294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连接符 17">
            <a:extLst>
              <a:ext uri="{FF2B5EF4-FFF2-40B4-BE49-F238E27FC236}">
                <a16:creationId xmlns:a16="http://schemas.microsoft.com/office/drawing/2014/main" id="{B5644449-8481-3E42-B73F-EFF121EFFB3A}"/>
              </a:ext>
            </a:extLst>
          </p:cNvPr>
          <p:cNvCxnSpPr>
            <a:cxnSpLocks/>
          </p:cNvCxnSpPr>
          <p:nvPr/>
        </p:nvCxnSpPr>
        <p:spPr>
          <a:xfrm flipV="1">
            <a:off x="5701137" y="329476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矩形: 圆角 6">
            <a:extLst>
              <a:ext uri="{FF2B5EF4-FFF2-40B4-BE49-F238E27FC236}">
                <a16:creationId xmlns:a16="http://schemas.microsoft.com/office/drawing/2014/main" id="{94062318-6AA1-C148-9AFF-52A9775AFCC5}"/>
              </a:ext>
            </a:extLst>
          </p:cNvPr>
          <p:cNvSpPr/>
          <p:nvPr/>
        </p:nvSpPr>
        <p:spPr>
          <a:xfrm>
            <a:off x="996144" y="1779043"/>
            <a:ext cx="5018896" cy="610389"/>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Multi-headed</a:t>
            </a:r>
            <a:r>
              <a:rPr lang="zh-CN" altLang="en-US" sz="2800" b="1" dirty="0">
                <a:solidFill>
                  <a:schemeClr val="tx1"/>
                </a:solidFill>
              </a:rPr>
              <a:t> </a:t>
            </a:r>
            <a:r>
              <a:rPr lang="en-US" altLang="zh-CN" sz="2800" b="1" dirty="0">
                <a:solidFill>
                  <a:schemeClr val="tx1"/>
                </a:solidFill>
              </a:rPr>
              <a:t>attention</a:t>
            </a:r>
            <a:endParaRPr lang="zh-CN" altLang="en-US" sz="2800" b="1" dirty="0">
              <a:solidFill>
                <a:schemeClr val="tx1"/>
              </a:solidFill>
            </a:endParaRPr>
          </a:p>
        </p:txBody>
      </p:sp>
      <p:cxnSp>
        <p:nvCxnSpPr>
          <p:cNvPr id="43" name="直接连接符 14">
            <a:extLst>
              <a:ext uri="{FF2B5EF4-FFF2-40B4-BE49-F238E27FC236}">
                <a16:creationId xmlns:a16="http://schemas.microsoft.com/office/drawing/2014/main" id="{19E6A834-6F3F-FB4C-A535-3364AB26DF98}"/>
              </a:ext>
            </a:extLst>
          </p:cNvPr>
          <p:cNvCxnSpPr>
            <a:cxnSpLocks/>
          </p:cNvCxnSpPr>
          <p:nvPr/>
        </p:nvCxnSpPr>
        <p:spPr>
          <a:xfrm flipV="1">
            <a:off x="1328644" y="23613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连接符 15">
            <a:extLst>
              <a:ext uri="{FF2B5EF4-FFF2-40B4-BE49-F238E27FC236}">
                <a16:creationId xmlns:a16="http://schemas.microsoft.com/office/drawing/2014/main" id="{ECA25D98-7E99-F44C-A244-EFE0CC8BC17F}"/>
              </a:ext>
            </a:extLst>
          </p:cNvPr>
          <p:cNvCxnSpPr>
            <a:cxnSpLocks/>
          </p:cNvCxnSpPr>
          <p:nvPr/>
        </p:nvCxnSpPr>
        <p:spPr>
          <a:xfrm flipV="1">
            <a:off x="2786141" y="23613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连接符 16">
            <a:extLst>
              <a:ext uri="{FF2B5EF4-FFF2-40B4-BE49-F238E27FC236}">
                <a16:creationId xmlns:a16="http://schemas.microsoft.com/office/drawing/2014/main" id="{575E2AD5-EFA4-C142-B473-970069A698AF}"/>
              </a:ext>
            </a:extLst>
          </p:cNvPr>
          <p:cNvCxnSpPr>
            <a:cxnSpLocks/>
          </p:cNvCxnSpPr>
          <p:nvPr/>
        </p:nvCxnSpPr>
        <p:spPr>
          <a:xfrm flipV="1">
            <a:off x="4243639" y="23613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连接符 17">
            <a:extLst>
              <a:ext uri="{FF2B5EF4-FFF2-40B4-BE49-F238E27FC236}">
                <a16:creationId xmlns:a16="http://schemas.microsoft.com/office/drawing/2014/main" id="{FE6F3687-84A0-BF4A-8E66-3C2EB4B1CE6C}"/>
              </a:ext>
            </a:extLst>
          </p:cNvPr>
          <p:cNvCxnSpPr>
            <a:cxnSpLocks/>
          </p:cNvCxnSpPr>
          <p:nvPr/>
        </p:nvCxnSpPr>
        <p:spPr>
          <a:xfrm flipV="1">
            <a:off x="5701137" y="23613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连接符 14">
            <a:extLst>
              <a:ext uri="{FF2B5EF4-FFF2-40B4-BE49-F238E27FC236}">
                <a16:creationId xmlns:a16="http://schemas.microsoft.com/office/drawing/2014/main" id="{BB178C83-2AAD-384B-A3C6-6D2C87E9C6F7}"/>
              </a:ext>
            </a:extLst>
          </p:cNvPr>
          <p:cNvCxnSpPr>
            <a:cxnSpLocks/>
          </p:cNvCxnSpPr>
          <p:nvPr/>
        </p:nvCxnSpPr>
        <p:spPr>
          <a:xfrm flipV="1">
            <a:off x="1328644" y="14088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连接符 15">
            <a:extLst>
              <a:ext uri="{FF2B5EF4-FFF2-40B4-BE49-F238E27FC236}">
                <a16:creationId xmlns:a16="http://schemas.microsoft.com/office/drawing/2014/main" id="{1FBCCA94-E9E6-6647-85AB-7EE2D4DFF11E}"/>
              </a:ext>
            </a:extLst>
          </p:cNvPr>
          <p:cNvCxnSpPr>
            <a:cxnSpLocks/>
          </p:cNvCxnSpPr>
          <p:nvPr/>
        </p:nvCxnSpPr>
        <p:spPr>
          <a:xfrm flipV="1">
            <a:off x="2786141" y="14088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连接符 16">
            <a:extLst>
              <a:ext uri="{FF2B5EF4-FFF2-40B4-BE49-F238E27FC236}">
                <a16:creationId xmlns:a16="http://schemas.microsoft.com/office/drawing/2014/main" id="{4A3B70F9-F38D-D848-BCF2-C1276DC66981}"/>
              </a:ext>
            </a:extLst>
          </p:cNvPr>
          <p:cNvCxnSpPr>
            <a:cxnSpLocks/>
          </p:cNvCxnSpPr>
          <p:nvPr/>
        </p:nvCxnSpPr>
        <p:spPr>
          <a:xfrm flipV="1">
            <a:off x="4243639" y="14088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连接符 17">
            <a:extLst>
              <a:ext uri="{FF2B5EF4-FFF2-40B4-BE49-F238E27FC236}">
                <a16:creationId xmlns:a16="http://schemas.microsoft.com/office/drawing/2014/main" id="{C833F17E-2F44-A34A-A645-D1E5A122095D}"/>
              </a:ext>
            </a:extLst>
          </p:cNvPr>
          <p:cNvCxnSpPr>
            <a:cxnSpLocks/>
          </p:cNvCxnSpPr>
          <p:nvPr/>
        </p:nvCxnSpPr>
        <p:spPr>
          <a:xfrm flipV="1">
            <a:off x="5701137" y="1408814"/>
            <a:ext cx="1" cy="369608"/>
          </a:xfrm>
          <a:prstGeom prst="line">
            <a:avLst/>
          </a:prstGeom>
          <a:ln w="254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文本框 21">
                <a:extLst>
                  <a:ext uri="{FF2B5EF4-FFF2-40B4-BE49-F238E27FC236}">
                    <a16:creationId xmlns:a16="http://schemas.microsoft.com/office/drawing/2014/main" id="{575F9230-5FC8-B749-A287-6B147F12328C}"/>
                  </a:ext>
                </a:extLst>
              </p:cNvPr>
              <p:cNvSpPr txBox="1"/>
              <p:nvPr/>
            </p:nvSpPr>
            <p:spPr>
              <a:xfrm>
                <a:off x="1100746" y="956299"/>
                <a:ext cx="4885889" cy="430887"/>
              </a:xfrm>
              <a:prstGeom prst="rect">
                <a:avLst/>
              </a:prstGeom>
              <a:noFill/>
            </p:spPr>
            <p:txBody>
              <a:bodyPr wrap="none" lIns="0" tIns="0" rIns="0" bIns="0" rtlCol="0">
                <a:spAutoFit/>
              </a:bodyPr>
              <a:lstStyle/>
              <a:p>
                <a14:m>
                  <m:oMath xmlns:m="http://schemas.openxmlformats.org/officeDocument/2006/math">
                    <m:sSub>
                      <m:sSubPr>
                        <m:ctrlPr>
                          <a:rPr lang="en-US" altLang="zh-CN" sz="2800" b="0" i="1" smtClean="0">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𝒚</m:t>
                        </m:r>
                      </m:e>
                      <m:sub>
                        <m:r>
                          <a:rPr lang="en-US" altLang="zh-CN" sz="2800" b="0" i="1" smtClean="0">
                            <a:solidFill>
                              <a:schemeClr val="accent5"/>
                            </a:solidFill>
                            <a:latin typeface="Cambria Math" panose="02040503050406030204" pitchFamily="18" charset="0"/>
                          </a:rPr>
                          <m:t>1</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𝒚</m:t>
                        </m:r>
                      </m:e>
                      <m:sub>
                        <m:r>
                          <a:rPr lang="en-US" altLang="zh-CN" sz="2800" b="0" i="1" smtClean="0">
                            <a:solidFill>
                              <a:schemeClr val="accent5"/>
                            </a:solidFill>
                            <a:latin typeface="Cambria Math" panose="02040503050406030204" pitchFamily="18" charset="0"/>
                          </a:rPr>
                          <m:t>2</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𝒚</m:t>
                        </m:r>
                      </m:e>
                      <m:sub>
                        <m:r>
                          <a:rPr lang="en-US" altLang="zh-CN" sz="2800" b="0" i="1" smtClean="0">
                            <a:solidFill>
                              <a:schemeClr val="accent5"/>
                            </a:solidFill>
                            <a:latin typeface="Cambria Math" panose="02040503050406030204" pitchFamily="18" charset="0"/>
                          </a:rPr>
                          <m:t>3</m:t>
                        </m:r>
                      </m:sub>
                    </m:sSub>
                  </m:oMath>
                </a14:m>
                <a:r>
                  <a:rPr lang="zh-CN" altLang="en-US" sz="2800" dirty="0">
                    <a:solidFill>
                      <a:schemeClr val="accent5"/>
                    </a:solidFill>
                  </a:rPr>
                  <a:t>          </a:t>
                </a:r>
                <a14:m>
                  <m:oMath xmlns:m="http://schemas.openxmlformats.org/officeDocument/2006/math">
                    <m:sSub>
                      <m:sSubPr>
                        <m:ctrlPr>
                          <a:rPr lang="en-US" altLang="zh-CN" sz="2800" i="1">
                            <a:solidFill>
                              <a:schemeClr val="accent5"/>
                            </a:solidFill>
                            <a:latin typeface="Cambria Math" panose="02040503050406030204" pitchFamily="18" charset="0"/>
                          </a:rPr>
                        </m:ctrlPr>
                      </m:sSubPr>
                      <m:e>
                        <m:r>
                          <a:rPr lang="en-US" altLang="zh-CN" sz="2800" b="1" i="1" smtClean="0">
                            <a:solidFill>
                              <a:schemeClr val="accent5"/>
                            </a:solidFill>
                            <a:latin typeface="Cambria Math" panose="02040503050406030204" pitchFamily="18" charset="0"/>
                          </a:rPr>
                          <m:t>𝒚</m:t>
                        </m:r>
                      </m:e>
                      <m:sub>
                        <m:r>
                          <a:rPr lang="en-US" altLang="zh-CN" sz="2800" b="0" i="1" smtClean="0">
                            <a:solidFill>
                              <a:schemeClr val="accent5"/>
                            </a:solidFill>
                            <a:latin typeface="Cambria Math" panose="02040503050406030204" pitchFamily="18" charset="0"/>
                          </a:rPr>
                          <m:t>4</m:t>
                        </m:r>
                      </m:sub>
                    </m:sSub>
                  </m:oMath>
                </a14:m>
                <a:endParaRPr lang="zh-CN" altLang="en-US" sz="2800" dirty="0">
                  <a:solidFill>
                    <a:schemeClr val="accent5"/>
                  </a:solidFill>
                </a:endParaRPr>
              </a:p>
            </p:txBody>
          </p:sp>
        </mc:Choice>
        <mc:Fallback xmlns="">
          <p:sp>
            <p:nvSpPr>
              <p:cNvPr id="51" name="文本框 21">
                <a:extLst>
                  <a:ext uri="{FF2B5EF4-FFF2-40B4-BE49-F238E27FC236}">
                    <a16:creationId xmlns:a16="http://schemas.microsoft.com/office/drawing/2014/main" id="{575F9230-5FC8-B749-A287-6B147F12328C}"/>
                  </a:ext>
                </a:extLst>
              </p:cNvPr>
              <p:cNvSpPr txBox="1">
                <a:spLocks noRot="1" noChangeAspect="1" noMove="1" noResize="1" noEditPoints="1" noAdjustHandles="1" noChangeArrowheads="1" noChangeShapeType="1" noTextEdit="1"/>
              </p:cNvSpPr>
              <p:nvPr/>
            </p:nvSpPr>
            <p:spPr>
              <a:xfrm>
                <a:off x="1100746" y="956299"/>
                <a:ext cx="4885889" cy="430887"/>
              </a:xfrm>
              <a:prstGeom prst="rect">
                <a:avLst/>
              </a:prstGeom>
              <a:blipFill>
                <a:blip r:embed="rId3"/>
                <a:stretch>
                  <a:fillRect l="-2591" r="-518" b="-25714"/>
                </a:stretch>
              </a:blipFill>
            </p:spPr>
            <p:txBody>
              <a:bodyPr/>
              <a:lstStyle/>
              <a:p>
                <a:r>
                  <a:rPr lang="en-CN">
                    <a:noFill/>
                  </a:rPr>
                  <a:t> </a:t>
                </a:r>
              </a:p>
            </p:txBody>
          </p:sp>
        </mc:Fallback>
      </mc:AlternateContent>
      <p:sp>
        <p:nvSpPr>
          <p:cNvPr id="53" name="TextBox 52">
            <a:hlinkClick r:id="rId4"/>
            <a:extLst>
              <a:ext uri="{FF2B5EF4-FFF2-40B4-BE49-F238E27FC236}">
                <a16:creationId xmlns:a16="http://schemas.microsoft.com/office/drawing/2014/main" id="{8033F0CA-2F40-4C43-BCE8-B600952AA9A1}"/>
              </a:ext>
            </a:extLst>
          </p:cNvPr>
          <p:cNvSpPr txBox="1"/>
          <p:nvPr/>
        </p:nvSpPr>
        <p:spPr>
          <a:xfrm>
            <a:off x="7351406" y="5969655"/>
            <a:ext cx="4108905" cy="523220"/>
          </a:xfrm>
          <a:prstGeom prst="rect">
            <a:avLst/>
          </a:prstGeom>
          <a:noFill/>
        </p:spPr>
        <p:txBody>
          <a:bodyPr wrap="square">
            <a:spAutoFit/>
          </a:bodyPr>
          <a:lstStyle/>
          <a:p>
            <a:r>
              <a:rPr lang="en-US" altLang="zh-CN" sz="2800" dirty="0">
                <a:solidFill>
                  <a:srgbClr val="0F0F0F"/>
                </a:solidFill>
                <a:hlinkClick r:id="rId4"/>
              </a:rPr>
              <a:t>I</a:t>
            </a:r>
            <a:r>
              <a:rPr lang="en-US" sz="2800" b="0" i="0" dirty="0">
                <a:solidFill>
                  <a:srgbClr val="0F0F0F"/>
                </a:solidFill>
                <a:effectLst/>
                <a:hlinkClick r:id="rId4"/>
              </a:rPr>
              <a:t>nteractive visuali</a:t>
            </a:r>
            <a:r>
              <a:rPr lang="en-US" altLang="zh-CN" sz="2800" b="0" i="0" dirty="0">
                <a:solidFill>
                  <a:srgbClr val="0F0F0F"/>
                </a:solidFill>
                <a:effectLst/>
                <a:hlinkClick r:id="rId4"/>
              </a:rPr>
              <a:t>z</a:t>
            </a:r>
            <a:r>
              <a:rPr lang="en-US" sz="2800" b="0" i="0" dirty="0">
                <a:solidFill>
                  <a:srgbClr val="0F0F0F"/>
                </a:solidFill>
                <a:effectLst/>
                <a:hlinkClick r:id="rId4"/>
              </a:rPr>
              <a:t>ation</a:t>
            </a:r>
            <a:endParaRPr lang="en-CN" sz="2800" dirty="0"/>
          </a:p>
        </p:txBody>
      </p:sp>
      <p:pic>
        <p:nvPicPr>
          <p:cNvPr id="55" name="Picture 54">
            <a:extLst>
              <a:ext uri="{FF2B5EF4-FFF2-40B4-BE49-F238E27FC236}">
                <a16:creationId xmlns:a16="http://schemas.microsoft.com/office/drawing/2014/main" id="{56D590AE-5158-E04B-8468-AFEC797766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8635" y="1927180"/>
            <a:ext cx="4108906" cy="3913244"/>
          </a:xfrm>
          <a:prstGeom prst="rect">
            <a:avLst/>
          </a:prstGeom>
        </p:spPr>
      </p:pic>
    </p:spTree>
    <p:extLst>
      <p:ext uri="{BB962C8B-B14F-4D97-AF65-F5344CB8AC3E}">
        <p14:creationId xmlns:p14="http://schemas.microsoft.com/office/powerpoint/2010/main" val="387242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32" grpId="0" animBg="1"/>
      <p:bldP spid="37" grpId="0" animBg="1"/>
      <p:bldP spid="4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AA87-676D-6048-9709-5DAB2CDDCD17}"/>
              </a:ext>
            </a:extLst>
          </p:cNvPr>
          <p:cNvSpPr>
            <a:spLocks noGrp="1"/>
          </p:cNvSpPr>
          <p:nvPr>
            <p:ph type="title"/>
          </p:nvPr>
        </p:nvSpPr>
        <p:spPr/>
        <p:txBody>
          <a:bodyPr/>
          <a:lstStyle/>
          <a:p>
            <a:r>
              <a:rPr lang="en-US" altLang="zh-CN" dirty="0"/>
              <a:t>Quick recap of attention</a:t>
            </a:r>
            <a:r>
              <a:rPr lang="zh-CN" altLang="en-US" dirty="0"/>
              <a:t> </a:t>
            </a:r>
            <a:r>
              <a:rPr lang="en-US" altLang="zh-CN" dirty="0"/>
              <a:t>&amp;</a:t>
            </a:r>
            <a:r>
              <a:rPr lang="zh-CN" altLang="en-US" dirty="0"/>
              <a:t> </a:t>
            </a:r>
            <a:r>
              <a:rPr lang="en-US" altLang="zh-CN" dirty="0"/>
              <a:t>self-attention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54133-EDA6-6B44-B276-496397575231}"/>
                  </a:ext>
                </a:extLst>
              </p:cNvPr>
              <p:cNvSpPr>
                <a:spLocks noGrp="1"/>
              </p:cNvSpPr>
              <p:nvPr>
                <p:ph idx="1"/>
              </p:nvPr>
            </p:nvSpPr>
            <p:spPr>
              <a:xfrm>
                <a:off x="517526" y="1108433"/>
                <a:ext cx="10667926" cy="5508233"/>
              </a:xfrm>
            </p:spPr>
            <p:txBody>
              <a:bodyPr lIns="90000">
                <a:noAutofit/>
              </a:bodyPr>
              <a:lstStyle/>
              <a:p>
                <a:pPr>
                  <a:spcBef>
                    <a:spcPts val="1200"/>
                  </a:spcBef>
                  <a:spcAft>
                    <a:spcPts val="600"/>
                  </a:spcAft>
                </a:pPr>
                <a:r>
                  <a:rPr lang="en-US" b="1" dirty="0"/>
                  <a:t>Goal</a:t>
                </a:r>
                <a:r>
                  <a:rPr lang="en-US" dirty="0"/>
                  <a:t>: Capture contextual relationships between words in a sequence for various tasks.</a:t>
                </a:r>
                <a:r>
                  <a:rPr lang="zh-CN" altLang="en-US" dirty="0"/>
                  <a:t> </a:t>
                </a:r>
                <a:r>
                  <a:rPr lang="en-US" dirty="0"/>
                  <a:t>Components: </a:t>
                </a:r>
                <a:r>
                  <a:rPr lang="en-US" b="1" dirty="0"/>
                  <a:t>Queries (</a:t>
                </a:r>
                <a14:m>
                  <m:oMath xmlns:m="http://schemas.openxmlformats.org/officeDocument/2006/math">
                    <m:r>
                      <a:rPr lang="en-US" b="1" i="1" dirty="0" smtClean="0">
                        <a:latin typeface="Cambria Math" panose="02040503050406030204" pitchFamily="18" charset="0"/>
                      </a:rPr>
                      <m:t>𝑸</m:t>
                    </m:r>
                  </m:oMath>
                </a14:m>
                <a:r>
                  <a:rPr lang="en-US" b="1" dirty="0"/>
                  <a:t>), Keys (</a:t>
                </a:r>
                <a14:m>
                  <m:oMath xmlns:m="http://schemas.openxmlformats.org/officeDocument/2006/math">
                    <m:r>
                      <a:rPr lang="en-US" b="1" i="1" dirty="0" smtClean="0">
                        <a:latin typeface="Cambria Math" panose="02040503050406030204" pitchFamily="18" charset="0"/>
                      </a:rPr>
                      <m:t>𝑲</m:t>
                    </m:r>
                  </m:oMath>
                </a14:m>
                <a:r>
                  <a:rPr lang="en-US" b="1" dirty="0"/>
                  <a:t>), and Values (</a:t>
                </a:r>
                <a14:m>
                  <m:oMath xmlns:m="http://schemas.openxmlformats.org/officeDocument/2006/math">
                    <m:r>
                      <a:rPr lang="en-US" b="1" i="1" dirty="0" smtClean="0">
                        <a:latin typeface="Cambria Math" panose="02040503050406030204" pitchFamily="18" charset="0"/>
                      </a:rPr>
                      <m:t>𝑽</m:t>
                    </m:r>
                  </m:oMath>
                </a14:m>
                <a:r>
                  <a:rPr lang="en-US" b="1" dirty="0"/>
                  <a:t>) </a:t>
                </a:r>
                <a:r>
                  <a:rPr lang="en-US" dirty="0"/>
                  <a:t>vectors for each word</a:t>
                </a:r>
              </a:p>
              <a:p>
                <a:pPr lvl="1">
                  <a:spcBef>
                    <a:spcPts val="1200"/>
                  </a:spcBef>
                  <a:spcAft>
                    <a:spcPts val="600"/>
                  </a:spcAft>
                </a:pPr>
                <a:r>
                  <a:rPr lang="en-US" dirty="0"/>
                  <a:t>Transform each word into Query, Key, and Value vectors</a:t>
                </a:r>
              </a:p>
              <a:p>
                <a:pPr lvl="1">
                  <a:spcBef>
                    <a:spcPts val="1200"/>
                  </a:spcBef>
                  <a:spcAft>
                    <a:spcPts val="600"/>
                  </a:spcAft>
                </a:pPr>
                <a:r>
                  <a:rPr lang="en-US" dirty="0"/>
                  <a:t>Calculate dot products between the Query vector and Key vectors</a:t>
                </a:r>
              </a:p>
              <a:p>
                <a:pPr lvl="1">
                  <a:spcBef>
                    <a:spcPts val="1200"/>
                  </a:spcBef>
                  <a:spcAft>
                    <a:spcPts val="600"/>
                  </a:spcAft>
                </a:pPr>
                <a:r>
                  <a:rPr lang="en-US" dirty="0"/>
                  <a:t>Normalize dot products using softmax to get scores (weights)</a:t>
                </a:r>
              </a:p>
              <a:p>
                <a:pPr lvl="1">
                  <a:spcBef>
                    <a:spcPts val="1200"/>
                  </a:spcBef>
                  <a:spcAft>
                    <a:spcPts val="600"/>
                  </a:spcAft>
                </a:pPr>
                <a:r>
                  <a:rPr lang="en-US" dirty="0"/>
                  <a:t>Compute weighted sum of Value vectors</a:t>
                </a:r>
                <a:r>
                  <a:rPr lang="zh-CN" altLang="en-US" dirty="0"/>
                  <a:t> </a:t>
                </a:r>
                <a:r>
                  <a:rPr lang="en-US" dirty="0"/>
                  <a:t>to create a new representation</a:t>
                </a:r>
              </a:p>
              <a:p>
                <a:pPr>
                  <a:spcBef>
                    <a:spcPts val="1200"/>
                  </a:spcBef>
                  <a:spcAft>
                    <a:spcPts val="600"/>
                  </a:spcAft>
                </a:pPr>
                <a:r>
                  <a:rPr lang="en-US" b="1" dirty="0"/>
                  <a:t>Result</a:t>
                </a:r>
                <a:r>
                  <a:rPr lang="en-US" dirty="0"/>
                  <a:t>: Output sequence representation</a:t>
                </a:r>
                <a:r>
                  <a:rPr lang="zh-CN" altLang="en-US" dirty="0"/>
                  <a:t> </a:t>
                </a:r>
                <a:r>
                  <a:rPr lang="en-US" dirty="0"/>
                  <a:t>encodes contextual information about its relationship with other words in the input</a:t>
                </a:r>
              </a:p>
              <a:p>
                <a:pPr>
                  <a:spcBef>
                    <a:spcPts val="1200"/>
                  </a:spcBef>
                  <a:spcAft>
                    <a:spcPts val="600"/>
                  </a:spcAft>
                </a:pPr>
                <a:endParaRPr lang="en-CN" dirty="0"/>
              </a:p>
            </p:txBody>
          </p:sp>
        </mc:Choice>
        <mc:Fallback xmlns="">
          <p:sp>
            <p:nvSpPr>
              <p:cNvPr id="3" name="Content Placeholder 2">
                <a:extLst>
                  <a:ext uri="{FF2B5EF4-FFF2-40B4-BE49-F238E27FC236}">
                    <a16:creationId xmlns:a16="http://schemas.microsoft.com/office/drawing/2014/main" id="{11754133-EDA6-6B44-B276-496397575231}"/>
                  </a:ext>
                </a:extLst>
              </p:cNvPr>
              <p:cNvSpPr>
                <a:spLocks noGrp="1" noRot="1" noChangeAspect="1" noMove="1" noResize="1" noEditPoints="1" noAdjustHandles="1" noChangeArrowheads="1" noChangeShapeType="1" noTextEdit="1"/>
              </p:cNvSpPr>
              <p:nvPr>
                <p:ph idx="1"/>
              </p:nvPr>
            </p:nvSpPr>
            <p:spPr>
              <a:xfrm>
                <a:off x="517526" y="1108433"/>
                <a:ext cx="10667926" cy="5508233"/>
              </a:xfrm>
              <a:blipFill>
                <a:blip r:embed="rId3"/>
                <a:stretch>
                  <a:fillRect l="-951"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D74F7D1-14D2-794F-B67B-F7E9033D509C}"/>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Tree>
    <p:extLst>
      <p:ext uri="{BB962C8B-B14F-4D97-AF65-F5344CB8AC3E}">
        <p14:creationId xmlns:p14="http://schemas.microsoft.com/office/powerpoint/2010/main" val="356640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68</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Encoder-Decoder</a:t>
            </a:r>
            <a:r>
              <a:rPr lang="zh-CN" altLang="en-US" dirty="0"/>
              <a:t> </a:t>
            </a:r>
            <a:r>
              <a:rPr lang="en-US" altLang="zh-CN" dirty="0"/>
              <a:t>Model</a:t>
            </a:r>
          </a:p>
          <a:p>
            <a:r>
              <a:rPr lang="en-US" altLang="zh-CN" dirty="0"/>
              <a:t>Attention and Self-Attention</a:t>
            </a:r>
          </a:p>
          <a:p>
            <a:pPr lvl="1"/>
            <a:r>
              <a:rPr lang="en-US" altLang="zh-CN" dirty="0"/>
              <a:t>Attention</a:t>
            </a:r>
            <a:r>
              <a:rPr lang="zh-CN" altLang="en-US" dirty="0"/>
              <a:t> </a:t>
            </a:r>
            <a:r>
              <a:rPr lang="en-US" altLang="zh-CN" dirty="0"/>
              <a:t>mechanisms</a:t>
            </a:r>
            <a:r>
              <a:rPr lang="zh-CN" altLang="en-US" dirty="0"/>
              <a:t> </a:t>
            </a:r>
            <a:r>
              <a:rPr lang="en-US" altLang="zh-CN" dirty="0"/>
              <a:t>intuition</a:t>
            </a:r>
          </a:p>
          <a:p>
            <a:pPr lvl="1"/>
            <a:r>
              <a:rPr lang="en-US" altLang="zh-CN" dirty="0"/>
              <a:t>Self-attention</a:t>
            </a:r>
          </a:p>
          <a:p>
            <a:pPr lvl="1"/>
            <a:r>
              <a:rPr lang="en-US" altLang="zh-CN" b="1" dirty="0"/>
              <a:t>Transformers</a:t>
            </a:r>
          </a:p>
          <a:p>
            <a:endParaRPr lang="en-US" altLang="zh-CN" b="1" dirty="0"/>
          </a:p>
        </p:txBody>
      </p:sp>
    </p:spTree>
    <p:extLst>
      <p:ext uri="{BB962C8B-B14F-4D97-AF65-F5344CB8AC3E}">
        <p14:creationId xmlns:p14="http://schemas.microsoft.com/office/powerpoint/2010/main" val="3542996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0394-8380-284B-8C77-AF1B2F0A99CE}"/>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paper</a:t>
            </a:r>
            <a:endParaRPr lang="en-CN" dirty="0"/>
          </a:p>
        </p:txBody>
      </p:sp>
      <p:pic>
        <p:nvPicPr>
          <p:cNvPr id="8" name="Content Placeholder 7">
            <a:extLst>
              <a:ext uri="{FF2B5EF4-FFF2-40B4-BE49-F238E27FC236}">
                <a16:creationId xmlns:a16="http://schemas.microsoft.com/office/drawing/2014/main" id="{C065C64E-CBFE-FD46-9806-DD278A31CF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362" y="945540"/>
            <a:ext cx="9584159" cy="5490185"/>
          </a:xfrm>
        </p:spPr>
      </p:pic>
      <p:sp>
        <p:nvSpPr>
          <p:cNvPr id="4" name="Slide Number Placeholder 3">
            <a:extLst>
              <a:ext uri="{FF2B5EF4-FFF2-40B4-BE49-F238E27FC236}">
                <a16:creationId xmlns:a16="http://schemas.microsoft.com/office/drawing/2014/main" id="{C9ACEC47-21F3-2643-9726-64C4ED8E3340}"/>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pic>
        <p:nvPicPr>
          <p:cNvPr id="10" name="Picture 9">
            <a:extLst>
              <a:ext uri="{FF2B5EF4-FFF2-40B4-BE49-F238E27FC236}">
                <a16:creationId xmlns:a16="http://schemas.microsoft.com/office/drawing/2014/main" id="{625123F9-DC3E-874D-BC84-7F56A6FD327E}"/>
              </a:ext>
            </a:extLst>
          </p:cNvPr>
          <p:cNvPicPr>
            <a:picLocks noChangeAspect="1"/>
          </p:cNvPicPr>
          <p:nvPr/>
        </p:nvPicPr>
        <p:blipFill rotWithShape="1">
          <a:blip r:embed="rId4">
            <a:extLst>
              <a:ext uri="{28A0092B-C50C-407E-A947-70E740481C1C}">
                <a14:useLocalDpi xmlns:a14="http://schemas.microsoft.com/office/drawing/2010/main" val="0"/>
              </a:ext>
            </a:extLst>
          </a:blip>
          <a:srcRect l="3811" r="6132"/>
          <a:stretch/>
        </p:blipFill>
        <p:spPr>
          <a:xfrm>
            <a:off x="7677149" y="1592263"/>
            <a:ext cx="3905251" cy="1624559"/>
          </a:xfrm>
          <a:prstGeom prst="rect">
            <a:avLst/>
          </a:prstGeom>
          <a:ln>
            <a:solidFill>
              <a:schemeClr val="tx1"/>
            </a:solidFill>
          </a:ln>
        </p:spPr>
      </p:pic>
      <p:sp>
        <p:nvSpPr>
          <p:cNvPr id="11" name="TextBox 10">
            <a:extLst>
              <a:ext uri="{FF2B5EF4-FFF2-40B4-BE49-F238E27FC236}">
                <a16:creationId xmlns:a16="http://schemas.microsoft.com/office/drawing/2014/main" id="{EACF7F38-3645-4E4C-A710-53459D8C1D28}"/>
              </a:ext>
            </a:extLst>
          </p:cNvPr>
          <p:cNvSpPr txBox="1"/>
          <p:nvPr/>
        </p:nvSpPr>
        <p:spPr>
          <a:xfrm>
            <a:off x="4040928" y="2524780"/>
            <a:ext cx="2477025" cy="523220"/>
          </a:xfrm>
          <a:prstGeom prst="rect">
            <a:avLst/>
          </a:prstGeom>
          <a:noFill/>
        </p:spPr>
        <p:txBody>
          <a:bodyPr wrap="none" rtlCol="0">
            <a:spAutoFit/>
          </a:bodyPr>
          <a:lstStyle/>
          <a:p>
            <a:r>
              <a:rPr lang="en-US" altLang="zh-CN" sz="2800" dirty="0">
                <a:hlinkClick r:id="rId5"/>
              </a:rPr>
              <a:t>NeurIPS,</a:t>
            </a:r>
            <a:r>
              <a:rPr lang="zh-CN" altLang="en-US" sz="2800" dirty="0">
                <a:hlinkClick r:id="rId5"/>
              </a:rPr>
              <a:t> </a:t>
            </a:r>
            <a:r>
              <a:rPr lang="en-US" altLang="zh-CN" sz="2800" dirty="0">
                <a:hlinkClick r:id="rId5"/>
              </a:rPr>
              <a:t>2017</a:t>
            </a:r>
            <a:endParaRPr lang="en-CN" sz="2800" dirty="0"/>
          </a:p>
        </p:txBody>
      </p:sp>
    </p:spTree>
    <p:extLst>
      <p:ext uri="{BB962C8B-B14F-4D97-AF65-F5344CB8AC3E}">
        <p14:creationId xmlns:p14="http://schemas.microsoft.com/office/powerpoint/2010/main" val="3615633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042D-202E-6D41-AC2E-AD9291328084}"/>
              </a:ext>
            </a:extLst>
          </p:cNvPr>
          <p:cNvSpPr>
            <a:spLocks noGrp="1"/>
          </p:cNvSpPr>
          <p:nvPr>
            <p:ph type="title"/>
          </p:nvPr>
        </p:nvSpPr>
        <p:spPr/>
        <p:txBody>
          <a:bodyPr/>
          <a:lstStyle/>
          <a:p>
            <a:r>
              <a:rPr lang="en-US" altLang="zh-CN" dirty="0"/>
              <a:t>RNN-based encoder-decoder nets</a:t>
            </a:r>
            <a:endParaRPr lang="en-CN" dirty="0"/>
          </a:p>
        </p:txBody>
      </p:sp>
      <p:pic>
        <p:nvPicPr>
          <p:cNvPr id="6" name="Content Placeholder 5">
            <a:extLst>
              <a:ext uri="{FF2B5EF4-FFF2-40B4-BE49-F238E27FC236}">
                <a16:creationId xmlns:a16="http://schemas.microsoft.com/office/drawing/2014/main" id="{4BADF1FD-8E5A-9A44-BB6E-28D8E40F2E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8220" y="1059507"/>
            <a:ext cx="9195560" cy="5557159"/>
          </a:xfrm>
        </p:spPr>
      </p:pic>
      <p:sp>
        <p:nvSpPr>
          <p:cNvPr id="4" name="Slide Number Placeholder 3">
            <a:extLst>
              <a:ext uri="{FF2B5EF4-FFF2-40B4-BE49-F238E27FC236}">
                <a16:creationId xmlns:a16="http://schemas.microsoft.com/office/drawing/2014/main" id="{57F644B9-434C-8F4C-A243-34060F03F24C}"/>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sp>
        <p:nvSpPr>
          <p:cNvPr id="9" name="TextBox 8">
            <a:extLst>
              <a:ext uri="{FF2B5EF4-FFF2-40B4-BE49-F238E27FC236}">
                <a16:creationId xmlns:a16="http://schemas.microsoft.com/office/drawing/2014/main" id="{07FC3FB1-7AFF-124D-93CF-80750697C4CB}"/>
              </a:ext>
            </a:extLst>
          </p:cNvPr>
          <p:cNvSpPr txBox="1"/>
          <p:nvPr/>
        </p:nvSpPr>
        <p:spPr>
          <a:xfrm>
            <a:off x="6420679" y="1072092"/>
            <a:ext cx="3929269" cy="369332"/>
          </a:xfrm>
          <a:prstGeom prst="rect">
            <a:avLst/>
          </a:prstGeom>
          <a:noFill/>
        </p:spPr>
        <p:txBody>
          <a:bodyPr wrap="square">
            <a:spAutoFit/>
          </a:bodyPr>
          <a:lstStyle/>
          <a:p>
            <a:pPr marL="0" indent="0" algn="ctr">
              <a:buNone/>
            </a:pPr>
            <a:r>
              <a:rPr lang="fr-FR" b="0" i="0" dirty="0">
                <a:solidFill>
                  <a:srgbClr val="FF0000"/>
                </a:solidFill>
                <a:effectLst/>
                <a:latin typeface="Roboto" panose="02000000000000000000" pitchFamily="2" charset="0"/>
              </a:rPr>
              <a:t>je</a:t>
            </a:r>
            <a:r>
              <a:rPr lang="fr-FR" b="0" i="0" dirty="0">
                <a:solidFill>
                  <a:schemeClr val="accent6"/>
                </a:solidFill>
                <a:effectLst/>
                <a:latin typeface="Roboto" panose="02000000000000000000" pitchFamily="2" charset="0"/>
              </a:rPr>
              <a:t> suis étudiant</a:t>
            </a:r>
            <a:r>
              <a:rPr lang="fr-FR" b="0" i="0" dirty="0">
                <a:solidFill>
                  <a:srgbClr val="202124"/>
                </a:solidFill>
                <a:effectLst/>
                <a:latin typeface="Roboto" panose="02000000000000000000" pitchFamily="2" charset="0"/>
              </a:rPr>
              <a:t> -&gt; </a:t>
            </a:r>
            <a:r>
              <a:rPr lang="en-US" altLang="zh-CN" dirty="0" err="1">
                <a:solidFill>
                  <a:srgbClr val="7030A0"/>
                </a:solidFill>
              </a:rPr>
              <a:t>i</a:t>
            </a:r>
            <a:r>
              <a:rPr lang="en-US" altLang="zh-CN" dirty="0">
                <a:solidFill>
                  <a:srgbClr val="7030A0"/>
                </a:solidFill>
              </a:rPr>
              <a:t> am a student </a:t>
            </a:r>
          </a:p>
        </p:txBody>
      </p:sp>
    </p:spTree>
    <p:extLst>
      <p:ext uri="{BB962C8B-B14F-4D97-AF65-F5344CB8AC3E}">
        <p14:creationId xmlns:p14="http://schemas.microsoft.com/office/powerpoint/2010/main" val="15252890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Straight Arrow Connector 126">
            <a:extLst>
              <a:ext uri="{FF2B5EF4-FFF2-40B4-BE49-F238E27FC236}">
                <a16:creationId xmlns:a16="http://schemas.microsoft.com/office/drawing/2014/main" id="{6F1A6E87-51AF-474F-87BA-5DF2A66CBBA0}"/>
              </a:ext>
            </a:extLst>
          </p:cNvPr>
          <p:cNvCxnSpPr>
            <a:cxnSpLocks/>
          </p:cNvCxnSpPr>
          <p:nvPr/>
        </p:nvCxnSpPr>
        <p:spPr>
          <a:xfrm flipV="1">
            <a:off x="10132099" y="4273052"/>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5A90C58-7511-3846-9183-C30718547662}"/>
              </a:ext>
            </a:extLst>
          </p:cNvPr>
          <p:cNvCxnSpPr>
            <a:cxnSpLocks/>
          </p:cNvCxnSpPr>
          <p:nvPr/>
        </p:nvCxnSpPr>
        <p:spPr>
          <a:xfrm flipV="1">
            <a:off x="8792013" y="4308766"/>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6319E3F-6954-C340-B2EE-8006FDC2C699}"/>
              </a:ext>
            </a:extLst>
          </p:cNvPr>
          <p:cNvCxnSpPr>
            <a:cxnSpLocks/>
          </p:cNvCxnSpPr>
          <p:nvPr/>
        </p:nvCxnSpPr>
        <p:spPr>
          <a:xfrm flipV="1">
            <a:off x="7531299" y="4014815"/>
            <a:ext cx="0" cy="938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9119E85C-3E49-8744-848F-8B4055B1C900}"/>
              </a:ext>
            </a:extLst>
          </p:cNvPr>
          <p:cNvSpPr/>
          <p:nvPr/>
        </p:nvSpPr>
        <p:spPr>
          <a:xfrm>
            <a:off x="6940622" y="4814147"/>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sp>
        <p:nvSpPr>
          <p:cNvPr id="85" name="Rounded Rectangle 84">
            <a:extLst>
              <a:ext uri="{FF2B5EF4-FFF2-40B4-BE49-F238E27FC236}">
                <a16:creationId xmlns:a16="http://schemas.microsoft.com/office/drawing/2014/main" id="{18BEDFD3-94C3-694C-9023-A80A72918801}"/>
              </a:ext>
            </a:extLst>
          </p:cNvPr>
          <p:cNvSpPr/>
          <p:nvPr/>
        </p:nvSpPr>
        <p:spPr>
          <a:xfrm>
            <a:off x="7192124" y="3473263"/>
            <a:ext cx="3703989" cy="857845"/>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Scaled</a:t>
            </a:r>
            <a:r>
              <a:rPr lang="zh-CN" altLang="en-US" sz="2000" dirty="0">
                <a:solidFill>
                  <a:schemeClr val="tx1"/>
                </a:solidFill>
              </a:rPr>
              <a:t> </a:t>
            </a:r>
            <a:r>
              <a:rPr lang="en-US" altLang="zh-CN" sz="2000" dirty="0">
                <a:solidFill>
                  <a:schemeClr val="tx1"/>
                </a:solidFill>
              </a:rPr>
              <a:t>Dot-Product</a:t>
            </a:r>
            <a:r>
              <a:rPr lang="zh-CN" altLang="en-US" sz="2000" dirty="0">
                <a:solidFill>
                  <a:schemeClr val="tx1"/>
                </a:solidFill>
              </a:rPr>
              <a:t> </a:t>
            </a:r>
            <a:endParaRPr lang="en-US" altLang="zh-CN" sz="2000" dirty="0">
              <a:solidFill>
                <a:schemeClr val="tx1"/>
              </a:solidFill>
            </a:endParaRPr>
          </a:p>
          <a:p>
            <a:pPr algn="ctr"/>
            <a:r>
              <a:rPr lang="en-US" altLang="zh-CN" sz="2000" dirty="0">
                <a:solidFill>
                  <a:schemeClr val="tx1"/>
                </a:solidFill>
              </a:rPr>
              <a:t>Attention</a:t>
            </a:r>
            <a:endParaRPr lang="en-CN" sz="2000" dirty="0">
              <a:solidFill>
                <a:schemeClr val="tx1"/>
              </a:solidFill>
            </a:endParaRPr>
          </a:p>
        </p:txBody>
      </p:sp>
      <p:sp>
        <p:nvSpPr>
          <p:cNvPr id="2" name="Title 1">
            <a:extLst>
              <a:ext uri="{FF2B5EF4-FFF2-40B4-BE49-F238E27FC236}">
                <a16:creationId xmlns:a16="http://schemas.microsoft.com/office/drawing/2014/main" id="{67AB1CBC-E629-BC47-81B6-F3BF9556285B}"/>
              </a:ext>
            </a:extLst>
          </p:cNvPr>
          <p:cNvSpPr>
            <a:spLocks noGrp="1"/>
          </p:cNvSpPr>
          <p:nvPr>
            <p:ph type="title"/>
          </p:nvPr>
        </p:nvSpPr>
        <p:spPr/>
        <p:txBody>
          <a:bodyPr/>
          <a:lstStyle/>
          <a:p>
            <a:r>
              <a:rPr lang="en-US" altLang="zh-CN" b="1" dirty="0"/>
              <a:t>Transformers</a:t>
            </a:r>
            <a:r>
              <a:rPr lang="zh-CN" altLang="en-US" b="1" dirty="0"/>
              <a:t> </a:t>
            </a:r>
            <a:r>
              <a:rPr lang="en-US" altLang="zh-CN" b="1" dirty="0"/>
              <a:t>–</a:t>
            </a:r>
            <a:r>
              <a:rPr lang="zh-CN" altLang="en-US" b="1" dirty="0"/>
              <a:t> </a:t>
            </a:r>
            <a:r>
              <a:rPr lang="en-US" altLang="zh-CN" b="1" dirty="0"/>
              <a:t>Two</a:t>
            </a:r>
            <a:r>
              <a:rPr lang="zh-CN" altLang="en-US" b="1" dirty="0"/>
              <a:t> </a:t>
            </a:r>
            <a:r>
              <a:rPr lang="en-US" altLang="zh-CN" b="1" dirty="0"/>
              <a:t>building</a:t>
            </a:r>
            <a:r>
              <a:rPr lang="zh-CN" altLang="en-US" b="1" dirty="0"/>
              <a:t> </a:t>
            </a:r>
            <a:r>
              <a:rPr lang="en-US" altLang="zh-CN" b="1" dirty="0"/>
              <a:t>blocks</a:t>
            </a:r>
            <a:endParaRPr lang="en-CN" dirty="0"/>
          </a:p>
        </p:txBody>
      </p:sp>
      <p:sp>
        <p:nvSpPr>
          <p:cNvPr id="4" name="Slide Number Placeholder 3">
            <a:extLst>
              <a:ext uri="{FF2B5EF4-FFF2-40B4-BE49-F238E27FC236}">
                <a16:creationId xmlns:a16="http://schemas.microsoft.com/office/drawing/2014/main" id="{FBD4E4D3-669B-1D47-BBB7-18B4777A4521}"/>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sp>
        <p:nvSpPr>
          <p:cNvPr id="34" name="TextBox 33">
            <a:extLst>
              <a:ext uri="{FF2B5EF4-FFF2-40B4-BE49-F238E27FC236}">
                <a16:creationId xmlns:a16="http://schemas.microsoft.com/office/drawing/2014/main" id="{4602A7C4-B4B0-9E4D-A852-442E230A9784}"/>
              </a:ext>
            </a:extLst>
          </p:cNvPr>
          <p:cNvSpPr txBox="1"/>
          <p:nvPr/>
        </p:nvSpPr>
        <p:spPr>
          <a:xfrm>
            <a:off x="784534" y="1308187"/>
            <a:ext cx="4289362" cy="461665"/>
          </a:xfrm>
          <a:prstGeom prst="rect">
            <a:avLst/>
          </a:prstGeom>
          <a:noFill/>
        </p:spPr>
        <p:txBody>
          <a:bodyPr wrap="square">
            <a:spAutoFit/>
          </a:bodyPr>
          <a:lstStyle/>
          <a:p>
            <a:r>
              <a:rPr lang="en-US" sz="2400" dirty="0"/>
              <a:t>Scaled Dot-Product</a:t>
            </a:r>
            <a:r>
              <a:rPr lang="zh-CN" altLang="en-US" sz="2400" dirty="0"/>
              <a:t> </a:t>
            </a:r>
            <a:r>
              <a:rPr lang="en-US" sz="2400" dirty="0"/>
              <a:t>Attention</a:t>
            </a:r>
            <a:endParaRPr lang="en-CN" sz="2400" dirty="0"/>
          </a:p>
        </p:txBody>
      </p:sp>
      <p:sp>
        <p:nvSpPr>
          <p:cNvPr id="36" name="TextBox 35">
            <a:extLst>
              <a:ext uri="{FF2B5EF4-FFF2-40B4-BE49-F238E27FC236}">
                <a16:creationId xmlns:a16="http://schemas.microsoft.com/office/drawing/2014/main" id="{7C19F54B-52B5-3946-9908-4F7AD1D0A9F0}"/>
              </a:ext>
            </a:extLst>
          </p:cNvPr>
          <p:cNvSpPr txBox="1"/>
          <p:nvPr/>
        </p:nvSpPr>
        <p:spPr>
          <a:xfrm>
            <a:off x="7387324" y="1319317"/>
            <a:ext cx="3017838" cy="461665"/>
          </a:xfrm>
          <a:prstGeom prst="rect">
            <a:avLst/>
          </a:prstGeom>
          <a:noFill/>
        </p:spPr>
        <p:txBody>
          <a:bodyPr wrap="square">
            <a:spAutoFit/>
          </a:bodyPr>
          <a:lstStyle/>
          <a:p>
            <a:r>
              <a:rPr lang="en-US" altLang="zh-CN" sz="2400" dirty="0"/>
              <a:t>Multi-Head</a:t>
            </a:r>
            <a:r>
              <a:rPr lang="zh-CN" altLang="en-US" sz="2400" dirty="0"/>
              <a:t> </a:t>
            </a:r>
            <a:r>
              <a:rPr lang="en-US" sz="2400" dirty="0"/>
              <a:t>Attention</a:t>
            </a:r>
            <a:endParaRPr lang="en-CN" sz="2400" dirty="0"/>
          </a:p>
        </p:txBody>
      </p:sp>
      <p:sp>
        <p:nvSpPr>
          <p:cNvPr id="37" name="Rounded Rectangle 36">
            <a:extLst>
              <a:ext uri="{FF2B5EF4-FFF2-40B4-BE49-F238E27FC236}">
                <a16:creationId xmlns:a16="http://schemas.microsoft.com/office/drawing/2014/main" id="{2ED83F43-0515-4249-993C-1C370A1A93E0}"/>
              </a:ext>
            </a:extLst>
          </p:cNvPr>
          <p:cNvSpPr/>
          <p:nvPr/>
        </p:nvSpPr>
        <p:spPr>
          <a:xfrm>
            <a:off x="8401738" y="2125218"/>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sp>
        <p:nvSpPr>
          <p:cNvPr id="38" name="Rounded Rectangle 37">
            <a:extLst>
              <a:ext uri="{FF2B5EF4-FFF2-40B4-BE49-F238E27FC236}">
                <a16:creationId xmlns:a16="http://schemas.microsoft.com/office/drawing/2014/main" id="{9CB87213-8636-3C40-96FD-553003917458}"/>
              </a:ext>
            </a:extLst>
          </p:cNvPr>
          <p:cNvSpPr/>
          <p:nvPr/>
        </p:nvSpPr>
        <p:spPr>
          <a:xfrm>
            <a:off x="8206614" y="2862371"/>
            <a:ext cx="1379259"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Concat</a:t>
            </a:r>
            <a:endParaRPr lang="en-CN" sz="2000" dirty="0">
              <a:solidFill>
                <a:schemeClr val="tx1"/>
              </a:solidFill>
            </a:endParaRPr>
          </a:p>
        </p:txBody>
      </p:sp>
      <p:cxnSp>
        <p:nvCxnSpPr>
          <p:cNvPr id="39" name="Straight Arrow Connector 38">
            <a:extLst>
              <a:ext uri="{FF2B5EF4-FFF2-40B4-BE49-F238E27FC236}">
                <a16:creationId xmlns:a16="http://schemas.microsoft.com/office/drawing/2014/main" id="{E86D622B-58D6-A14D-A1E7-B270A4473A41}"/>
              </a:ext>
            </a:extLst>
          </p:cNvPr>
          <p:cNvCxnSpPr>
            <a:cxnSpLocks/>
            <a:stCxn id="37" idx="0"/>
            <a:endCxn id="36" idx="2"/>
          </p:cNvCxnSpPr>
          <p:nvPr/>
        </p:nvCxnSpPr>
        <p:spPr>
          <a:xfrm flipH="1" flipV="1">
            <a:off x="8896243" y="1780982"/>
            <a:ext cx="2" cy="3442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CBFA91F-41A8-EA49-BF50-B2527EF9D801}"/>
              </a:ext>
            </a:extLst>
          </p:cNvPr>
          <p:cNvCxnSpPr>
            <a:cxnSpLocks/>
            <a:stCxn id="38" idx="0"/>
            <a:endCxn id="37" idx="2"/>
          </p:cNvCxnSpPr>
          <p:nvPr/>
        </p:nvCxnSpPr>
        <p:spPr>
          <a:xfrm flipV="1">
            <a:off x="8896244" y="2556109"/>
            <a:ext cx="1" cy="3062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55AD57D-4E5C-C94A-A9E1-90C30CCE4A8F}"/>
                  </a:ext>
                </a:extLst>
              </p:cNvPr>
              <p:cNvSpPr txBox="1"/>
              <p:nvPr/>
            </p:nvSpPr>
            <p:spPr>
              <a:xfrm>
                <a:off x="7014123" y="6043261"/>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58" name="TextBox 57">
                <a:extLst>
                  <a:ext uri="{FF2B5EF4-FFF2-40B4-BE49-F238E27FC236}">
                    <a16:creationId xmlns:a16="http://schemas.microsoft.com/office/drawing/2014/main" id="{B55AD57D-4E5C-C94A-A9E1-90C30CCE4A8F}"/>
                  </a:ext>
                </a:extLst>
              </p:cNvPr>
              <p:cNvSpPr txBox="1">
                <a:spLocks noRot="1" noChangeAspect="1" noMove="1" noResize="1" noEditPoints="1" noAdjustHandles="1" noChangeArrowheads="1" noChangeShapeType="1" noTextEdit="1"/>
              </p:cNvSpPr>
              <p:nvPr/>
            </p:nvSpPr>
            <p:spPr>
              <a:xfrm>
                <a:off x="7014123" y="6043261"/>
                <a:ext cx="364779" cy="430887"/>
              </a:xfrm>
              <a:prstGeom prst="rect">
                <a:avLst/>
              </a:prstGeom>
              <a:blipFill>
                <a:blip r:embed="rId5"/>
                <a:stretch>
                  <a:fillRect l="-27586" r="-24138" b="-3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7C6592D-491C-0E44-8EB2-BA16FAA94652}"/>
                  </a:ext>
                </a:extLst>
              </p:cNvPr>
              <p:cNvSpPr txBox="1"/>
              <p:nvPr/>
            </p:nvSpPr>
            <p:spPr>
              <a:xfrm>
                <a:off x="8313360" y="6059813"/>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59" name="TextBox 58">
                <a:extLst>
                  <a:ext uri="{FF2B5EF4-FFF2-40B4-BE49-F238E27FC236}">
                    <a16:creationId xmlns:a16="http://schemas.microsoft.com/office/drawing/2014/main" id="{67C6592D-491C-0E44-8EB2-BA16FAA94652}"/>
                  </a:ext>
                </a:extLst>
              </p:cNvPr>
              <p:cNvSpPr txBox="1">
                <a:spLocks noRot="1" noChangeAspect="1" noMove="1" noResize="1" noEditPoints="1" noAdjustHandles="1" noChangeArrowheads="1" noChangeShapeType="1" noTextEdit="1"/>
              </p:cNvSpPr>
              <p:nvPr/>
            </p:nvSpPr>
            <p:spPr>
              <a:xfrm>
                <a:off x="8313360" y="6059813"/>
                <a:ext cx="373179" cy="430887"/>
              </a:xfrm>
              <a:prstGeom prst="rect">
                <a:avLst/>
              </a:prstGeom>
              <a:blipFill>
                <a:blip r:embed="rId3"/>
                <a:stretch>
                  <a:fillRect l="-16667" r="-1666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258C16E-AD20-D74D-B1C6-111D20DBCE5E}"/>
                  </a:ext>
                </a:extLst>
              </p:cNvPr>
              <p:cNvSpPr txBox="1"/>
              <p:nvPr/>
            </p:nvSpPr>
            <p:spPr>
              <a:xfrm>
                <a:off x="9653429" y="6047593"/>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60" name="TextBox 59">
                <a:extLst>
                  <a:ext uri="{FF2B5EF4-FFF2-40B4-BE49-F238E27FC236}">
                    <a16:creationId xmlns:a16="http://schemas.microsoft.com/office/drawing/2014/main" id="{E258C16E-AD20-D74D-B1C6-111D20DBCE5E}"/>
                  </a:ext>
                </a:extLst>
              </p:cNvPr>
              <p:cNvSpPr txBox="1">
                <a:spLocks noRot="1" noChangeAspect="1" noMove="1" noResize="1" noEditPoints="1" noAdjustHandles="1" noChangeArrowheads="1" noChangeShapeType="1" noTextEdit="1"/>
              </p:cNvSpPr>
              <p:nvPr/>
            </p:nvSpPr>
            <p:spPr>
              <a:xfrm>
                <a:off x="9653429" y="6047593"/>
                <a:ext cx="348044" cy="430887"/>
              </a:xfrm>
              <a:prstGeom prst="rect">
                <a:avLst/>
              </a:prstGeom>
              <a:blipFill>
                <a:blip r:embed="rId4"/>
                <a:stretch>
                  <a:fillRect l="-17857" r="-14286" b="-8571"/>
                </a:stretch>
              </a:blipFill>
            </p:spPr>
            <p:txBody>
              <a:bodyPr/>
              <a:lstStyle/>
              <a:p>
                <a:r>
                  <a:rPr lang="en-CN">
                    <a:noFill/>
                  </a:rPr>
                  <a:t> </a:t>
                </a:r>
              </a:p>
            </p:txBody>
          </p:sp>
        </mc:Fallback>
      </mc:AlternateContent>
      <p:cxnSp>
        <p:nvCxnSpPr>
          <p:cNvPr id="67" name="Straight Arrow Connector 66">
            <a:extLst>
              <a:ext uri="{FF2B5EF4-FFF2-40B4-BE49-F238E27FC236}">
                <a16:creationId xmlns:a16="http://schemas.microsoft.com/office/drawing/2014/main" id="{696785F6-505A-944C-B1D0-6BDFF68305E9}"/>
              </a:ext>
            </a:extLst>
          </p:cNvPr>
          <p:cNvCxnSpPr>
            <a:cxnSpLocks/>
            <a:stCxn id="58" idx="0"/>
            <a:endCxn id="47" idx="2"/>
          </p:cNvCxnSpPr>
          <p:nvPr/>
        </p:nvCxnSpPr>
        <p:spPr>
          <a:xfrm flipH="1" flipV="1">
            <a:off x="7187995" y="5491105"/>
            <a:ext cx="8518" cy="552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0081B9A8-5379-4247-A9DA-A77E11450459}"/>
              </a:ext>
            </a:extLst>
          </p:cNvPr>
          <p:cNvSpPr/>
          <p:nvPr/>
        </p:nvSpPr>
        <p:spPr>
          <a:xfrm>
            <a:off x="6780770" y="4953790"/>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78" name="Straight Arrow Connector 77">
            <a:extLst>
              <a:ext uri="{FF2B5EF4-FFF2-40B4-BE49-F238E27FC236}">
                <a16:creationId xmlns:a16="http://schemas.microsoft.com/office/drawing/2014/main" id="{FC43AFFE-9E3F-F044-8FCF-7277AC55CB95}"/>
              </a:ext>
            </a:extLst>
          </p:cNvPr>
          <p:cNvCxnSpPr>
            <a:cxnSpLocks/>
            <a:stCxn id="58" idx="0"/>
            <a:endCxn id="54" idx="2"/>
          </p:cNvCxnSpPr>
          <p:nvPr/>
        </p:nvCxnSpPr>
        <p:spPr>
          <a:xfrm flipV="1">
            <a:off x="7196513" y="5384681"/>
            <a:ext cx="78764" cy="658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271E36C-7CB1-7042-A952-2748F0BB5A49}"/>
              </a:ext>
            </a:extLst>
          </p:cNvPr>
          <p:cNvCxnSpPr>
            <a:cxnSpLocks/>
            <a:stCxn id="58" idx="0"/>
            <a:endCxn id="55" idx="2"/>
          </p:cNvCxnSpPr>
          <p:nvPr/>
        </p:nvCxnSpPr>
        <p:spPr>
          <a:xfrm flipV="1">
            <a:off x="7196513" y="5245038"/>
            <a:ext cx="238616" cy="798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E1097706-87BA-1B42-AD58-2082D32F8C5A}"/>
              </a:ext>
            </a:extLst>
          </p:cNvPr>
          <p:cNvSpPr/>
          <p:nvPr/>
        </p:nvSpPr>
        <p:spPr>
          <a:xfrm>
            <a:off x="6916277" y="3666664"/>
            <a:ext cx="3743925" cy="746080"/>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Scaled</a:t>
            </a:r>
            <a:r>
              <a:rPr lang="zh-CN" altLang="en-US" sz="2000" dirty="0">
                <a:solidFill>
                  <a:schemeClr val="tx1"/>
                </a:solidFill>
              </a:rPr>
              <a:t> </a:t>
            </a:r>
            <a:r>
              <a:rPr lang="en-US" altLang="zh-CN" sz="2000" dirty="0">
                <a:solidFill>
                  <a:schemeClr val="tx1"/>
                </a:solidFill>
              </a:rPr>
              <a:t>Dot-Product</a:t>
            </a:r>
            <a:r>
              <a:rPr lang="zh-CN" altLang="en-US" sz="2000" dirty="0">
                <a:solidFill>
                  <a:schemeClr val="tx1"/>
                </a:solidFill>
              </a:rPr>
              <a:t> </a:t>
            </a:r>
            <a:endParaRPr lang="en-US" altLang="zh-CN" sz="2000" dirty="0">
              <a:solidFill>
                <a:schemeClr val="tx1"/>
              </a:solidFill>
            </a:endParaRPr>
          </a:p>
          <a:p>
            <a:pPr algn="ctr"/>
            <a:r>
              <a:rPr lang="en-US" altLang="zh-CN" sz="2000" dirty="0">
                <a:solidFill>
                  <a:schemeClr val="tx1"/>
                </a:solidFill>
              </a:rPr>
              <a:t>Attention</a:t>
            </a:r>
            <a:endParaRPr lang="en-CN" sz="2000" dirty="0">
              <a:solidFill>
                <a:schemeClr val="tx1"/>
              </a:solidFill>
            </a:endParaRPr>
          </a:p>
        </p:txBody>
      </p:sp>
      <p:cxnSp>
        <p:nvCxnSpPr>
          <p:cNvPr id="97" name="Straight Arrow Connector 96">
            <a:extLst>
              <a:ext uri="{FF2B5EF4-FFF2-40B4-BE49-F238E27FC236}">
                <a16:creationId xmlns:a16="http://schemas.microsoft.com/office/drawing/2014/main" id="{046D4825-F860-0749-B75A-6A07C5E5EF90}"/>
              </a:ext>
            </a:extLst>
          </p:cNvPr>
          <p:cNvCxnSpPr>
            <a:cxnSpLocks/>
            <a:stCxn id="54" idx="0"/>
          </p:cNvCxnSpPr>
          <p:nvPr/>
        </p:nvCxnSpPr>
        <p:spPr>
          <a:xfrm flipV="1">
            <a:off x="7275277" y="4156366"/>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C69E9D04-6DD6-7C4F-A933-2144A6FB21FA}"/>
              </a:ext>
            </a:extLst>
          </p:cNvPr>
          <p:cNvSpPr/>
          <p:nvPr/>
        </p:nvSpPr>
        <p:spPr>
          <a:xfrm>
            <a:off x="6693488" y="5060214"/>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89" name="Straight Arrow Connector 88">
            <a:extLst>
              <a:ext uri="{FF2B5EF4-FFF2-40B4-BE49-F238E27FC236}">
                <a16:creationId xmlns:a16="http://schemas.microsoft.com/office/drawing/2014/main" id="{E15C751A-D9C4-3E43-B7E7-0A9292B7D769}"/>
              </a:ext>
            </a:extLst>
          </p:cNvPr>
          <p:cNvCxnSpPr>
            <a:cxnSpLocks/>
            <a:stCxn id="47" idx="0"/>
          </p:cNvCxnSpPr>
          <p:nvPr/>
        </p:nvCxnSpPr>
        <p:spPr>
          <a:xfrm flipV="1">
            <a:off x="7187995" y="4551112"/>
            <a:ext cx="0" cy="509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07">
            <a:extLst>
              <a:ext uri="{FF2B5EF4-FFF2-40B4-BE49-F238E27FC236}">
                <a16:creationId xmlns:a16="http://schemas.microsoft.com/office/drawing/2014/main" id="{3150B736-9629-614D-9B1A-5E6D4D35D419}"/>
              </a:ext>
            </a:extLst>
          </p:cNvPr>
          <p:cNvSpPr/>
          <p:nvPr/>
        </p:nvSpPr>
        <p:spPr>
          <a:xfrm>
            <a:off x="8245708" y="4821404"/>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109" name="Straight Arrow Connector 108">
            <a:extLst>
              <a:ext uri="{FF2B5EF4-FFF2-40B4-BE49-F238E27FC236}">
                <a16:creationId xmlns:a16="http://schemas.microsoft.com/office/drawing/2014/main" id="{CE2561CA-19D9-054F-8EFE-6E1907187A66}"/>
              </a:ext>
            </a:extLst>
          </p:cNvPr>
          <p:cNvCxnSpPr>
            <a:cxnSpLocks/>
            <a:endCxn id="114" idx="2"/>
          </p:cNvCxnSpPr>
          <p:nvPr/>
        </p:nvCxnSpPr>
        <p:spPr>
          <a:xfrm flipH="1" flipV="1">
            <a:off x="8493081" y="5491105"/>
            <a:ext cx="8518" cy="552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ounded Rectangle 109">
            <a:extLst>
              <a:ext uri="{FF2B5EF4-FFF2-40B4-BE49-F238E27FC236}">
                <a16:creationId xmlns:a16="http://schemas.microsoft.com/office/drawing/2014/main" id="{A2EC4AF9-A073-3042-8E60-D6BBAC47B474}"/>
              </a:ext>
            </a:extLst>
          </p:cNvPr>
          <p:cNvSpPr/>
          <p:nvPr/>
        </p:nvSpPr>
        <p:spPr>
          <a:xfrm>
            <a:off x="8085856" y="4953790"/>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111" name="Straight Arrow Connector 110">
            <a:extLst>
              <a:ext uri="{FF2B5EF4-FFF2-40B4-BE49-F238E27FC236}">
                <a16:creationId xmlns:a16="http://schemas.microsoft.com/office/drawing/2014/main" id="{17991B77-E482-5444-ACD2-3E4A0591580B}"/>
              </a:ext>
            </a:extLst>
          </p:cNvPr>
          <p:cNvCxnSpPr>
            <a:cxnSpLocks/>
            <a:endCxn id="110" idx="2"/>
          </p:cNvCxnSpPr>
          <p:nvPr/>
        </p:nvCxnSpPr>
        <p:spPr>
          <a:xfrm flipV="1">
            <a:off x="8501599" y="5384681"/>
            <a:ext cx="78764" cy="658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8A6C2A2-33D1-F74E-B104-6B954E305771}"/>
              </a:ext>
            </a:extLst>
          </p:cNvPr>
          <p:cNvCxnSpPr>
            <a:cxnSpLocks/>
            <a:stCxn id="59" idx="0"/>
            <a:endCxn id="108" idx="2"/>
          </p:cNvCxnSpPr>
          <p:nvPr/>
        </p:nvCxnSpPr>
        <p:spPr>
          <a:xfrm flipV="1">
            <a:off x="8499950" y="5252295"/>
            <a:ext cx="240265" cy="807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ounded Rectangle 113">
            <a:extLst>
              <a:ext uri="{FF2B5EF4-FFF2-40B4-BE49-F238E27FC236}">
                <a16:creationId xmlns:a16="http://schemas.microsoft.com/office/drawing/2014/main" id="{0730E991-00AD-CC4C-84B2-69696EB082C2}"/>
              </a:ext>
            </a:extLst>
          </p:cNvPr>
          <p:cNvSpPr/>
          <p:nvPr/>
        </p:nvSpPr>
        <p:spPr>
          <a:xfrm>
            <a:off x="7998574" y="5060214"/>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115" name="Straight Arrow Connector 114">
            <a:extLst>
              <a:ext uri="{FF2B5EF4-FFF2-40B4-BE49-F238E27FC236}">
                <a16:creationId xmlns:a16="http://schemas.microsoft.com/office/drawing/2014/main" id="{687ADC21-299F-BF46-87BF-4C41F1B88DB3}"/>
              </a:ext>
            </a:extLst>
          </p:cNvPr>
          <p:cNvCxnSpPr>
            <a:cxnSpLocks/>
            <a:stCxn id="114" idx="0"/>
          </p:cNvCxnSpPr>
          <p:nvPr/>
        </p:nvCxnSpPr>
        <p:spPr>
          <a:xfrm flipV="1">
            <a:off x="8493081" y="4551112"/>
            <a:ext cx="0" cy="509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ounded Rectangle 116">
            <a:extLst>
              <a:ext uri="{FF2B5EF4-FFF2-40B4-BE49-F238E27FC236}">
                <a16:creationId xmlns:a16="http://schemas.microsoft.com/office/drawing/2014/main" id="{219615FB-2A34-B044-8F34-F2FE4B9915ED}"/>
              </a:ext>
            </a:extLst>
          </p:cNvPr>
          <p:cNvSpPr/>
          <p:nvPr/>
        </p:nvSpPr>
        <p:spPr>
          <a:xfrm>
            <a:off x="9569689" y="4825802"/>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118" name="Straight Arrow Connector 117">
            <a:extLst>
              <a:ext uri="{FF2B5EF4-FFF2-40B4-BE49-F238E27FC236}">
                <a16:creationId xmlns:a16="http://schemas.microsoft.com/office/drawing/2014/main" id="{C1E00B07-4BCE-124B-A4F4-E8C6822D02C1}"/>
              </a:ext>
            </a:extLst>
          </p:cNvPr>
          <p:cNvCxnSpPr>
            <a:cxnSpLocks/>
            <a:endCxn id="123" idx="2"/>
          </p:cNvCxnSpPr>
          <p:nvPr/>
        </p:nvCxnSpPr>
        <p:spPr>
          <a:xfrm flipH="1" flipV="1">
            <a:off x="9817062" y="5495503"/>
            <a:ext cx="8518" cy="552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a:extLst>
              <a:ext uri="{FF2B5EF4-FFF2-40B4-BE49-F238E27FC236}">
                <a16:creationId xmlns:a16="http://schemas.microsoft.com/office/drawing/2014/main" id="{255FBBAF-D6FE-BA45-92AB-80366BA658AA}"/>
              </a:ext>
            </a:extLst>
          </p:cNvPr>
          <p:cNvSpPr/>
          <p:nvPr/>
        </p:nvSpPr>
        <p:spPr>
          <a:xfrm>
            <a:off x="9409837" y="4958188"/>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120" name="Straight Arrow Connector 119">
            <a:extLst>
              <a:ext uri="{FF2B5EF4-FFF2-40B4-BE49-F238E27FC236}">
                <a16:creationId xmlns:a16="http://schemas.microsoft.com/office/drawing/2014/main" id="{FC62A435-CF38-FF4C-9B0B-4CD63E21E1E1}"/>
              </a:ext>
            </a:extLst>
          </p:cNvPr>
          <p:cNvCxnSpPr>
            <a:cxnSpLocks/>
            <a:endCxn id="119" idx="2"/>
          </p:cNvCxnSpPr>
          <p:nvPr/>
        </p:nvCxnSpPr>
        <p:spPr>
          <a:xfrm flipV="1">
            <a:off x="9825580" y="5389079"/>
            <a:ext cx="78764" cy="6585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D86C980-D99C-2F46-9297-DCF05DE96642}"/>
              </a:ext>
            </a:extLst>
          </p:cNvPr>
          <p:cNvCxnSpPr>
            <a:cxnSpLocks/>
            <a:stCxn id="60" idx="0"/>
            <a:endCxn id="117" idx="2"/>
          </p:cNvCxnSpPr>
          <p:nvPr/>
        </p:nvCxnSpPr>
        <p:spPr>
          <a:xfrm flipV="1">
            <a:off x="9827451" y="5256693"/>
            <a:ext cx="236745" cy="790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9CA3B58-A11F-BA46-B822-4840BA297863}"/>
              </a:ext>
            </a:extLst>
          </p:cNvPr>
          <p:cNvCxnSpPr>
            <a:cxnSpLocks/>
            <a:stCxn id="119" idx="0"/>
          </p:cNvCxnSpPr>
          <p:nvPr/>
        </p:nvCxnSpPr>
        <p:spPr>
          <a:xfrm flipV="1">
            <a:off x="9904344" y="4160764"/>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1B78B382-985E-3A46-AF8E-F1835B393972}"/>
              </a:ext>
            </a:extLst>
          </p:cNvPr>
          <p:cNvSpPr/>
          <p:nvPr/>
        </p:nvSpPr>
        <p:spPr>
          <a:xfrm>
            <a:off x="9322555" y="5064612"/>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Linear</a:t>
            </a:r>
            <a:endParaRPr lang="en-CN" sz="2000" dirty="0">
              <a:solidFill>
                <a:schemeClr val="tx1"/>
              </a:solidFill>
            </a:endParaRPr>
          </a:p>
        </p:txBody>
      </p:sp>
      <p:cxnSp>
        <p:nvCxnSpPr>
          <p:cNvPr id="124" name="Straight Arrow Connector 123">
            <a:extLst>
              <a:ext uri="{FF2B5EF4-FFF2-40B4-BE49-F238E27FC236}">
                <a16:creationId xmlns:a16="http://schemas.microsoft.com/office/drawing/2014/main" id="{B4218046-B922-094A-B23C-03A200AD0107}"/>
              </a:ext>
            </a:extLst>
          </p:cNvPr>
          <p:cNvCxnSpPr>
            <a:cxnSpLocks/>
            <a:stCxn id="123" idx="0"/>
          </p:cNvCxnSpPr>
          <p:nvPr/>
        </p:nvCxnSpPr>
        <p:spPr>
          <a:xfrm flipV="1">
            <a:off x="9817062" y="4555510"/>
            <a:ext cx="0" cy="509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924B873-CE54-0C4D-8739-903917DDB710}"/>
              </a:ext>
            </a:extLst>
          </p:cNvPr>
          <p:cNvCxnSpPr>
            <a:cxnSpLocks/>
            <a:stCxn id="110" idx="0"/>
          </p:cNvCxnSpPr>
          <p:nvPr/>
        </p:nvCxnSpPr>
        <p:spPr>
          <a:xfrm flipV="1">
            <a:off x="8580363" y="4156366"/>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27E2C91E-85B0-9B4E-8E2C-06851C512271}"/>
              </a:ext>
            </a:extLst>
          </p:cNvPr>
          <p:cNvSpPr/>
          <p:nvPr/>
        </p:nvSpPr>
        <p:spPr>
          <a:xfrm>
            <a:off x="6800673" y="3805032"/>
            <a:ext cx="3743925" cy="746080"/>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Scaled</a:t>
            </a:r>
            <a:r>
              <a:rPr lang="zh-CN" altLang="en-US" sz="2000" dirty="0">
                <a:solidFill>
                  <a:schemeClr val="tx1"/>
                </a:solidFill>
              </a:rPr>
              <a:t> </a:t>
            </a:r>
            <a:r>
              <a:rPr lang="en-US" altLang="zh-CN" sz="2000" dirty="0">
                <a:solidFill>
                  <a:schemeClr val="tx1"/>
                </a:solidFill>
              </a:rPr>
              <a:t>Dot-Product</a:t>
            </a:r>
            <a:r>
              <a:rPr lang="zh-CN" altLang="en-US" sz="2000" dirty="0">
                <a:solidFill>
                  <a:schemeClr val="tx1"/>
                </a:solidFill>
              </a:rPr>
              <a:t> </a:t>
            </a:r>
            <a:endParaRPr lang="en-US" altLang="zh-CN" sz="2000" dirty="0">
              <a:solidFill>
                <a:schemeClr val="tx1"/>
              </a:solidFill>
            </a:endParaRPr>
          </a:p>
          <a:p>
            <a:pPr algn="ctr"/>
            <a:r>
              <a:rPr lang="en-US" altLang="zh-CN" sz="2000" dirty="0">
                <a:solidFill>
                  <a:schemeClr val="tx1"/>
                </a:solidFill>
              </a:rPr>
              <a:t>Attention</a:t>
            </a:r>
            <a:endParaRPr lang="en-CN" sz="2000" dirty="0">
              <a:solidFill>
                <a:schemeClr val="tx1"/>
              </a:solidFill>
            </a:endParaRPr>
          </a:p>
        </p:txBody>
      </p:sp>
      <p:cxnSp>
        <p:nvCxnSpPr>
          <p:cNvPr id="128" name="Straight Arrow Connector 127">
            <a:extLst>
              <a:ext uri="{FF2B5EF4-FFF2-40B4-BE49-F238E27FC236}">
                <a16:creationId xmlns:a16="http://schemas.microsoft.com/office/drawing/2014/main" id="{82B0B07F-6DF7-F245-915D-3DACECD64198}"/>
              </a:ext>
            </a:extLst>
          </p:cNvPr>
          <p:cNvCxnSpPr>
            <a:cxnSpLocks/>
          </p:cNvCxnSpPr>
          <p:nvPr/>
        </p:nvCxnSpPr>
        <p:spPr>
          <a:xfrm flipV="1">
            <a:off x="9272719" y="3293262"/>
            <a:ext cx="0" cy="180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503F2E7-10E8-9A45-9D82-939FBA0A514D}"/>
              </a:ext>
            </a:extLst>
          </p:cNvPr>
          <p:cNvCxnSpPr>
            <a:cxnSpLocks/>
          </p:cNvCxnSpPr>
          <p:nvPr/>
        </p:nvCxnSpPr>
        <p:spPr>
          <a:xfrm flipV="1">
            <a:off x="9016840" y="3293262"/>
            <a:ext cx="0" cy="373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A75F9EF-79F0-214E-8535-6C28657E7E0D}"/>
              </a:ext>
            </a:extLst>
          </p:cNvPr>
          <p:cNvCxnSpPr>
            <a:cxnSpLocks/>
            <a:endCxn id="38" idx="2"/>
          </p:cNvCxnSpPr>
          <p:nvPr/>
        </p:nvCxnSpPr>
        <p:spPr>
          <a:xfrm flipH="1" flipV="1">
            <a:off x="8896244" y="3293262"/>
            <a:ext cx="4992" cy="511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95DC57A9-E498-584F-AC0B-C2C7BFFCA534}"/>
              </a:ext>
            </a:extLst>
          </p:cNvPr>
          <p:cNvSpPr txBox="1"/>
          <p:nvPr/>
        </p:nvSpPr>
        <p:spPr>
          <a:xfrm rot="20579500">
            <a:off x="8970526" y="3311304"/>
            <a:ext cx="373820" cy="369332"/>
          </a:xfrm>
          <a:prstGeom prst="rect">
            <a:avLst/>
          </a:prstGeom>
          <a:noFill/>
        </p:spPr>
        <p:txBody>
          <a:bodyPr wrap="none" rtlCol="0">
            <a:spAutoFit/>
          </a:bodyPr>
          <a:lstStyle/>
          <a:p>
            <a:r>
              <a:rPr lang="en-US" altLang="zh-CN" dirty="0"/>
              <a:t>…</a:t>
            </a:r>
            <a:endParaRPr lang="en-CN" dirty="0"/>
          </a:p>
        </p:txBody>
      </p:sp>
      <p:sp>
        <p:nvSpPr>
          <p:cNvPr id="146" name="TextBox 145">
            <a:extLst>
              <a:ext uri="{FF2B5EF4-FFF2-40B4-BE49-F238E27FC236}">
                <a16:creationId xmlns:a16="http://schemas.microsoft.com/office/drawing/2014/main" id="{0215DC5A-46BE-A143-AA62-5A8CDD064BE6}"/>
              </a:ext>
            </a:extLst>
          </p:cNvPr>
          <p:cNvSpPr txBox="1"/>
          <p:nvPr/>
        </p:nvSpPr>
        <p:spPr>
          <a:xfrm rot="20392678">
            <a:off x="7238433" y="4620453"/>
            <a:ext cx="373820" cy="369332"/>
          </a:xfrm>
          <a:prstGeom prst="rect">
            <a:avLst/>
          </a:prstGeom>
          <a:noFill/>
        </p:spPr>
        <p:txBody>
          <a:bodyPr wrap="none" rtlCol="0">
            <a:spAutoFit/>
          </a:bodyPr>
          <a:lstStyle/>
          <a:p>
            <a:r>
              <a:rPr lang="en-US" altLang="zh-CN" dirty="0"/>
              <a:t>…</a:t>
            </a:r>
            <a:endParaRPr lang="en-CN" dirty="0"/>
          </a:p>
        </p:txBody>
      </p:sp>
      <p:sp>
        <p:nvSpPr>
          <p:cNvPr id="147" name="TextBox 146">
            <a:extLst>
              <a:ext uri="{FF2B5EF4-FFF2-40B4-BE49-F238E27FC236}">
                <a16:creationId xmlns:a16="http://schemas.microsoft.com/office/drawing/2014/main" id="{85063C5F-3061-7A4A-B25B-7B692D704647}"/>
              </a:ext>
            </a:extLst>
          </p:cNvPr>
          <p:cNvSpPr txBox="1"/>
          <p:nvPr/>
        </p:nvSpPr>
        <p:spPr>
          <a:xfrm rot="20134033">
            <a:off x="8493918" y="4634970"/>
            <a:ext cx="373820" cy="369332"/>
          </a:xfrm>
          <a:prstGeom prst="rect">
            <a:avLst/>
          </a:prstGeom>
          <a:noFill/>
        </p:spPr>
        <p:txBody>
          <a:bodyPr wrap="none" rtlCol="0">
            <a:spAutoFit/>
          </a:bodyPr>
          <a:lstStyle/>
          <a:p>
            <a:r>
              <a:rPr lang="en-US" altLang="zh-CN" dirty="0"/>
              <a:t>…</a:t>
            </a:r>
            <a:endParaRPr lang="en-CN" dirty="0"/>
          </a:p>
        </p:txBody>
      </p:sp>
      <p:sp>
        <p:nvSpPr>
          <p:cNvPr id="148" name="TextBox 147">
            <a:extLst>
              <a:ext uri="{FF2B5EF4-FFF2-40B4-BE49-F238E27FC236}">
                <a16:creationId xmlns:a16="http://schemas.microsoft.com/office/drawing/2014/main" id="{595B575C-0CD6-3D41-AB74-B098901C567B}"/>
              </a:ext>
            </a:extLst>
          </p:cNvPr>
          <p:cNvSpPr txBox="1"/>
          <p:nvPr/>
        </p:nvSpPr>
        <p:spPr>
          <a:xfrm rot="20139921">
            <a:off x="9843745" y="4634973"/>
            <a:ext cx="373820" cy="369332"/>
          </a:xfrm>
          <a:prstGeom prst="rect">
            <a:avLst/>
          </a:prstGeom>
          <a:noFill/>
        </p:spPr>
        <p:txBody>
          <a:bodyPr wrap="none" rtlCol="0">
            <a:spAutoFit/>
          </a:bodyPr>
          <a:lstStyle/>
          <a:p>
            <a:r>
              <a:rPr lang="en-US" altLang="zh-CN" dirty="0"/>
              <a:t>…</a:t>
            </a:r>
            <a:endParaRPr lang="en-CN" dirty="0"/>
          </a:p>
        </p:txBody>
      </p:sp>
      <p:sp>
        <p:nvSpPr>
          <p:cNvPr id="149" name="Right Bracket 148">
            <a:extLst>
              <a:ext uri="{FF2B5EF4-FFF2-40B4-BE49-F238E27FC236}">
                <a16:creationId xmlns:a16="http://schemas.microsoft.com/office/drawing/2014/main" id="{08DF947A-1985-D140-AA63-A271C2D01A04}"/>
              </a:ext>
            </a:extLst>
          </p:cNvPr>
          <p:cNvSpPr/>
          <p:nvPr/>
        </p:nvSpPr>
        <p:spPr>
          <a:xfrm rot="2224790">
            <a:off x="10686239" y="3632429"/>
            <a:ext cx="81000" cy="685511"/>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51" name="Straight Connector 150">
            <a:extLst>
              <a:ext uri="{FF2B5EF4-FFF2-40B4-BE49-F238E27FC236}">
                <a16:creationId xmlns:a16="http://schemas.microsoft.com/office/drawing/2014/main" id="{8F538261-4903-DA42-BBD3-21CA259DD795}"/>
              </a:ext>
            </a:extLst>
          </p:cNvPr>
          <p:cNvCxnSpPr>
            <a:cxnSpLocks/>
            <a:stCxn id="149" idx="2"/>
            <a:endCxn id="154" idx="1"/>
          </p:cNvCxnSpPr>
          <p:nvPr/>
        </p:nvCxnSpPr>
        <p:spPr>
          <a:xfrm>
            <a:off x="10759049" y="3999603"/>
            <a:ext cx="331279" cy="2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BAE975F2-8D89-9F47-BFE6-CE75727CB479}"/>
                  </a:ext>
                </a:extLst>
              </p:cNvPr>
              <p:cNvSpPr txBox="1"/>
              <p:nvPr/>
            </p:nvSpPr>
            <p:spPr>
              <a:xfrm>
                <a:off x="11090328" y="3786670"/>
                <a:ext cx="3171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h</m:t>
                      </m:r>
                    </m:oMath>
                  </m:oMathPara>
                </a14:m>
                <a:endParaRPr lang="en-CN" sz="2800" dirty="0"/>
              </a:p>
            </p:txBody>
          </p:sp>
        </mc:Choice>
        <mc:Fallback xmlns="">
          <p:sp>
            <p:nvSpPr>
              <p:cNvPr id="154" name="TextBox 153">
                <a:extLst>
                  <a:ext uri="{FF2B5EF4-FFF2-40B4-BE49-F238E27FC236}">
                    <a16:creationId xmlns:a16="http://schemas.microsoft.com/office/drawing/2014/main" id="{BAE975F2-8D89-9F47-BFE6-CE75727CB479}"/>
                  </a:ext>
                </a:extLst>
              </p:cNvPr>
              <p:cNvSpPr txBox="1">
                <a:spLocks noRot="1" noChangeAspect="1" noMove="1" noResize="1" noEditPoints="1" noAdjustHandles="1" noChangeArrowheads="1" noChangeShapeType="1" noTextEdit="1"/>
              </p:cNvSpPr>
              <p:nvPr/>
            </p:nvSpPr>
            <p:spPr>
              <a:xfrm>
                <a:off x="11090328" y="3786670"/>
                <a:ext cx="317138" cy="430887"/>
              </a:xfrm>
              <a:prstGeom prst="rect">
                <a:avLst/>
              </a:prstGeom>
              <a:blipFill>
                <a:blip r:embed="rId6"/>
                <a:stretch>
                  <a:fillRect l="-23077" r="-19231" b="-8571"/>
                </a:stretch>
              </a:blipFill>
            </p:spPr>
            <p:txBody>
              <a:bodyPr/>
              <a:lstStyle/>
              <a:p>
                <a:r>
                  <a:rPr lang="en-CN">
                    <a:noFill/>
                  </a:rPr>
                  <a:t> </a:t>
                </a:r>
              </a:p>
            </p:txBody>
          </p:sp>
        </mc:Fallback>
      </mc:AlternateContent>
      <p:sp>
        <p:nvSpPr>
          <p:cNvPr id="156" name="Right Bracket 155">
            <a:extLst>
              <a:ext uri="{FF2B5EF4-FFF2-40B4-BE49-F238E27FC236}">
                <a16:creationId xmlns:a16="http://schemas.microsoft.com/office/drawing/2014/main" id="{5D8EB208-DD89-3749-90DB-57A6295696A2}"/>
              </a:ext>
            </a:extLst>
          </p:cNvPr>
          <p:cNvSpPr/>
          <p:nvPr/>
        </p:nvSpPr>
        <p:spPr>
          <a:xfrm rot="2224790">
            <a:off x="10403942" y="4855992"/>
            <a:ext cx="65304" cy="5001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57" name="Straight Connector 156">
            <a:extLst>
              <a:ext uri="{FF2B5EF4-FFF2-40B4-BE49-F238E27FC236}">
                <a16:creationId xmlns:a16="http://schemas.microsoft.com/office/drawing/2014/main" id="{E351D6DD-CA29-9148-9688-077D7E70E1D3}"/>
              </a:ext>
            </a:extLst>
          </p:cNvPr>
          <p:cNvCxnSpPr>
            <a:cxnSpLocks/>
            <a:stCxn id="156" idx="2"/>
            <a:endCxn id="158" idx="1"/>
          </p:cNvCxnSpPr>
          <p:nvPr/>
        </p:nvCxnSpPr>
        <p:spPr>
          <a:xfrm flipV="1">
            <a:off x="10462644" y="5121075"/>
            <a:ext cx="323812" cy="46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0CB3344-B213-0D44-9D6C-43348DF5A042}"/>
                  </a:ext>
                </a:extLst>
              </p:cNvPr>
              <p:cNvSpPr txBox="1"/>
              <p:nvPr/>
            </p:nvSpPr>
            <p:spPr>
              <a:xfrm>
                <a:off x="10786456" y="4905631"/>
                <a:ext cx="31713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h</m:t>
                      </m:r>
                    </m:oMath>
                  </m:oMathPara>
                </a14:m>
                <a:endParaRPr lang="en-CN" sz="2800" dirty="0"/>
              </a:p>
            </p:txBody>
          </p:sp>
        </mc:Choice>
        <mc:Fallback xmlns="">
          <p:sp>
            <p:nvSpPr>
              <p:cNvPr id="158" name="TextBox 157">
                <a:extLst>
                  <a:ext uri="{FF2B5EF4-FFF2-40B4-BE49-F238E27FC236}">
                    <a16:creationId xmlns:a16="http://schemas.microsoft.com/office/drawing/2014/main" id="{60CB3344-B213-0D44-9D6C-43348DF5A042}"/>
                  </a:ext>
                </a:extLst>
              </p:cNvPr>
              <p:cNvSpPr txBox="1">
                <a:spLocks noRot="1" noChangeAspect="1" noMove="1" noResize="1" noEditPoints="1" noAdjustHandles="1" noChangeArrowheads="1" noChangeShapeType="1" noTextEdit="1"/>
              </p:cNvSpPr>
              <p:nvPr/>
            </p:nvSpPr>
            <p:spPr>
              <a:xfrm>
                <a:off x="10786456" y="4905631"/>
                <a:ext cx="317138" cy="430887"/>
              </a:xfrm>
              <a:prstGeom prst="rect">
                <a:avLst/>
              </a:prstGeom>
              <a:blipFill>
                <a:blip r:embed="rId6"/>
                <a:stretch>
                  <a:fillRect l="-23077" r="-19231" b="-8571"/>
                </a:stretch>
              </a:blipFill>
            </p:spPr>
            <p:txBody>
              <a:bodyPr/>
              <a:lstStyle/>
              <a:p>
                <a:r>
                  <a:rPr lang="en-CN">
                    <a:noFill/>
                  </a:rPr>
                  <a:t> </a:t>
                </a:r>
              </a:p>
            </p:txBody>
          </p:sp>
        </mc:Fallback>
      </mc:AlternateContent>
      <p:sp>
        <p:nvSpPr>
          <p:cNvPr id="79" name="Rounded Rectangle 78">
            <a:extLst>
              <a:ext uri="{FF2B5EF4-FFF2-40B4-BE49-F238E27FC236}">
                <a16:creationId xmlns:a16="http://schemas.microsoft.com/office/drawing/2014/main" id="{AAF3E645-1FE5-9E41-9E6F-2051C6E28215}"/>
              </a:ext>
            </a:extLst>
          </p:cNvPr>
          <p:cNvSpPr/>
          <p:nvPr/>
        </p:nvSpPr>
        <p:spPr>
          <a:xfrm>
            <a:off x="1928945" y="2171328"/>
            <a:ext cx="2347783"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sp>
        <p:nvSpPr>
          <p:cNvPr id="80" name="Rounded Rectangle 79">
            <a:extLst>
              <a:ext uri="{FF2B5EF4-FFF2-40B4-BE49-F238E27FC236}">
                <a16:creationId xmlns:a16="http://schemas.microsoft.com/office/drawing/2014/main" id="{BB04A182-67F1-284A-8FFE-DAE3CAF486C6}"/>
              </a:ext>
            </a:extLst>
          </p:cNvPr>
          <p:cNvSpPr/>
          <p:nvPr/>
        </p:nvSpPr>
        <p:spPr>
          <a:xfrm>
            <a:off x="1192437" y="2983407"/>
            <a:ext cx="1910400"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SoftMax</a:t>
            </a:r>
            <a:endParaRPr lang="en-CN" sz="2000" dirty="0">
              <a:solidFill>
                <a:schemeClr val="tx1"/>
              </a:solidFill>
            </a:endParaRPr>
          </a:p>
        </p:txBody>
      </p:sp>
      <p:sp>
        <p:nvSpPr>
          <p:cNvPr id="82" name="Rounded Rectangle 81">
            <a:extLst>
              <a:ext uri="{FF2B5EF4-FFF2-40B4-BE49-F238E27FC236}">
                <a16:creationId xmlns:a16="http://schemas.microsoft.com/office/drawing/2014/main" id="{78FD2B69-B0C7-D34B-A0D8-AF5D40C07175}"/>
              </a:ext>
            </a:extLst>
          </p:cNvPr>
          <p:cNvSpPr/>
          <p:nvPr/>
        </p:nvSpPr>
        <p:spPr>
          <a:xfrm>
            <a:off x="1192436" y="3710246"/>
            <a:ext cx="1910401" cy="430891"/>
          </a:xfrm>
          <a:prstGeom prst="roundRect">
            <a:avLst/>
          </a:prstGeom>
          <a:solidFill>
            <a:srgbClr val="FACC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Mask</a:t>
            </a:r>
            <a:r>
              <a:rPr lang="zh-CN" altLang="en-US" sz="2000" dirty="0">
                <a:solidFill>
                  <a:schemeClr val="tx1"/>
                </a:solidFill>
              </a:rPr>
              <a:t> </a:t>
            </a:r>
            <a:r>
              <a:rPr lang="en-US" altLang="zh-CN" sz="2000" dirty="0">
                <a:solidFill>
                  <a:schemeClr val="tx1"/>
                </a:solidFill>
              </a:rPr>
              <a:t>(opt.)</a:t>
            </a:r>
            <a:endParaRPr lang="en-CN" sz="2000" dirty="0">
              <a:solidFill>
                <a:schemeClr val="tx1"/>
              </a:solidFill>
            </a:endParaRPr>
          </a:p>
        </p:txBody>
      </p:sp>
      <p:sp>
        <p:nvSpPr>
          <p:cNvPr id="83" name="Rounded Rectangle 82">
            <a:extLst>
              <a:ext uri="{FF2B5EF4-FFF2-40B4-BE49-F238E27FC236}">
                <a16:creationId xmlns:a16="http://schemas.microsoft.com/office/drawing/2014/main" id="{920B3530-5390-DF4B-B590-14B315D7E968}"/>
              </a:ext>
            </a:extLst>
          </p:cNvPr>
          <p:cNvSpPr/>
          <p:nvPr/>
        </p:nvSpPr>
        <p:spPr>
          <a:xfrm>
            <a:off x="1366632" y="4453707"/>
            <a:ext cx="1562583"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a:t>
            </a:r>
            <a:endParaRPr lang="en-CN" sz="2000" dirty="0">
              <a:solidFill>
                <a:schemeClr val="tx1"/>
              </a:solidFill>
            </a:endParaRPr>
          </a:p>
        </p:txBody>
      </p:sp>
      <p:sp>
        <p:nvSpPr>
          <p:cNvPr id="86" name="Rounded Rectangle 85">
            <a:extLst>
              <a:ext uri="{FF2B5EF4-FFF2-40B4-BE49-F238E27FC236}">
                <a16:creationId xmlns:a16="http://schemas.microsoft.com/office/drawing/2014/main" id="{A85A4281-1658-4C48-980B-DDE55DEEBDFE}"/>
              </a:ext>
            </a:extLst>
          </p:cNvPr>
          <p:cNvSpPr/>
          <p:nvPr/>
        </p:nvSpPr>
        <p:spPr>
          <a:xfrm>
            <a:off x="1192436" y="5202728"/>
            <a:ext cx="1910401"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cxnSp>
        <p:nvCxnSpPr>
          <p:cNvPr id="87" name="Straight Arrow Connector 86">
            <a:extLst>
              <a:ext uri="{FF2B5EF4-FFF2-40B4-BE49-F238E27FC236}">
                <a16:creationId xmlns:a16="http://schemas.microsoft.com/office/drawing/2014/main" id="{EF4559CC-881C-9F46-88BB-F85541C9A389}"/>
              </a:ext>
            </a:extLst>
          </p:cNvPr>
          <p:cNvCxnSpPr>
            <a:cxnSpLocks/>
            <a:stCxn id="82" idx="0"/>
            <a:endCxn id="80" idx="2"/>
          </p:cNvCxnSpPr>
          <p:nvPr/>
        </p:nvCxnSpPr>
        <p:spPr>
          <a:xfrm flipV="1">
            <a:off x="2147637" y="3414298"/>
            <a:ext cx="0" cy="295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53535A2-1EAF-FC47-9F55-7169FC752250}"/>
              </a:ext>
            </a:extLst>
          </p:cNvPr>
          <p:cNvCxnSpPr>
            <a:cxnSpLocks/>
            <a:stCxn id="83" idx="0"/>
            <a:endCxn id="82" idx="2"/>
          </p:cNvCxnSpPr>
          <p:nvPr/>
        </p:nvCxnSpPr>
        <p:spPr>
          <a:xfrm flipH="1" flipV="1">
            <a:off x="2147637" y="4141137"/>
            <a:ext cx="287" cy="312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C6A121E-D5ED-FA41-B91E-26E315067CCD}"/>
              </a:ext>
            </a:extLst>
          </p:cNvPr>
          <p:cNvCxnSpPr>
            <a:cxnSpLocks/>
            <a:stCxn id="86" idx="0"/>
            <a:endCxn id="83" idx="2"/>
          </p:cNvCxnSpPr>
          <p:nvPr/>
        </p:nvCxnSpPr>
        <p:spPr>
          <a:xfrm flipV="1">
            <a:off x="2147637" y="4884598"/>
            <a:ext cx="287" cy="318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68331B8-1388-F846-B566-866185E3781F}"/>
              </a:ext>
            </a:extLst>
          </p:cNvPr>
          <p:cNvCxnSpPr>
            <a:cxnSpLocks/>
          </p:cNvCxnSpPr>
          <p:nvPr/>
        </p:nvCxnSpPr>
        <p:spPr>
          <a:xfrm flipV="1">
            <a:off x="1582407" y="563361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11AB794-19FF-2944-A9F5-E587E82BB197}"/>
              </a:ext>
            </a:extLst>
          </p:cNvPr>
          <p:cNvCxnSpPr>
            <a:cxnSpLocks/>
          </p:cNvCxnSpPr>
          <p:nvPr/>
        </p:nvCxnSpPr>
        <p:spPr>
          <a:xfrm flipV="1">
            <a:off x="2809036" y="563361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4CD394C-6CB7-0A42-A728-94E6582CB42A}"/>
              </a:ext>
            </a:extLst>
          </p:cNvPr>
          <p:cNvCxnSpPr>
            <a:cxnSpLocks/>
            <a:stCxn id="96" idx="0"/>
          </p:cNvCxnSpPr>
          <p:nvPr/>
        </p:nvCxnSpPr>
        <p:spPr>
          <a:xfrm flipH="1" flipV="1">
            <a:off x="4036239" y="2595431"/>
            <a:ext cx="1946" cy="34439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EE84366F-B6A4-5948-A063-86337309D21E}"/>
                  </a:ext>
                </a:extLst>
              </p:cNvPr>
              <p:cNvSpPr txBox="1"/>
              <p:nvPr/>
            </p:nvSpPr>
            <p:spPr>
              <a:xfrm>
                <a:off x="1395777" y="6035095"/>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94" name="TextBox 93">
                <a:extLst>
                  <a:ext uri="{FF2B5EF4-FFF2-40B4-BE49-F238E27FC236}">
                    <a16:creationId xmlns:a16="http://schemas.microsoft.com/office/drawing/2014/main" id="{EE84366F-B6A4-5948-A063-86337309D21E}"/>
                  </a:ext>
                </a:extLst>
              </p:cNvPr>
              <p:cNvSpPr txBox="1">
                <a:spLocks noRot="1" noChangeAspect="1" noMove="1" noResize="1" noEditPoints="1" noAdjustHandles="1" noChangeArrowheads="1" noChangeShapeType="1" noTextEdit="1"/>
              </p:cNvSpPr>
              <p:nvPr/>
            </p:nvSpPr>
            <p:spPr>
              <a:xfrm>
                <a:off x="1395777" y="6035095"/>
                <a:ext cx="364779" cy="430887"/>
              </a:xfrm>
              <a:prstGeom prst="rect">
                <a:avLst/>
              </a:prstGeom>
              <a:blipFill>
                <a:blip r:embed="rId7"/>
                <a:stretch>
                  <a:fillRect l="-23333" r="-23333"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E1EEC46-1C09-D64D-9D39-77F435F5CE64}"/>
                  </a:ext>
                </a:extLst>
              </p:cNvPr>
              <p:cNvSpPr txBox="1"/>
              <p:nvPr/>
            </p:nvSpPr>
            <p:spPr>
              <a:xfrm>
                <a:off x="2626646" y="6051647"/>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95" name="TextBox 94">
                <a:extLst>
                  <a:ext uri="{FF2B5EF4-FFF2-40B4-BE49-F238E27FC236}">
                    <a16:creationId xmlns:a16="http://schemas.microsoft.com/office/drawing/2014/main" id="{AE1EEC46-1C09-D64D-9D39-77F435F5CE64}"/>
                  </a:ext>
                </a:extLst>
              </p:cNvPr>
              <p:cNvSpPr txBox="1">
                <a:spLocks noRot="1" noChangeAspect="1" noMove="1" noResize="1" noEditPoints="1" noAdjustHandles="1" noChangeArrowheads="1" noChangeShapeType="1" noTextEdit="1"/>
              </p:cNvSpPr>
              <p:nvPr/>
            </p:nvSpPr>
            <p:spPr>
              <a:xfrm>
                <a:off x="2626646" y="6051647"/>
                <a:ext cx="373179" cy="430887"/>
              </a:xfrm>
              <a:prstGeom prst="rect">
                <a:avLst/>
              </a:prstGeom>
              <a:blipFill>
                <a:blip r:embed="rId8"/>
                <a:stretch>
                  <a:fillRect l="-16129" r="-12903"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E315E5FC-775A-684E-A4ED-9E1C207AB3B0}"/>
                  </a:ext>
                </a:extLst>
              </p:cNvPr>
              <p:cNvSpPr txBox="1"/>
              <p:nvPr/>
            </p:nvSpPr>
            <p:spPr>
              <a:xfrm>
                <a:off x="3864163" y="6039427"/>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96" name="TextBox 95">
                <a:extLst>
                  <a:ext uri="{FF2B5EF4-FFF2-40B4-BE49-F238E27FC236}">
                    <a16:creationId xmlns:a16="http://schemas.microsoft.com/office/drawing/2014/main" id="{E315E5FC-775A-684E-A4ED-9E1C207AB3B0}"/>
                  </a:ext>
                </a:extLst>
              </p:cNvPr>
              <p:cNvSpPr txBox="1">
                <a:spLocks noRot="1" noChangeAspect="1" noMove="1" noResize="1" noEditPoints="1" noAdjustHandles="1" noChangeArrowheads="1" noChangeShapeType="1" noTextEdit="1"/>
              </p:cNvSpPr>
              <p:nvPr/>
            </p:nvSpPr>
            <p:spPr>
              <a:xfrm>
                <a:off x="3864163" y="6039427"/>
                <a:ext cx="348044" cy="430887"/>
              </a:xfrm>
              <a:prstGeom prst="rect">
                <a:avLst/>
              </a:prstGeom>
              <a:blipFill>
                <a:blip r:embed="rId9"/>
                <a:stretch>
                  <a:fillRect l="-17857" r="-14286" b="-8571"/>
                </a:stretch>
              </a:blipFill>
            </p:spPr>
            <p:txBody>
              <a:bodyPr/>
              <a:lstStyle/>
              <a:p>
                <a:r>
                  <a:rPr lang="en-CN">
                    <a:noFill/>
                  </a:rPr>
                  <a:t> </a:t>
                </a:r>
              </a:p>
            </p:txBody>
          </p:sp>
        </mc:Fallback>
      </mc:AlternateContent>
      <p:cxnSp>
        <p:nvCxnSpPr>
          <p:cNvPr id="98" name="Straight Arrow Connector 97">
            <a:extLst>
              <a:ext uri="{FF2B5EF4-FFF2-40B4-BE49-F238E27FC236}">
                <a16:creationId xmlns:a16="http://schemas.microsoft.com/office/drawing/2014/main" id="{AB6200B6-FEC6-8440-984E-76E42BB44C0B}"/>
              </a:ext>
            </a:extLst>
          </p:cNvPr>
          <p:cNvCxnSpPr>
            <a:cxnSpLocks/>
          </p:cNvCxnSpPr>
          <p:nvPr/>
        </p:nvCxnSpPr>
        <p:spPr>
          <a:xfrm flipV="1">
            <a:off x="2300037" y="2595430"/>
            <a:ext cx="0" cy="378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770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9331441"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7257960"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8774197"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10059491"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10059345"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a:normAutofit fontScale="90000"/>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71</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9405039"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9405040"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9405039"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9405040"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9405039"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9405039"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9409134"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10059344"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10059345"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9405040"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10059196"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10059344"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10059344"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9189502"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10059196"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9404746"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10059344"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9934362"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10024480"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9699128"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10059198"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10184325"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9121920"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10059196"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11143618"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11143618"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11003609"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10594506"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10549958"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10778398"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7986010"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7331558"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7331559"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7331558"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7985864"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7331559"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7985715"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7333984"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7985863"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7864260"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7950999"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7627638"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7988436"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7554511"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7645686"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7988436"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6660129"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6660129"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6220594"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7156995"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7112447"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7340887"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9709423"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9893353"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BBED023-EDA9-834B-8662-56EA38391245}"/>
              </a:ext>
            </a:extLst>
          </p:cNvPr>
          <p:cNvCxnSpPr>
            <a:cxnSpLocks/>
          </p:cNvCxnSpPr>
          <p:nvPr/>
        </p:nvCxnSpPr>
        <p:spPr>
          <a:xfrm flipV="1">
            <a:off x="5252810" y="3900955"/>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AB91204-BD0F-3241-9CBA-629D12C39EC2}"/>
              </a:ext>
            </a:extLst>
          </p:cNvPr>
          <p:cNvCxnSpPr>
            <a:cxnSpLocks/>
          </p:cNvCxnSpPr>
          <p:nvPr/>
        </p:nvCxnSpPr>
        <p:spPr>
          <a:xfrm flipV="1">
            <a:off x="4242411" y="3931893"/>
            <a:ext cx="0" cy="7974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DAB5F71-CD85-A44C-88C9-B890E51D41CA}"/>
              </a:ext>
            </a:extLst>
          </p:cNvPr>
          <p:cNvCxnSpPr>
            <a:cxnSpLocks/>
          </p:cNvCxnSpPr>
          <p:nvPr/>
        </p:nvCxnSpPr>
        <p:spPr>
          <a:xfrm flipV="1">
            <a:off x="3186080" y="3648059"/>
            <a:ext cx="0" cy="938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ounded Rectangle 63">
            <a:extLst>
              <a:ext uri="{FF2B5EF4-FFF2-40B4-BE49-F238E27FC236}">
                <a16:creationId xmlns:a16="http://schemas.microsoft.com/office/drawing/2014/main" id="{06159E69-69F6-5D49-BE53-6BAB3347E373}"/>
              </a:ext>
            </a:extLst>
          </p:cNvPr>
          <p:cNvSpPr/>
          <p:nvPr/>
        </p:nvSpPr>
        <p:spPr>
          <a:xfrm>
            <a:off x="2732919" y="4437274"/>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sp>
        <p:nvSpPr>
          <p:cNvPr id="66" name="Rounded Rectangle 65">
            <a:extLst>
              <a:ext uri="{FF2B5EF4-FFF2-40B4-BE49-F238E27FC236}">
                <a16:creationId xmlns:a16="http://schemas.microsoft.com/office/drawing/2014/main" id="{323F0124-DB4F-2240-943E-FE60ECA32C47}"/>
              </a:ext>
            </a:extLst>
          </p:cNvPr>
          <p:cNvSpPr/>
          <p:nvPr/>
        </p:nvSpPr>
        <p:spPr>
          <a:xfrm>
            <a:off x="3170317" y="3096390"/>
            <a:ext cx="2517568" cy="857845"/>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Scaled</a:t>
            </a:r>
            <a:r>
              <a:rPr lang="zh-CN" altLang="en-US" sz="1600" dirty="0">
                <a:solidFill>
                  <a:schemeClr val="tx1"/>
                </a:solidFill>
              </a:rPr>
              <a:t> </a:t>
            </a:r>
            <a:r>
              <a:rPr lang="en-US" altLang="zh-CN" sz="1600" dirty="0">
                <a:solidFill>
                  <a:schemeClr val="tx1"/>
                </a:solidFill>
              </a:rPr>
              <a:t>Dot-Product</a:t>
            </a:r>
            <a:r>
              <a:rPr lang="zh-CN" altLang="en-US" sz="1600" dirty="0">
                <a:solidFill>
                  <a:schemeClr val="tx1"/>
                </a:solidFill>
              </a:rPr>
              <a:t> </a:t>
            </a:r>
            <a:endParaRPr lang="en-US" altLang="zh-CN" sz="1600" dirty="0">
              <a:solidFill>
                <a:schemeClr val="tx1"/>
              </a:solidFill>
            </a:endParaRPr>
          </a:p>
          <a:p>
            <a:pPr algn="ctr"/>
            <a:r>
              <a:rPr lang="en-US" altLang="zh-CN" sz="1600" dirty="0">
                <a:solidFill>
                  <a:schemeClr val="tx1"/>
                </a:solidFill>
              </a:rPr>
              <a:t>Attention</a:t>
            </a:r>
            <a:endParaRPr lang="en-CN" sz="1600" dirty="0">
              <a:solidFill>
                <a:schemeClr val="tx1"/>
              </a:solidFill>
            </a:endParaRPr>
          </a:p>
        </p:txBody>
      </p:sp>
      <p:sp>
        <p:nvSpPr>
          <p:cNvPr id="67" name="TextBox 66">
            <a:extLst>
              <a:ext uri="{FF2B5EF4-FFF2-40B4-BE49-F238E27FC236}">
                <a16:creationId xmlns:a16="http://schemas.microsoft.com/office/drawing/2014/main" id="{006D5E25-A95B-E44C-B1C0-5F0F08DBF20C}"/>
              </a:ext>
            </a:extLst>
          </p:cNvPr>
          <p:cNvSpPr txBox="1"/>
          <p:nvPr/>
        </p:nvSpPr>
        <p:spPr>
          <a:xfrm>
            <a:off x="2827636" y="942444"/>
            <a:ext cx="3017838" cy="307777"/>
          </a:xfrm>
          <a:prstGeom prst="rect">
            <a:avLst/>
          </a:prstGeom>
          <a:noFill/>
        </p:spPr>
        <p:txBody>
          <a:bodyPr wrap="square">
            <a:spAutoFit/>
          </a:bodyPr>
          <a:lstStyle/>
          <a:p>
            <a:pPr algn="ctr"/>
            <a:r>
              <a:rPr lang="en-US" altLang="zh-CN" sz="1400" dirty="0"/>
              <a:t>Multi-Head</a:t>
            </a:r>
            <a:r>
              <a:rPr lang="zh-CN" altLang="en-US" sz="1400" dirty="0"/>
              <a:t> </a:t>
            </a:r>
            <a:r>
              <a:rPr lang="en-US" sz="1400" dirty="0"/>
              <a:t>Attention</a:t>
            </a:r>
            <a:endParaRPr lang="en-CN" sz="1400" dirty="0"/>
          </a:p>
        </p:txBody>
      </p:sp>
      <p:sp>
        <p:nvSpPr>
          <p:cNvPr id="68" name="Rounded Rectangle 67">
            <a:extLst>
              <a:ext uri="{FF2B5EF4-FFF2-40B4-BE49-F238E27FC236}">
                <a16:creationId xmlns:a16="http://schemas.microsoft.com/office/drawing/2014/main" id="{78EF378C-0774-CE43-A327-910500354AF1}"/>
              </a:ext>
            </a:extLst>
          </p:cNvPr>
          <p:cNvSpPr/>
          <p:nvPr/>
        </p:nvSpPr>
        <p:spPr>
          <a:xfrm>
            <a:off x="3842050" y="1748345"/>
            <a:ext cx="989013"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sp>
        <p:nvSpPr>
          <p:cNvPr id="69" name="Rounded Rectangle 68">
            <a:extLst>
              <a:ext uri="{FF2B5EF4-FFF2-40B4-BE49-F238E27FC236}">
                <a16:creationId xmlns:a16="http://schemas.microsoft.com/office/drawing/2014/main" id="{6C14B0D7-A424-3649-B0B2-F09BF7A5B04D}"/>
              </a:ext>
            </a:extLst>
          </p:cNvPr>
          <p:cNvSpPr/>
          <p:nvPr/>
        </p:nvSpPr>
        <p:spPr>
          <a:xfrm>
            <a:off x="3646926" y="2485498"/>
            <a:ext cx="1379259"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Concat</a:t>
            </a:r>
            <a:endParaRPr lang="en-CN" sz="1600" dirty="0">
              <a:solidFill>
                <a:schemeClr val="tx1"/>
              </a:solidFill>
            </a:endParaRPr>
          </a:p>
        </p:txBody>
      </p:sp>
      <p:cxnSp>
        <p:nvCxnSpPr>
          <p:cNvPr id="70" name="Straight Arrow Connector 69">
            <a:extLst>
              <a:ext uri="{FF2B5EF4-FFF2-40B4-BE49-F238E27FC236}">
                <a16:creationId xmlns:a16="http://schemas.microsoft.com/office/drawing/2014/main" id="{3F4CB6EC-F789-C047-A51F-4CDA7992C29C}"/>
              </a:ext>
            </a:extLst>
          </p:cNvPr>
          <p:cNvCxnSpPr>
            <a:cxnSpLocks/>
            <a:stCxn id="68" idx="0"/>
            <a:endCxn id="67" idx="2"/>
          </p:cNvCxnSpPr>
          <p:nvPr/>
        </p:nvCxnSpPr>
        <p:spPr>
          <a:xfrm flipH="1" flipV="1">
            <a:off x="4336555" y="1250221"/>
            <a:ext cx="2" cy="4981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F2AA1DC-CDE5-6642-92DB-0D2C0A480AB9}"/>
              </a:ext>
            </a:extLst>
          </p:cNvPr>
          <p:cNvCxnSpPr>
            <a:cxnSpLocks/>
            <a:stCxn id="69" idx="0"/>
            <a:endCxn id="68" idx="2"/>
          </p:cNvCxnSpPr>
          <p:nvPr/>
        </p:nvCxnSpPr>
        <p:spPr>
          <a:xfrm flipV="1">
            <a:off x="4336556" y="2179236"/>
            <a:ext cx="1" cy="3062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9677B36-D120-944F-85B9-09EBE0010C42}"/>
                  </a:ext>
                </a:extLst>
              </p:cNvPr>
              <p:cNvSpPr txBox="1"/>
              <p:nvPr/>
            </p:nvSpPr>
            <p:spPr>
              <a:xfrm>
                <a:off x="2773592" y="5556362"/>
                <a:ext cx="2607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𝑸</m:t>
                      </m:r>
                    </m:oMath>
                  </m:oMathPara>
                </a14:m>
                <a:endParaRPr lang="en-CN" sz="2000" b="1" dirty="0"/>
              </a:p>
            </p:txBody>
          </p:sp>
        </mc:Choice>
        <mc:Fallback xmlns="">
          <p:sp>
            <p:nvSpPr>
              <p:cNvPr id="73" name="TextBox 72">
                <a:extLst>
                  <a:ext uri="{FF2B5EF4-FFF2-40B4-BE49-F238E27FC236}">
                    <a16:creationId xmlns:a16="http://schemas.microsoft.com/office/drawing/2014/main" id="{29677B36-D120-944F-85B9-09EBE0010C42}"/>
                  </a:ext>
                </a:extLst>
              </p:cNvPr>
              <p:cNvSpPr txBox="1">
                <a:spLocks noRot="1" noChangeAspect="1" noMove="1" noResize="1" noEditPoints="1" noAdjustHandles="1" noChangeArrowheads="1" noChangeShapeType="1" noTextEdit="1"/>
              </p:cNvSpPr>
              <p:nvPr/>
            </p:nvSpPr>
            <p:spPr>
              <a:xfrm>
                <a:off x="2773592" y="5556362"/>
                <a:ext cx="260776" cy="307777"/>
              </a:xfrm>
              <a:prstGeom prst="rect">
                <a:avLst/>
              </a:prstGeom>
              <a:blipFill>
                <a:blip r:embed="rId5"/>
                <a:stretch>
                  <a:fillRect l="-27273" r="-2272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40476C6-501F-9148-8543-32EF70394CD8}"/>
                  </a:ext>
                </a:extLst>
              </p:cNvPr>
              <p:cNvSpPr txBox="1"/>
              <p:nvPr/>
            </p:nvSpPr>
            <p:spPr>
              <a:xfrm>
                <a:off x="3860227" y="5587706"/>
                <a:ext cx="27251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𝑲</m:t>
                      </m:r>
                    </m:oMath>
                  </m:oMathPara>
                </a14:m>
                <a:endParaRPr lang="en-CN" sz="2000" b="1" dirty="0"/>
              </a:p>
            </p:txBody>
          </p:sp>
        </mc:Choice>
        <mc:Fallback xmlns="">
          <p:sp>
            <p:nvSpPr>
              <p:cNvPr id="74" name="TextBox 73">
                <a:extLst>
                  <a:ext uri="{FF2B5EF4-FFF2-40B4-BE49-F238E27FC236}">
                    <a16:creationId xmlns:a16="http://schemas.microsoft.com/office/drawing/2014/main" id="{740476C6-501F-9148-8543-32EF70394CD8}"/>
                  </a:ext>
                </a:extLst>
              </p:cNvPr>
              <p:cNvSpPr txBox="1">
                <a:spLocks noRot="1" noChangeAspect="1" noMove="1" noResize="1" noEditPoints="1" noAdjustHandles="1" noChangeArrowheads="1" noChangeShapeType="1" noTextEdit="1"/>
              </p:cNvSpPr>
              <p:nvPr/>
            </p:nvSpPr>
            <p:spPr>
              <a:xfrm>
                <a:off x="3860227" y="5587706"/>
                <a:ext cx="272510" cy="307777"/>
              </a:xfrm>
              <a:prstGeom prst="rect">
                <a:avLst/>
              </a:prstGeom>
              <a:blipFill>
                <a:blip r:embed="rId6"/>
                <a:stretch>
                  <a:fillRect l="-13043" r="-17391" b="-8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C6358A4-58A4-BB4E-B33B-7C7F06C6BE86}"/>
                  </a:ext>
                </a:extLst>
              </p:cNvPr>
              <p:cNvSpPr txBox="1"/>
              <p:nvPr/>
            </p:nvSpPr>
            <p:spPr>
              <a:xfrm>
                <a:off x="4975151" y="5584960"/>
                <a:ext cx="24859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oMath>
                  </m:oMathPara>
                </a14:m>
                <a:endParaRPr lang="en-CN" sz="2000" b="1" dirty="0"/>
              </a:p>
            </p:txBody>
          </p:sp>
        </mc:Choice>
        <mc:Fallback xmlns="">
          <p:sp>
            <p:nvSpPr>
              <p:cNvPr id="75" name="TextBox 74">
                <a:extLst>
                  <a:ext uri="{FF2B5EF4-FFF2-40B4-BE49-F238E27FC236}">
                    <a16:creationId xmlns:a16="http://schemas.microsoft.com/office/drawing/2014/main" id="{2C6358A4-58A4-BB4E-B33B-7C7F06C6BE86}"/>
                  </a:ext>
                </a:extLst>
              </p:cNvPr>
              <p:cNvSpPr txBox="1">
                <a:spLocks noRot="1" noChangeAspect="1" noMove="1" noResize="1" noEditPoints="1" noAdjustHandles="1" noChangeArrowheads="1" noChangeShapeType="1" noTextEdit="1"/>
              </p:cNvSpPr>
              <p:nvPr/>
            </p:nvSpPr>
            <p:spPr>
              <a:xfrm>
                <a:off x="4975151" y="5584960"/>
                <a:ext cx="248594" cy="307777"/>
              </a:xfrm>
              <a:prstGeom prst="rect">
                <a:avLst/>
              </a:prstGeom>
              <a:blipFill>
                <a:blip r:embed="rId7"/>
                <a:stretch>
                  <a:fillRect l="-14286" r="-14286" b="-7692"/>
                </a:stretch>
              </a:blipFill>
            </p:spPr>
            <p:txBody>
              <a:bodyPr/>
              <a:lstStyle/>
              <a:p>
                <a:r>
                  <a:rPr lang="en-CN">
                    <a:noFill/>
                  </a:rPr>
                  <a:t> </a:t>
                </a:r>
              </a:p>
            </p:txBody>
          </p:sp>
        </mc:Fallback>
      </mc:AlternateContent>
      <p:cxnSp>
        <p:nvCxnSpPr>
          <p:cNvPr id="76" name="Straight Arrow Connector 75">
            <a:extLst>
              <a:ext uri="{FF2B5EF4-FFF2-40B4-BE49-F238E27FC236}">
                <a16:creationId xmlns:a16="http://schemas.microsoft.com/office/drawing/2014/main" id="{337DF02B-02EC-4049-98CD-E1D46397F988}"/>
              </a:ext>
            </a:extLst>
          </p:cNvPr>
          <p:cNvCxnSpPr>
            <a:cxnSpLocks/>
            <a:stCxn id="73" idx="0"/>
            <a:endCxn id="83" idx="2"/>
          </p:cNvCxnSpPr>
          <p:nvPr/>
        </p:nvCxnSpPr>
        <p:spPr>
          <a:xfrm flipV="1">
            <a:off x="2903980" y="5114232"/>
            <a:ext cx="4513" cy="442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6FEEC7B7-A712-CC4B-B7C4-65CB9240AB4D}"/>
              </a:ext>
            </a:extLst>
          </p:cNvPr>
          <p:cNvSpPr/>
          <p:nvPr/>
        </p:nvSpPr>
        <p:spPr>
          <a:xfrm>
            <a:off x="2615107" y="4576917"/>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79" name="Straight Arrow Connector 78">
            <a:extLst>
              <a:ext uri="{FF2B5EF4-FFF2-40B4-BE49-F238E27FC236}">
                <a16:creationId xmlns:a16="http://schemas.microsoft.com/office/drawing/2014/main" id="{CA867B45-6EBC-A947-8E50-18B30E25B6BF}"/>
              </a:ext>
            </a:extLst>
          </p:cNvPr>
          <p:cNvCxnSpPr>
            <a:cxnSpLocks/>
            <a:stCxn id="73" idx="0"/>
            <a:endCxn id="78" idx="2"/>
          </p:cNvCxnSpPr>
          <p:nvPr/>
        </p:nvCxnSpPr>
        <p:spPr>
          <a:xfrm flipV="1">
            <a:off x="2903980" y="5007808"/>
            <a:ext cx="97050" cy="5485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EF1870C-AB43-7242-8AA7-2EEE4D57821B}"/>
              </a:ext>
            </a:extLst>
          </p:cNvPr>
          <p:cNvCxnSpPr>
            <a:cxnSpLocks/>
            <a:stCxn id="73" idx="0"/>
            <a:endCxn id="64" idx="2"/>
          </p:cNvCxnSpPr>
          <p:nvPr/>
        </p:nvCxnSpPr>
        <p:spPr>
          <a:xfrm flipV="1">
            <a:off x="2903980" y="4868165"/>
            <a:ext cx="214862" cy="6881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E8F753A6-BB74-884F-B035-7F68129C582D}"/>
              </a:ext>
            </a:extLst>
          </p:cNvPr>
          <p:cNvSpPr/>
          <p:nvPr/>
        </p:nvSpPr>
        <p:spPr>
          <a:xfrm>
            <a:off x="2894470" y="3289791"/>
            <a:ext cx="2544712" cy="746080"/>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Scaled</a:t>
            </a:r>
            <a:r>
              <a:rPr lang="zh-CN" altLang="en-US" sz="1600" dirty="0">
                <a:solidFill>
                  <a:schemeClr val="tx1"/>
                </a:solidFill>
              </a:rPr>
              <a:t> </a:t>
            </a:r>
            <a:r>
              <a:rPr lang="en-US" altLang="zh-CN" sz="1600" dirty="0">
                <a:solidFill>
                  <a:schemeClr val="tx1"/>
                </a:solidFill>
              </a:rPr>
              <a:t>Dot-Product</a:t>
            </a:r>
            <a:r>
              <a:rPr lang="zh-CN" altLang="en-US" sz="1600" dirty="0">
                <a:solidFill>
                  <a:schemeClr val="tx1"/>
                </a:solidFill>
              </a:rPr>
              <a:t> </a:t>
            </a:r>
            <a:endParaRPr lang="en-US" altLang="zh-CN" sz="1600" dirty="0">
              <a:solidFill>
                <a:schemeClr val="tx1"/>
              </a:solidFill>
            </a:endParaRPr>
          </a:p>
          <a:p>
            <a:pPr algn="ctr"/>
            <a:r>
              <a:rPr lang="en-US" altLang="zh-CN" sz="1600" dirty="0">
                <a:solidFill>
                  <a:schemeClr val="tx1"/>
                </a:solidFill>
              </a:rPr>
              <a:t>Attention</a:t>
            </a:r>
            <a:endParaRPr lang="en-CN" sz="1600" dirty="0">
              <a:solidFill>
                <a:schemeClr val="tx1"/>
              </a:solidFill>
            </a:endParaRPr>
          </a:p>
        </p:txBody>
      </p:sp>
      <p:cxnSp>
        <p:nvCxnSpPr>
          <p:cNvPr id="82" name="Straight Arrow Connector 81">
            <a:extLst>
              <a:ext uri="{FF2B5EF4-FFF2-40B4-BE49-F238E27FC236}">
                <a16:creationId xmlns:a16="http://schemas.microsoft.com/office/drawing/2014/main" id="{25927145-1228-B94F-BD2F-FCD8C9A36B23}"/>
              </a:ext>
            </a:extLst>
          </p:cNvPr>
          <p:cNvCxnSpPr>
            <a:cxnSpLocks/>
          </p:cNvCxnSpPr>
          <p:nvPr/>
        </p:nvCxnSpPr>
        <p:spPr>
          <a:xfrm flipH="1" flipV="1">
            <a:off x="3011585" y="3777726"/>
            <a:ext cx="1" cy="8035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770B1952-976C-1341-A931-2D905699BA4C}"/>
              </a:ext>
            </a:extLst>
          </p:cNvPr>
          <p:cNvSpPr/>
          <p:nvPr/>
        </p:nvSpPr>
        <p:spPr>
          <a:xfrm>
            <a:off x="2522570" y="4683341"/>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84" name="Straight Arrow Connector 83">
            <a:extLst>
              <a:ext uri="{FF2B5EF4-FFF2-40B4-BE49-F238E27FC236}">
                <a16:creationId xmlns:a16="http://schemas.microsoft.com/office/drawing/2014/main" id="{81B4F5E3-E866-BE45-9479-7C77284669B9}"/>
              </a:ext>
            </a:extLst>
          </p:cNvPr>
          <p:cNvCxnSpPr>
            <a:cxnSpLocks/>
            <a:stCxn id="83" idx="0"/>
          </p:cNvCxnSpPr>
          <p:nvPr/>
        </p:nvCxnSpPr>
        <p:spPr>
          <a:xfrm flipV="1">
            <a:off x="2908493" y="4182603"/>
            <a:ext cx="9531" cy="500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75F76A44-B034-4149-A040-22A81E4ACE0B}"/>
              </a:ext>
            </a:extLst>
          </p:cNvPr>
          <p:cNvSpPr/>
          <p:nvPr/>
        </p:nvSpPr>
        <p:spPr>
          <a:xfrm>
            <a:off x="3765314" y="4444531"/>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87" name="Straight Arrow Connector 86">
            <a:extLst>
              <a:ext uri="{FF2B5EF4-FFF2-40B4-BE49-F238E27FC236}">
                <a16:creationId xmlns:a16="http://schemas.microsoft.com/office/drawing/2014/main" id="{52F193D0-4645-7E4D-9D0D-0F5FC8A90826}"/>
              </a:ext>
            </a:extLst>
          </p:cNvPr>
          <p:cNvCxnSpPr>
            <a:cxnSpLocks/>
            <a:stCxn id="74" idx="0"/>
            <a:endCxn id="93" idx="2"/>
          </p:cNvCxnSpPr>
          <p:nvPr/>
        </p:nvCxnSpPr>
        <p:spPr>
          <a:xfrm flipH="1" flipV="1">
            <a:off x="3961256" y="5114232"/>
            <a:ext cx="35226" cy="473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4145D098-9912-2C40-9626-03B803F383B5}"/>
              </a:ext>
            </a:extLst>
          </p:cNvPr>
          <p:cNvSpPr/>
          <p:nvPr/>
        </p:nvSpPr>
        <p:spPr>
          <a:xfrm>
            <a:off x="3642444" y="4576917"/>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90" name="Straight Arrow Connector 89">
            <a:extLst>
              <a:ext uri="{FF2B5EF4-FFF2-40B4-BE49-F238E27FC236}">
                <a16:creationId xmlns:a16="http://schemas.microsoft.com/office/drawing/2014/main" id="{F7BC3773-DBB8-F748-852C-4EE732B9F8F3}"/>
              </a:ext>
            </a:extLst>
          </p:cNvPr>
          <p:cNvCxnSpPr>
            <a:cxnSpLocks/>
            <a:stCxn id="74" idx="0"/>
            <a:endCxn id="89" idx="2"/>
          </p:cNvCxnSpPr>
          <p:nvPr/>
        </p:nvCxnSpPr>
        <p:spPr>
          <a:xfrm flipV="1">
            <a:off x="3996482" y="5007808"/>
            <a:ext cx="31885" cy="579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FB36F4F-09AE-9A4A-BCB4-34D284997EA5}"/>
              </a:ext>
            </a:extLst>
          </p:cNvPr>
          <p:cNvCxnSpPr>
            <a:cxnSpLocks/>
            <a:stCxn id="74" idx="0"/>
            <a:endCxn id="86" idx="2"/>
          </p:cNvCxnSpPr>
          <p:nvPr/>
        </p:nvCxnSpPr>
        <p:spPr>
          <a:xfrm flipV="1">
            <a:off x="3996482" y="4875422"/>
            <a:ext cx="154755" cy="7122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4811D83D-FF3A-FF4A-8ABC-AD7AC1A68CA1}"/>
              </a:ext>
            </a:extLst>
          </p:cNvPr>
          <p:cNvSpPr/>
          <p:nvPr/>
        </p:nvSpPr>
        <p:spPr>
          <a:xfrm>
            <a:off x="3575333" y="4683341"/>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94" name="Straight Arrow Connector 93">
            <a:extLst>
              <a:ext uri="{FF2B5EF4-FFF2-40B4-BE49-F238E27FC236}">
                <a16:creationId xmlns:a16="http://schemas.microsoft.com/office/drawing/2014/main" id="{24178F06-FE81-F245-BC58-6731F854F37D}"/>
              </a:ext>
            </a:extLst>
          </p:cNvPr>
          <p:cNvCxnSpPr>
            <a:cxnSpLocks/>
            <a:stCxn id="93" idx="0"/>
          </p:cNvCxnSpPr>
          <p:nvPr/>
        </p:nvCxnSpPr>
        <p:spPr>
          <a:xfrm flipH="1" flipV="1">
            <a:off x="3958172" y="4179503"/>
            <a:ext cx="3084" cy="5038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CBE73295-A5A6-354B-8BFD-D8282E862E2A}"/>
              </a:ext>
            </a:extLst>
          </p:cNvPr>
          <p:cNvSpPr/>
          <p:nvPr/>
        </p:nvSpPr>
        <p:spPr>
          <a:xfrm>
            <a:off x="4842993" y="4448929"/>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96" name="Straight Arrow Connector 95">
            <a:extLst>
              <a:ext uri="{FF2B5EF4-FFF2-40B4-BE49-F238E27FC236}">
                <a16:creationId xmlns:a16="http://schemas.microsoft.com/office/drawing/2014/main" id="{44E1213B-D637-5948-9A92-2452383BF874}"/>
              </a:ext>
            </a:extLst>
          </p:cNvPr>
          <p:cNvCxnSpPr>
            <a:cxnSpLocks/>
            <a:stCxn id="75" idx="0"/>
            <a:endCxn id="102" idx="2"/>
          </p:cNvCxnSpPr>
          <p:nvPr/>
        </p:nvCxnSpPr>
        <p:spPr>
          <a:xfrm flipH="1" flipV="1">
            <a:off x="5045577" y="5118630"/>
            <a:ext cx="53871" cy="4663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A974DAD2-38A2-E647-A21B-6B5F3444FB38}"/>
              </a:ext>
            </a:extLst>
          </p:cNvPr>
          <p:cNvSpPr/>
          <p:nvPr/>
        </p:nvSpPr>
        <p:spPr>
          <a:xfrm>
            <a:off x="4729924" y="4581315"/>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98" name="Straight Arrow Connector 97">
            <a:extLst>
              <a:ext uri="{FF2B5EF4-FFF2-40B4-BE49-F238E27FC236}">
                <a16:creationId xmlns:a16="http://schemas.microsoft.com/office/drawing/2014/main" id="{D6C32720-D4F1-9D4C-A84C-F6F9E07E3FC6}"/>
              </a:ext>
            </a:extLst>
          </p:cNvPr>
          <p:cNvCxnSpPr>
            <a:cxnSpLocks/>
            <a:stCxn id="75" idx="0"/>
            <a:endCxn id="97" idx="2"/>
          </p:cNvCxnSpPr>
          <p:nvPr/>
        </p:nvCxnSpPr>
        <p:spPr>
          <a:xfrm flipV="1">
            <a:off x="5099448" y="5012206"/>
            <a:ext cx="16399" cy="572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A178F14-E9BA-5647-905E-886AC4CAA87E}"/>
              </a:ext>
            </a:extLst>
          </p:cNvPr>
          <p:cNvCxnSpPr>
            <a:cxnSpLocks/>
            <a:stCxn id="75" idx="0"/>
            <a:endCxn id="95" idx="2"/>
          </p:cNvCxnSpPr>
          <p:nvPr/>
        </p:nvCxnSpPr>
        <p:spPr>
          <a:xfrm flipV="1">
            <a:off x="5099448" y="4879820"/>
            <a:ext cx="129468" cy="705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A32C0C8-E44A-434B-A0B1-4F7A24175579}"/>
              </a:ext>
            </a:extLst>
          </p:cNvPr>
          <p:cNvCxnSpPr>
            <a:cxnSpLocks/>
            <a:stCxn id="97" idx="0"/>
          </p:cNvCxnSpPr>
          <p:nvPr/>
        </p:nvCxnSpPr>
        <p:spPr>
          <a:xfrm flipH="1" flipV="1">
            <a:off x="5110678" y="3797812"/>
            <a:ext cx="5169" cy="7835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ounded Rectangle 101">
            <a:extLst>
              <a:ext uri="{FF2B5EF4-FFF2-40B4-BE49-F238E27FC236}">
                <a16:creationId xmlns:a16="http://schemas.microsoft.com/office/drawing/2014/main" id="{A36F92F1-682A-7A4F-8CE1-9FB71109E014}"/>
              </a:ext>
            </a:extLst>
          </p:cNvPr>
          <p:cNvSpPr/>
          <p:nvPr/>
        </p:nvSpPr>
        <p:spPr>
          <a:xfrm>
            <a:off x="4659654" y="4687739"/>
            <a:ext cx="771846" cy="430891"/>
          </a:xfrm>
          <a:prstGeom prst="roundRect">
            <a:avLst/>
          </a:prstGeom>
          <a:solidFill>
            <a:srgbClr val="E8EFE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Linear</a:t>
            </a:r>
            <a:endParaRPr lang="en-CN" sz="1600" dirty="0">
              <a:solidFill>
                <a:schemeClr val="tx1"/>
              </a:solidFill>
            </a:endParaRPr>
          </a:p>
        </p:txBody>
      </p:sp>
      <p:cxnSp>
        <p:nvCxnSpPr>
          <p:cNvPr id="103" name="Straight Arrow Connector 102">
            <a:extLst>
              <a:ext uri="{FF2B5EF4-FFF2-40B4-BE49-F238E27FC236}">
                <a16:creationId xmlns:a16="http://schemas.microsoft.com/office/drawing/2014/main" id="{4DD8AE56-4956-7542-8801-264B90D7A242}"/>
              </a:ext>
            </a:extLst>
          </p:cNvPr>
          <p:cNvCxnSpPr>
            <a:cxnSpLocks/>
            <a:stCxn id="102" idx="0"/>
          </p:cNvCxnSpPr>
          <p:nvPr/>
        </p:nvCxnSpPr>
        <p:spPr>
          <a:xfrm flipH="1" flipV="1">
            <a:off x="5043431" y="4189563"/>
            <a:ext cx="2146" cy="498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3BA1BBE-E629-204A-A7D8-9F312EA28BC9}"/>
              </a:ext>
            </a:extLst>
          </p:cNvPr>
          <p:cNvCxnSpPr>
            <a:cxnSpLocks/>
          </p:cNvCxnSpPr>
          <p:nvPr/>
        </p:nvCxnSpPr>
        <p:spPr>
          <a:xfrm flipH="1" flipV="1">
            <a:off x="4052240" y="3797812"/>
            <a:ext cx="3554" cy="7892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a:extLst>
              <a:ext uri="{FF2B5EF4-FFF2-40B4-BE49-F238E27FC236}">
                <a16:creationId xmlns:a16="http://schemas.microsoft.com/office/drawing/2014/main" id="{DF011B1F-D5FB-E44C-B8FE-973FFB306ED4}"/>
              </a:ext>
            </a:extLst>
          </p:cNvPr>
          <p:cNvSpPr/>
          <p:nvPr/>
        </p:nvSpPr>
        <p:spPr>
          <a:xfrm>
            <a:off x="2778866" y="3428159"/>
            <a:ext cx="2544712" cy="746080"/>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Scaled</a:t>
            </a:r>
            <a:r>
              <a:rPr lang="zh-CN" altLang="en-US" sz="1600" dirty="0">
                <a:solidFill>
                  <a:schemeClr val="tx1"/>
                </a:solidFill>
              </a:rPr>
              <a:t> </a:t>
            </a:r>
            <a:r>
              <a:rPr lang="en-US" altLang="zh-CN" sz="1600" dirty="0">
                <a:solidFill>
                  <a:schemeClr val="tx1"/>
                </a:solidFill>
              </a:rPr>
              <a:t>Dot-Product</a:t>
            </a:r>
            <a:r>
              <a:rPr lang="zh-CN" altLang="en-US" sz="1600" dirty="0">
                <a:solidFill>
                  <a:schemeClr val="tx1"/>
                </a:solidFill>
              </a:rPr>
              <a:t> </a:t>
            </a:r>
            <a:endParaRPr lang="en-US" altLang="zh-CN" sz="1600" dirty="0">
              <a:solidFill>
                <a:schemeClr val="tx1"/>
              </a:solidFill>
            </a:endParaRPr>
          </a:p>
          <a:p>
            <a:pPr algn="ctr"/>
            <a:r>
              <a:rPr lang="en-US" altLang="zh-CN" sz="1600" dirty="0">
                <a:solidFill>
                  <a:schemeClr val="tx1"/>
                </a:solidFill>
              </a:rPr>
              <a:t>Attention</a:t>
            </a:r>
            <a:endParaRPr lang="en-CN" sz="1600" dirty="0">
              <a:solidFill>
                <a:schemeClr val="tx1"/>
              </a:solidFill>
            </a:endParaRPr>
          </a:p>
        </p:txBody>
      </p:sp>
      <p:cxnSp>
        <p:nvCxnSpPr>
          <p:cNvPr id="107" name="Straight Arrow Connector 106">
            <a:extLst>
              <a:ext uri="{FF2B5EF4-FFF2-40B4-BE49-F238E27FC236}">
                <a16:creationId xmlns:a16="http://schemas.microsoft.com/office/drawing/2014/main" id="{F7F4A8B1-421C-544B-A3AE-46FB2A21D617}"/>
              </a:ext>
            </a:extLst>
          </p:cNvPr>
          <p:cNvCxnSpPr>
            <a:cxnSpLocks/>
          </p:cNvCxnSpPr>
          <p:nvPr/>
        </p:nvCxnSpPr>
        <p:spPr>
          <a:xfrm flipV="1">
            <a:off x="4713031" y="2916389"/>
            <a:ext cx="0" cy="180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F0AEB28-C436-9049-A435-70CFB728D08C}"/>
              </a:ext>
            </a:extLst>
          </p:cNvPr>
          <p:cNvCxnSpPr>
            <a:cxnSpLocks/>
          </p:cNvCxnSpPr>
          <p:nvPr/>
        </p:nvCxnSpPr>
        <p:spPr>
          <a:xfrm flipV="1">
            <a:off x="4457152" y="2916389"/>
            <a:ext cx="0" cy="373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C13D7E2-D570-2440-9126-8258EECC8526}"/>
              </a:ext>
            </a:extLst>
          </p:cNvPr>
          <p:cNvCxnSpPr>
            <a:cxnSpLocks/>
            <a:endCxn id="69" idx="2"/>
          </p:cNvCxnSpPr>
          <p:nvPr/>
        </p:nvCxnSpPr>
        <p:spPr>
          <a:xfrm flipH="1" flipV="1">
            <a:off x="4336556" y="2916389"/>
            <a:ext cx="4992" cy="5117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07A4E0D3-4933-0243-86B6-2482AFAC427C}"/>
              </a:ext>
            </a:extLst>
          </p:cNvPr>
          <p:cNvSpPr txBox="1"/>
          <p:nvPr/>
        </p:nvSpPr>
        <p:spPr>
          <a:xfrm rot="20579500">
            <a:off x="4431677" y="2965208"/>
            <a:ext cx="332142" cy="307777"/>
          </a:xfrm>
          <a:prstGeom prst="rect">
            <a:avLst/>
          </a:prstGeom>
          <a:noFill/>
        </p:spPr>
        <p:txBody>
          <a:bodyPr wrap="none" rtlCol="0">
            <a:spAutoFit/>
          </a:bodyPr>
          <a:lstStyle/>
          <a:p>
            <a:r>
              <a:rPr lang="en-US" altLang="zh-CN" sz="1400" dirty="0"/>
              <a:t>…</a:t>
            </a:r>
            <a:endParaRPr lang="en-CN" sz="1400" dirty="0"/>
          </a:p>
        </p:txBody>
      </p:sp>
      <p:sp>
        <p:nvSpPr>
          <p:cNvPr id="113" name="TextBox 112">
            <a:extLst>
              <a:ext uri="{FF2B5EF4-FFF2-40B4-BE49-F238E27FC236}">
                <a16:creationId xmlns:a16="http://schemas.microsoft.com/office/drawing/2014/main" id="{E8FA2C24-2C5A-024E-8D1D-83D1ED179A8C}"/>
              </a:ext>
            </a:extLst>
          </p:cNvPr>
          <p:cNvSpPr txBox="1"/>
          <p:nvPr/>
        </p:nvSpPr>
        <p:spPr>
          <a:xfrm rot="20392678">
            <a:off x="2946052" y="4280194"/>
            <a:ext cx="332142" cy="307777"/>
          </a:xfrm>
          <a:prstGeom prst="rect">
            <a:avLst/>
          </a:prstGeom>
          <a:noFill/>
        </p:spPr>
        <p:txBody>
          <a:bodyPr wrap="none" rtlCol="0">
            <a:spAutoFit/>
          </a:bodyPr>
          <a:lstStyle/>
          <a:p>
            <a:r>
              <a:rPr lang="en-US" altLang="zh-CN" sz="1400" dirty="0"/>
              <a:t>…</a:t>
            </a:r>
            <a:endParaRPr lang="en-CN" sz="1400" dirty="0"/>
          </a:p>
        </p:txBody>
      </p:sp>
      <p:sp>
        <p:nvSpPr>
          <p:cNvPr id="114" name="TextBox 113">
            <a:extLst>
              <a:ext uri="{FF2B5EF4-FFF2-40B4-BE49-F238E27FC236}">
                <a16:creationId xmlns:a16="http://schemas.microsoft.com/office/drawing/2014/main" id="{B99EC556-7E3C-6246-A4D5-4E30514A560A}"/>
              </a:ext>
            </a:extLst>
          </p:cNvPr>
          <p:cNvSpPr txBox="1"/>
          <p:nvPr/>
        </p:nvSpPr>
        <p:spPr>
          <a:xfrm rot="20134033">
            <a:off x="3955069" y="4288874"/>
            <a:ext cx="332142" cy="307777"/>
          </a:xfrm>
          <a:prstGeom prst="rect">
            <a:avLst/>
          </a:prstGeom>
          <a:noFill/>
        </p:spPr>
        <p:txBody>
          <a:bodyPr wrap="none" rtlCol="0">
            <a:spAutoFit/>
          </a:bodyPr>
          <a:lstStyle/>
          <a:p>
            <a:r>
              <a:rPr lang="en-US" altLang="zh-CN" sz="1400" dirty="0"/>
              <a:t>…</a:t>
            </a:r>
            <a:endParaRPr lang="en-CN" sz="1400" dirty="0"/>
          </a:p>
        </p:txBody>
      </p:sp>
      <p:sp>
        <p:nvSpPr>
          <p:cNvPr id="115" name="TextBox 114">
            <a:extLst>
              <a:ext uri="{FF2B5EF4-FFF2-40B4-BE49-F238E27FC236}">
                <a16:creationId xmlns:a16="http://schemas.microsoft.com/office/drawing/2014/main" id="{0D4A34CB-A4D7-CE4E-B3AA-108AE0C81066}"/>
              </a:ext>
            </a:extLst>
          </p:cNvPr>
          <p:cNvSpPr txBox="1"/>
          <p:nvPr/>
        </p:nvSpPr>
        <p:spPr>
          <a:xfrm rot="20139921">
            <a:off x="5011984" y="4301805"/>
            <a:ext cx="332142" cy="307777"/>
          </a:xfrm>
          <a:prstGeom prst="rect">
            <a:avLst/>
          </a:prstGeom>
          <a:noFill/>
        </p:spPr>
        <p:txBody>
          <a:bodyPr wrap="none" rtlCol="0">
            <a:spAutoFit/>
          </a:bodyPr>
          <a:lstStyle/>
          <a:p>
            <a:r>
              <a:rPr lang="en-US" altLang="zh-CN" sz="1400" dirty="0"/>
              <a:t>…</a:t>
            </a:r>
            <a:endParaRPr lang="en-CN" sz="1400" dirty="0"/>
          </a:p>
        </p:txBody>
      </p:sp>
      <p:sp>
        <p:nvSpPr>
          <p:cNvPr id="116" name="Right Bracket 115">
            <a:extLst>
              <a:ext uri="{FF2B5EF4-FFF2-40B4-BE49-F238E27FC236}">
                <a16:creationId xmlns:a16="http://schemas.microsoft.com/office/drawing/2014/main" id="{1825144D-2BF9-504E-A800-D0DA4F986B17}"/>
              </a:ext>
            </a:extLst>
          </p:cNvPr>
          <p:cNvSpPr/>
          <p:nvPr/>
        </p:nvSpPr>
        <p:spPr>
          <a:xfrm rot="2224790">
            <a:off x="5494542" y="3242109"/>
            <a:ext cx="81000" cy="685511"/>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sz="1400"/>
          </a:p>
        </p:txBody>
      </p:sp>
      <p:cxnSp>
        <p:nvCxnSpPr>
          <p:cNvPr id="117" name="Straight Connector 116">
            <a:extLst>
              <a:ext uri="{FF2B5EF4-FFF2-40B4-BE49-F238E27FC236}">
                <a16:creationId xmlns:a16="http://schemas.microsoft.com/office/drawing/2014/main" id="{9A73FCA8-103C-8F45-AC24-31B15183A0CF}"/>
              </a:ext>
            </a:extLst>
          </p:cNvPr>
          <p:cNvCxnSpPr>
            <a:cxnSpLocks/>
            <a:stCxn id="116" idx="2"/>
            <a:endCxn id="118" idx="1"/>
          </p:cNvCxnSpPr>
          <p:nvPr/>
        </p:nvCxnSpPr>
        <p:spPr>
          <a:xfrm flipV="1">
            <a:off x="5567352" y="3604027"/>
            <a:ext cx="250597" cy="52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45FEEDE1-E619-B44C-A61B-8BFC2E35A824}"/>
                  </a:ext>
                </a:extLst>
              </p:cNvPr>
              <p:cNvSpPr txBox="1"/>
              <p:nvPr/>
            </p:nvSpPr>
            <p:spPr>
              <a:xfrm>
                <a:off x="5817949" y="3450138"/>
                <a:ext cx="22717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h</m:t>
                      </m:r>
                    </m:oMath>
                  </m:oMathPara>
                </a14:m>
                <a:endParaRPr lang="en-CN" sz="2000" dirty="0"/>
              </a:p>
            </p:txBody>
          </p:sp>
        </mc:Choice>
        <mc:Fallback xmlns="">
          <p:sp>
            <p:nvSpPr>
              <p:cNvPr id="118" name="TextBox 117">
                <a:extLst>
                  <a:ext uri="{FF2B5EF4-FFF2-40B4-BE49-F238E27FC236}">
                    <a16:creationId xmlns:a16="http://schemas.microsoft.com/office/drawing/2014/main" id="{45FEEDE1-E619-B44C-A61B-8BFC2E35A824}"/>
                  </a:ext>
                </a:extLst>
              </p:cNvPr>
              <p:cNvSpPr txBox="1">
                <a:spLocks noRot="1" noChangeAspect="1" noMove="1" noResize="1" noEditPoints="1" noAdjustHandles="1" noChangeArrowheads="1" noChangeShapeType="1" noTextEdit="1"/>
              </p:cNvSpPr>
              <p:nvPr/>
            </p:nvSpPr>
            <p:spPr>
              <a:xfrm>
                <a:off x="5817949" y="3450138"/>
                <a:ext cx="227177" cy="307777"/>
              </a:xfrm>
              <a:prstGeom prst="rect">
                <a:avLst/>
              </a:prstGeom>
              <a:blipFill>
                <a:blip r:embed="rId8"/>
                <a:stretch>
                  <a:fillRect l="-15000" r="-15000" b="-16000"/>
                </a:stretch>
              </a:blipFill>
            </p:spPr>
            <p:txBody>
              <a:bodyPr/>
              <a:lstStyle/>
              <a:p>
                <a:r>
                  <a:rPr lang="en-CN">
                    <a:noFill/>
                  </a:rPr>
                  <a:t> </a:t>
                </a:r>
              </a:p>
            </p:txBody>
          </p:sp>
        </mc:Fallback>
      </mc:AlternateContent>
      <p:sp>
        <p:nvSpPr>
          <p:cNvPr id="119" name="Right Bracket 118">
            <a:extLst>
              <a:ext uri="{FF2B5EF4-FFF2-40B4-BE49-F238E27FC236}">
                <a16:creationId xmlns:a16="http://schemas.microsoft.com/office/drawing/2014/main" id="{A4A56FE8-7FEB-8B4C-9733-0137C046D674}"/>
              </a:ext>
            </a:extLst>
          </p:cNvPr>
          <p:cNvSpPr/>
          <p:nvPr/>
        </p:nvSpPr>
        <p:spPr>
          <a:xfrm rot="2224790">
            <a:off x="5460079" y="4479119"/>
            <a:ext cx="65304" cy="50014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sz="1400"/>
          </a:p>
        </p:txBody>
      </p:sp>
      <p:cxnSp>
        <p:nvCxnSpPr>
          <p:cNvPr id="120" name="Straight Connector 119">
            <a:extLst>
              <a:ext uri="{FF2B5EF4-FFF2-40B4-BE49-F238E27FC236}">
                <a16:creationId xmlns:a16="http://schemas.microsoft.com/office/drawing/2014/main" id="{A455204B-F7CE-B747-8A2D-C11A4619D315}"/>
              </a:ext>
            </a:extLst>
          </p:cNvPr>
          <p:cNvCxnSpPr>
            <a:cxnSpLocks/>
            <a:stCxn id="119" idx="2"/>
            <a:endCxn id="121" idx="1"/>
          </p:cNvCxnSpPr>
          <p:nvPr/>
        </p:nvCxnSpPr>
        <p:spPr>
          <a:xfrm flipV="1">
            <a:off x="5518781" y="4700183"/>
            <a:ext cx="297334" cy="486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7009BF3B-A588-924A-AC2C-E492F565CFD5}"/>
                  </a:ext>
                </a:extLst>
              </p:cNvPr>
              <p:cNvSpPr txBox="1"/>
              <p:nvPr/>
            </p:nvSpPr>
            <p:spPr>
              <a:xfrm>
                <a:off x="5816115" y="4546294"/>
                <a:ext cx="31713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h</m:t>
                      </m:r>
                    </m:oMath>
                  </m:oMathPara>
                </a14:m>
                <a:endParaRPr lang="en-CN" sz="2000" dirty="0"/>
              </a:p>
            </p:txBody>
          </p:sp>
        </mc:Choice>
        <mc:Fallback xmlns="">
          <p:sp>
            <p:nvSpPr>
              <p:cNvPr id="121" name="TextBox 120">
                <a:extLst>
                  <a:ext uri="{FF2B5EF4-FFF2-40B4-BE49-F238E27FC236}">
                    <a16:creationId xmlns:a16="http://schemas.microsoft.com/office/drawing/2014/main" id="{7009BF3B-A588-924A-AC2C-E492F565CFD5}"/>
                  </a:ext>
                </a:extLst>
              </p:cNvPr>
              <p:cNvSpPr txBox="1">
                <a:spLocks noRot="1" noChangeAspect="1" noMove="1" noResize="1" noEditPoints="1" noAdjustHandles="1" noChangeArrowheads="1" noChangeShapeType="1" noTextEdit="1"/>
              </p:cNvSpPr>
              <p:nvPr/>
            </p:nvSpPr>
            <p:spPr>
              <a:xfrm>
                <a:off x="5816115" y="4546294"/>
                <a:ext cx="317138" cy="307777"/>
              </a:xfrm>
              <a:prstGeom prst="rect">
                <a:avLst/>
              </a:prstGeom>
              <a:blipFill>
                <a:blip r:embed="rId9"/>
                <a:stretch>
                  <a:fillRect b="-12000"/>
                </a:stretch>
              </a:blipFill>
            </p:spPr>
            <p:txBody>
              <a:bodyPr/>
              <a:lstStyle/>
              <a:p>
                <a:r>
                  <a:rPr lang="en-CN">
                    <a:noFill/>
                  </a:rPr>
                  <a:t> </a:t>
                </a:r>
              </a:p>
            </p:txBody>
          </p:sp>
        </mc:Fallback>
      </mc:AlternateContent>
      <p:sp>
        <p:nvSpPr>
          <p:cNvPr id="183" name="TextBox 182">
            <a:extLst>
              <a:ext uri="{FF2B5EF4-FFF2-40B4-BE49-F238E27FC236}">
                <a16:creationId xmlns:a16="http://schemas.microsoft.com/office/drawing/2014/main" id="{A85B00A0-BB5D-6048-AAC2-4BA4234F91BA}"/>
              </a:ext>
            </a:extLst>
          </p:cNvPr>
          <p:cNvSpPr txBox="1"/>
          <p:nvPr/>
        </p:nvSpPr>
        <p:spPr>
          <a:xfrm>
            <a:off x="-17080" y="937761"/>
            <a:ext cx="2456994" cy="307777"/>
          </a:xfrm>
          <a:prstGeom prst="rect">
            <a:avLst/>
          </a:prstGeom>
          <a:noFill/>
        </p:spPr>
        <p:txBody>
          <a:bodyPr wrap="square">
            <a:spAutoFit/>
          </a:bodyPr>
          <a:lstStyle/>
          <a:p>
            <a:r>
              <a:rPr lang="en-US" sz="1400" dirty="0"/>
              <a:t>Scaled Dot-Product</a:t>
            </a:r>
            <a:r>
              <a:rPr lang="zh-CN" altLang="en-US" sz="1400" dirty="0"/>
              <a:t> </a:t>
            </a:r>
            <a:r>
              <a:rPr lang="en-US" sz="1400" dirty="0"/>
              <a:t>Attention</a:t>
            </a:r>
            <a:endParaRPr lang="en-CN" sz="1400" dirty="0"/>
          </a:p>
        </p:txBody>
      </p:sp>
      <p:sp>
        <p:nvSpPr>
          <p:cNvPr id="187" name="Rounded Rectangle 186">
            <a:extLst>
              <a:ext uri="{FF2B5EF4-FFF2-40B4-BE49-F238E27FC236}">
                <a16:creationId xmlns:a16="http://schemas.microsoft.com/office/drawing/2014/main" id="{9373606C-BC7C-8342-A482-F160E8695C98}"/>
              </a:ext>
            </a:extLst>
          </p:cNvPr>
          <p:cNvSpPr/>
          <p:nvPr/>
        </p:nvSpPr>
        <p:spPr>
          <a:xfrm>
            <a:off x="309559" y="1714540"/>
            <a:ext cx="1801922"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MatMul</a:t>
            </a:r>
            <a:endParaRPr lang="en-CN" sz="1400" dirty="0">
              <a:solidFill>
                <a:schemeClr val="tx1"/>
              </a:solidFill>
            </a:endParaRPr>
          </a:p>
        </p:txBody>
      </p:sp>
      <p:sp>
        <p:nvSpPr>
          <p:cNvPr id="188" name="Rounded Rectangle 187">
            <a:extLst>
              <a:ext uri="{FF2B5EF4-FFF2-40B4-BE49-F238E27FC236}">
                <a16:creationId xmlns:a16="http://schemas.microsoft.com/office/drawing/2014/main" id="{595EB045-9796-5144-BBD5-E189F7F46852}"/>
              </a:ext>
            </a:extLst>
          </p:cNvPr>
          <p:cNvSpPr/>
          <p:nvPr/>
        </p:nvSpPr>
        <p:spPr>
          <a:xfrm>
            <a:off x="286931" y="2501923"/>
            <a:ext cx="1038968"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SoftMax</a:t>
            </a:r>
            <a:endParaRPr lang="en-CN" sz="1400" dirty="0">
              <a:solidFill>
                <a:schemeClr val="tx1"/>
              </a:solidFill>
            </a:endParaRPr>
          </a:p>
        </p:txBody>
      </p:sp>
      <p:sp>
        <p:nvSpPr>
          <p:cNvPr id="192" name="Rounded Rectangle 191">
            <a:extLst>
              <a:ext uri="{FF2B5EF4-FFF2-40B4-BE49-F238E27FC236}">
                <a16:creationId xmlns:a16="http://schemas.microsoft.com/office/drawing/2014/main" id="{5F437A88-39C7-3F4B-89F1-D737DE6669A7}"/>
              </a:ext>
            </a:extLst>
          </p:cNvPr>
          <p:cNvSpPr/>
          <p:nvPr/>
        </p:nvSpPr>
        <p:spPr>
          <a:xfrm>
            <a:off x="205051" y="3220848"/>
            <a:ext cx="1204997" cy="430891"/>
          </a:xfrm>
          <a:prstGeom prst="roundRect">
            <a:avLst/>
          </a:prstGeom>
          <a:solidFill>
            <a:srgbClr val="FACC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Mask</a:t>
            </a:r>
            <a:r>
              <a:rPr lang="zh-CN" altLang="en-US" sz="1400" dirty="0">
                <a:solidFill>
                  <a:schemeClr val="tx1"/>
                </a:solidFill>
              </a:rPr>
              <a:t> </a:t>
            </a:r>
            <a:r>
              <a:rPr lang="en-US" altLang="zh-CN" sz="1400" dirty="0">
                <a:solidFill>
                  <a:schemeClr val="tx1"/>
                </a:solidFill>
              </a:rPr>
              <a:t>(opt.)</a:t>
            </a:r>
            <a:endParaRPr lang="en-CN" sz="1400" dirty="0">
              <a:solidFill>
                <a:schemeClr val="tx1"/>
              </a:solidFill>
            </a:endParaRPr>
          </a:p>
        </p:txBody>
      </p:sp>
      <p:sp>
        <p:nvSpPr>
          <p:cNvPr id="193" name="Rounded Rectangle 192">
            <a:extLst>
              <a:ext uri="{FF2B5EF4-FFF2-40B4-BE49-F238E27FC236}">
                <a16:creationId xmlns:a16="http://schemas.microsoft.com/office/drawing/2014/main" id="{0DB5AAC4-0CE2-F841-836C-1051C85170E2}"/>
              </a:ext>
            </a:extLst>
          </p:cNvPr>
          <p:cNvSpPr/>
          <p:nvPr/>
        </p:nvSpPr>
        <p:spPr>
          <a:xfrm>
            <a:off x="395344" y="3994403"/>
            <a:ext cx="823254"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Scale</a:t>
            </a:r>
            <a:endParaRPr lang="en-CN" sz="1400" dirty="0">
              <a:solidFill>
                <a:schemeClr val="tx1"/>
              </a:solidFill>
            </a:endParaRPr>
          </a:p>
        </p:txBody>
      </p:sp>
      <p:sp>
        <p:nvSpPr>
          <p:cNvPr id="208" name="Rounded Rectangle 207">
            <a:extLst>
              <a:ext uri="{FF2B5EF4-FFF2-40B4-BE49-F238E27FC236}">
                <a16:creationId xmlns:a16="http://schemas.microsoft.com/office/drawing/2014/main" id="{E3C84C51-175D-424B-BEFB-07D465C439DB}"/>
              </a:ext>
            </a:extLst>
          </p:cNvPr>
          <p:cNvSpPr/>
          <p:nvPr/>
        </p:nvSpPr>
        <p:spPr>
          <a:xfrm>
            <a:off x="314209" y="4713328"/>
            <a:ext cx="985662"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MatMul</a:t>
            </a:r>
            <a:endParaRPr lang="en-CN" sz="1400" dirty="0">
              <a:solidFill>
                <a:schemeClr val="tx1"/>
              </a:solidFill>
            </a:endParaRPr>
          </a:p>
        </p:txBody>
      </p:sp>
      <p:cxnSp>
        <p:nvCxnSpPr>
          <p:cNvPr id="209" name="Straight Arrow Connector 208">
            <a:extLst>
              <a:ext uri="{FF2B5EF4-FFF2-40B4-BE49-F238E27FC236}">
                <a16:creationId xmlns:a16="http://schemas.microsoft.com/office/drawing/2014/main" id="{4252C909-45E1-354F-8DE6-1F923EF65A49}"/>
              </a:ext>
            </a:extLst>
          </p:cNvPr>
          <p:cNvCxnSpPr>
            <a:cxnSpLocks/>
            <a:stCxn id="192" idx="0"/>
            <a:endCxn id="188" idx="2"/>
          </p:cNvCxnSpPr>
          <p:nvPr/>
        </p:nvCxnSpPr>
        <p:spPr>
          <a:xfrm flipH="1" flipV="1">
            <a:off x="806415" y="2932814"/>
            <a:ext cx="1135" cy="2880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BF623EC7-672F-4E4D-9B24-213C42E15F69}"/>
              </a:ext>
            </a:extLst>
          </p:cNvPr>
          <p:cNvCxnSpPr>
            <a:cxnSpLocks/>
            <a:stCxn id="193" idx="0"/>
            <a:endCxn id="192" idx="2"/>
          </p:cNvCxnSpPr>
          <p:nvPr/>
        </p:nvCxnSpPr>
        <p:spPr>
          <a:xfrm flipV="1">
            <a:off x="806971" y="3651739"/>
            <a:ext cx="579" cy="3426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127F6F07-11F8-0643-BB8D-EEDF9C5C59DE}"/>
              </a:ext>
            </a:extLst>
          </p:cNvPr>
          <p:cNvCxnSpPr>
            <a:cxnSpLocks/>
            <a:stCxn id="208" idx="0"/>
            <a:endCxn id="193" idx="2"/>
          </p:cNvCxnSpPr>
          <p:nvPr/>
        </p:nvCxnSpPr>
        <p:spPr>
          <a:xfrm flipH="1" flipV="1">
            <a:off x="806971" y="4425294"/>
            <a:ext cx="69" cy="2880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4E40C609-ED89-F44C-B3A1-27B1E4848E47}"/>
              </a:ext>
            </a:extLst>
          </p:cNvPr>
          <p:cNvCxnSpPr>
            <a:cxnSpLocks/>
          </p:cNvCxnSpPr>
          <p:nvPr/>
        </p:nvCxnSpPr>
        <p:spPr>
          <a:xfrm flipV="1">
            <a:off x="485163" y="5161428"/>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0D1E9D0-5979-CB4B-BAB5-DD8863E375AC}"/>
              </a:ext>
            </a:extLst>
          </p:cNvPr>
          <p:cNvCxnSpPr>
            <a:cxnSpLocks/>
          </p:cNvCxnSpPr>
          <p:nvPr/>
        </p:nvCxnSpPr>
        <p:spPr>
          <a:xfrm flipV="1">
            <a:off x="1065462" y="514487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CC6F3EA7-FE9C-D045-AFA6-B21C43A99A50}"/>
              </a:ext>
            </a:extLst>
          </p:cNvPr>
          <p:cNvCxnSpPr>
            <a:cxnSpLocks/>
            <a:stCxn id="217" idx="0"/>
          </p:cNvCxnSpPr>
          <p:nvPr/>
        </p:nvCxnSpPr>
        <p:spPr>
          <a:xfrm flipV="1">
            <a:off x="1846565" y="2145431"/>
            <a:ext cx="0" cy="3439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01CFEBCA-A44D-F947-B5C6-DABC9AE0B7D5}"/>
                  </a:ext>
                </a:extLst>
              </p:cNvPr>
              <p:cNvSpPr txBox="1"/>
              <p:nvPr/>
            </p:nvSpPr>
            <p:spPr>
              <a:xfrm>
                <a:off x="367983" y="5583996"/>
                <a:ext cx="2343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𝑸</m:t>
                      </m:r>
                    </m:oMath>
                  </m:oMathPara>
                </a14:m>
                <a:endParaRPr lang="en-CN" b="1" dirty="0"/>
              </a:p>
            </p:txBody>
          </p:sp>
        </mc:Choice>
        <mc:Fallback xmlns="">
          <p:sp>
            <p:nvSpPr>
              <p:cNvPr id="215" name="TextBox 214">
                <a:extLst>
                  <a:ext uri="{FF2B5EF4-FFF2-40B4-BE49-F238E27FC236}">
                    <a16:creationId xmlns:a16="http://schemas.microsoft.com/office/drawing/2014/main" id="{01CFEBCA-A44D-F947-B5C6-DABC9AE0B7D5}"/>
                  </a:ext>
                </a:extLst>
              </p:cNvPr>
              <p:cNvSpPr txBox="1">
                <a:spLocks noRot="1" noChangeAspect="1" noMove="1" noResize="1" noEditPoints="1" noAdjustHandles="1" noChangeArrowheads="1" noChangeShapeType="1" noTextEdit="1"/>
              </p:cNvSpPr>
              <p:nvPr/>
            </p:nvSpPr>
            <p:spPr>
              <a:xfrm>
                <a:off x="367983" y="5583996"/>
                <a:ext cx="234359" cy="276999"/>
              </a:xfrm>
              <a:prstGeom prst="rect">
                <a:avLst/>
              </a:prstGeom>
              <a:blipFill>
                <a:blip r:embed="rId10"/>
                <a:stretch>
                  <a:fillRect l="-20000" r="-25000" b="-3043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19010B73-7361-FE40-9660-CBFE514178EC}"/>
                  </a:ext>
                </a:extLst>
              </p:cNvPr>
              <p:cNvSpPr txBox="1"/>
              <p:nvPr/>
            </p:nvSpPr>
            <p:spPr>
              <a:xfrm>
                <a:off x="927641" y="5592318"/>
                <a:ext cx="2410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𝑲</m:t>
                      </m:r>
                    </m:oMath>
                  </m:oMathPara>
                </a14:m>
                <a:endParaRPr lang="en-CN" b="1" dirty="0"/>
              </a:p>
            </p:txBody>
          </p:sp>
        </mc:Choice>
        <mc:Fallback xmlns="">
          <p:sp>
            <p:nvSpPr>
              <p:cNvPr id="216" name="TextBox 215">
                <a:extLst>
                  <a:ext uri="{FF2B5EF4-FFF2-40B4-BE49-F238E27FC236}">
                    <a16:creationId xmlns:a16="http://schemas.microsoft.com/office/drawing/2014/main" id="{19010B73-7361-FE40-9660-CBFE514178EC}"/>
                  </a:ext>
                </a:extLst>
              </p:cNvPr>
              <p:cNvSpPr txBox="1">
                <a:spLocks noRot="1" noChangeAspect="1" noMove="1" noResize="1" noEditPoints="1" noAdjustHandles="1" noChangeArrowheads="1" noChangeShapeType="1" noTextEdit="1"/>
              </p:cNvSpPr>
              <p:nvPr/>
            </p:nvSpPr>
            <p:spPr>
              <a:xfrm>
                <a:off x="927641" y="5592318"/>
                <a:ext cx="241027" cy="276999"/>
              </a:xfrm>
              <a:prstGeom prst="rect">
                <a:avLst/>
              </a:prstGeom>
              <a:blipFill>
                <a:blip r:embed="rId11"/>
                <a:stretch>
                  <a:fillRect l="-14286" r="-14286"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70D5C90-A0DF-5945-BB57-3B03206E95C7}"/>
                  </a:ext>
                </a:extLst>
              </p:cNvPr>
              <p:cNvSpPr txBox="1"/>
              <p:nvPr/>
            </p:nvSpPr>
            <p:spPr>
              <a:xfrm>
                <a:off x="1734707" y="5585208"/>
                <a:ext cx="2237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𝑽</m:t>
                      </m:r>
                    </m:oMath>
                  </m:oMathPara>
                </a14:m>
                <a:endParaRPr lang="en-CN" b="1" dirty="0"/>
              </a:p>
            </p:txBody>
          </p:sp>
        </mc:Choice>
        <mc:Fallback xmlns="">
          <p:sp>
            <p:nvSpPr>
              <p:cNvPr id="217" name="TextBox 216">
                <a:extLst>
                  <a:ext uri="{FF2B5EF4-FFF2-40B4-BE49-F238E27FC236}">
                    <a16:creationId xmlns:a16="http://schemas.microsoft.com/office/drawing/2014/main" id="{F70D5C90-A0DF-5945-BB57-3B03206E95C7}"/>
                  </a:ext>
                </a:extLst>
              </p:cNvPr>
              <p:cNvSpPr txBox="1">
                <a:spLocks noRot="1" noChangeAspect="1" noMove="1" noResize="1" noEditPoints="1" noAdjustHandles="1" noChangeArrowheads="1" noChangeShapeType="1" noTextEdit="1"/>
              </p:cNvSpPr>
              <p:nvPr/>
            </p:nvSpPr>
            <p:spPr>
              <a:xfrm>
                <a:off x="1734707" y="5585208"/>
                <a:ext cx="223716" cy="276999"/>
              </a:xfrm>
              <a:prstGeom prst="rect">
                <a:avLst/>
              </a:prstGeom>
              <a:blipFill>
                <a:blip r:embed="rId12"/>
                <a:stretch>
                  <a:fillRect l="-15789" r="-15789" b="-13043"/>
                </a:stretch>
              </a:blipFill>
            </p:spPr>
            <p:txBody>
              <a:bodyPr/>
              <a:lstStyle/>
              <a:p>
                <a:r>
                  <a:rPr lang="en-CN">
                    <a:noFill/>
                  </a:rPr>
                  <a:t> </a:t>
                </a:r>
              </a:p>
            </p:txBody>
          </p:sp>
        </mc:Fallback>
      </mc:AlternateContent>
      <p:cxnSp>
        <p:nvCxnSpPr>
          <p:cNvPr id="218" name="Straight Arrow Connector 217">
            <a:extLst>
              <a:ext uri="{FF2B5EF4-FFF2-40B4-BE49-F238E27FC236}">
                <a16:creationId xmlns:a16="http://schemas.microsoft.com/office/drawing/2014/main" id="{0FA4F53D-9FCF-E548-8863-264BFDB01D72}"/>
              </a:ext>
            </a:extLst>
          </p:cNvPr>
          <p:cNvCxnSpPr>
            <a:cxnSpLocks/>
            <a:stCxn id="188" idx="0"/>
          </p:cNvCxnSpPr>
          <p:nvPr/>
        </p:nvCxnSpPr>
        <p:spPr>
          <a:xfrm flipH="1" flipV="1">
            <a:off x="805104" y="2145431"/>
            <a:ext cx="1311" cy="3564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D9C6E0F0-68DB-254F-9157-38F5DB84FA65}"/>
              </a:ext>
            </a:extLst>
          </p:cNvPr>
          <p:cNvCxnSpPr>
            <a:cxnSpLocks/>
            <a:stCxn id="187" idx="0"/>
            <a:endCxn id="183" idx="2"/>
          </p:cNvCxnSpPr>
          <p:nvPr/>
        </p:nvCxnSpPr>
        <p:spPr>
          <a:xfrm flipV="1">
            <a:off x="1210520" y="1245538"/>
            <a:ext cx="897" cy="469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563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72</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77006" cy="5447645"/>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solidFill>
                      <a:srgbClr val="FF0000"/>
                    </a:solidFill>
                  </a:rPr>
                  <a:t>Inputs</a:t>
                </a:r>
                <a:endParaRPr lang="en-US" altLang="zh-CN" dirty="0">
                  <a:solidFill>
                    <a:srgbClr val="FF0000"/>
                  </a:solidFill>
                </a:endParaRP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sz="1800" b="1" dirty="0"/>
                  <a:t>Ma</a:t>
                </a:r>
                <a:r>
                  <a:rPr lang="en-US" altLang="zh-CN" b="1" dirty="0"/>
                  <a:t>sked</a:t>
                </a:r>
                <a:r>
                  <a:rPr lang="zh-CN" altLang="en-US" b="1" dirty="0"/>
                  <a:t> </a:t>
                </a: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77006" cy="5447645"/>
              </a:xfrm>
              <a:prstGeom prst="rect">
                <a:avLst/>
              </a:prstGeom>
              <a:blipFill>
                <a:blip r:embed="rId5"/>
                <a:stretch>
                  <a:fillRect l="-1515" t="-465" b="-698"/>
                </a:stretch>
              </a:blipFill>
            </p:spPr>
            <p:txBody>
              <a:bodyPr/>
              <a:lstStyle/>
              <a:p>
                <a:r>
                  <a:rPr lang="en-CN">
                    <a:noFill/>
                  </a:rPr>
                  <a:t> </a:t>
                </a:r>
              </a:p>
            </p:txBody>
          </p:sp>
        </mc:Fallback>
      </mc:AlternateContent>
    </p:spTree>
    <p:extLst>
      <p:ext uri="{BB962C8B-B14F-4D97-AF65-F5344CB8AC3E}">
        <p14:creationId xmlns:p14="http://schemas.microsoft.com/office/powerpoint/2010/main" val="2025164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5391-FEC1-6A41-B0DA-8BFCE0BF864C}"/>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Input</a:t>
            </a:r>
            <a:endParaRPr lang="en-CN" dirty="0"/>
          </a:p>
        </p:txBody>
      </p:sp>
      <p:sp>
        <p:nvSpPr>
          <p:cNvPr id="3" name="Content Placeholder 2">
            <a:extLst>
              <a:ext uri="{FF2B5EF4-FFF2-40B4-BE49-F238E27FC236}">
                <a16:creationId xmlns:a16="http://schemas.microsoft.com/office/drawing/2014/main" id="{EFFD9278-8FFD-FD48-BD97-A1065CEE0511}"/>
              </a:ext>
            </a:extLst>
          </p:cNvPr>
          <p:cNvSpPr>
            <a:spLocks noGrp="1"/>
          </p:cNvSpPr>
          <p:nvPr>
            <p:ph idx="1"/>
          </p:nvPr>
        </p:nvSpPr>
        <p:spPr/>
        <p:txBody>
          <a:bodyPr/>
          <a:lstStyle/>
          <a:p>
            <a:r>
              <a:rPr lang="en-US" dirty="0"/>
              <a:t>Transformers typically take sequences of token embeddings as input, which can be </a:t>
            </a:r>
            <a:r>
              <a:rPr lang="en-US" dirty="0">
                <a:solidFill>
                  <a:srgbClr val="FF0000"/>
                </a:solidFill>
              </a:rPr>
              <a:t>words, subwords, or even characters</a:t>
            </a:r>
            <a:r>
              <a:rPr lang="en-US" dirty="0"/>
              <a:t>. These embeddings are obtained from a pre-trained embedding model.</a:t>
            </a:r>
          </a:p>
          <a:p>
            <a:endParaRPr lang="en-US" dirty="0"/>
          </a:p>
          <a:p>
            <a:endParaRPr lang="en-US" dirty="0"/>
          </a:p>
          <a:p>
            <a:endParaRPr lang="en-US" dirty="0"/>
          </a:p>
          <a:p>
            <a:endParaRPr lang="en-US" dirty="0"/>
          </a:p>
          <a:p>
            <a:r>
              <a:rPr lang="en-US" altLang="zh-CN" dirty="0"/>
              <a:t>In</a:t>
            </a:r>
            <a:r>
              <a:rPr lang="zh-CN" altLang="en-US" dirty="0"/>
              <a:t> </a:t>
            </a:r>
            <a:r>
              <a:rPr lang="en-US" altLang="zh-CN" dirty="0"/>
              <a:t>terms</a:t>
            </a:r>
            <a:r>
              <a:rPr lang="zh-CN" altLang="en-US" dirty="0"/>
              <a:t> </a:t>
            </a:r>
            <a:r>
              <a:rPr lang="en-US" altLang="zh-CN" dirty="0"/>
              <a:t>of</a:t>
            </a:r>
            <a:r>
              <a:rPr lang="zh-CN" altLang="en-US" dirty="0"/>
              <a:t> </a:t>
            </a:r>
            <a:r>
              <a:rPr lang="en-US" altLang="zh-CN" dirty="0"/>
              <a:t>MT,</a:t>
            </a:r>
            <a:r>
              <a:rPr lang="zh-CN" altLang="en-US" dirty="0"/>
              <a:t> </a:t>
            </a:r>
            <a:r>
              <a:rPr lang="en-US" altLang="zh-CN" dirty="0"/>
              <a:t>how</a:t>
            </a:r>
            <a:r>
              <a:rPr lang="zh-CN" altLang="en-US" dirty="0"/>
              <a:t> </a:t>
            </a:r>
            <a:r>
              <a:rPr lang="en-US" altLang="zh-CN" dirty="0"/>
              <a:t>should</a:t>
            </a:r>
            <a:r>
              <a:rPr lang="zh-CN" altLang="en-US" dirty="0"/>
              <a:t> </a:t>
            </a:r>
            <a:r>
              <a:rPr lang="en-US" altLang="zh-CN" dirty="0"/>
              <a:t>we</a:t>
            </a:r>
            <a:r>
              <a:rPr lang="zh-CN" altLang="en-US" dirty="0"/>
              <a:t> </a:t>
            </a:r>
            <a:r>
              <a:rPr lang="en-US" altLang="zh-CN" dirty="0"/>
              <a:t>process</a:t>
            </a:r>
            <a:r>
              <a:rPr lang="zh-CN" altLang="en-US" dirty="0"/>
              <a:t> </a:t>
            </a:r>
            <a:r>
              <a:rPr lang="en-US" altLang="zh-CN" dirty="0"/>
              <a:t>the</a:t>
            </a:r>
            <a:r>
              <a:rPr lang="zh-CN" altLang="en-US" dirty="0"/>
              <a:t> </a:t>
            </a:r>
            <a:r>
              <a:rPr lang="en-US" altLang="zh-CN" dirty="0"/>
              <a:t>raw</a:t>
            </a:r>
            <a:r>
              <a:rPr lang="zh-CN" altLang="en-US" dirty="0"/>
              <a:t> </a:t>
            </a:r>
            <a:r>
              <a:rPr lang="en-US" altLang="zh-CN" dirty="0"/>
              <a:t>text</a:t>
            </a:r>
            <a:r>
              <a:rPr lang="zh-CN" altLang="en-US" dirty="0"/>
              <a:t> </a:t>
            </a:r>
            <a:r>
              <a:rPr lang="en-US" altLang="zh-CN" dirty="0"/>
              <a:t>to</a:t>
            </a:r>
            <a:r>
              <a:rPr lang="zh-CN" altLang="en-US" dirty="0"/>
              <a:t> </a:t>
            </a:r>
            <a:r>
              <a:rPr lang="en-US" altLang="zh-CN" dirty="0"/>
              <a:t>tokens?</a:t>
            </a:r>
            <a:endParaRPr lang="en-US" dirty="0"/>
          </a:p>
        </p:txBody>
      </p:sp>
      <p:sp>
        <p:nvSpPr>
          <p:cNvPr id="4" name="Slide Number Placeholder 3">
            <a:extLst>
              <a:ext uri="{FF2B5EF4-FFF2-40B4-BE49-F238E27FC236}">
                <a16:creationId xmlns:a16="http://schemas.microsoft.com/office/drawing/2014/main" id="{646DC947-AD1E-0746-9D5D-D8F77CBF5247}"/>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pic>
        <p:nvPicPr>
          <p:cNvPr id="1026" name="Picture 2">
            <a:extLst>
              <a:ext uri="{FF2B5EF4-FFF2-40B4-BE49-F238E27FC236}">
                <a16:creationId xmlns:a16="http://schemas.microsoft.com/office/drawing/2014/main" id="{64C79906-C885-E740-8B1B-85857BFAC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946" y="2760471"/>
            <a:ext cx="8486454" cy="235697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70">
            <a:extLst>
              <a:ext uri="{FF2B5EF4-FFF2-40B4-BE49-F238E27FC236}">
                <a16:creationId xmlns:a16="http://schemas.microsoft.com/office/drawing/2014/main" id="{C7D467CD-0D30-1F47-B45C-B8085C464C74}"/>
              </a:ext>
            </a:extLst>
          </p:cNvPr>
          <p:cNvSpPr/>
          <p:nvPr/>
        </p:nvSpPr>
        <p:spPr>
          <a:xfrm>
            <a:off x="3126426" y="3840864"/>
            <a:ext cx="8164668" cy="13223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8" name="TextBox 7">
            <a:extLst>
              <a:ext uri="{FF2B5EF4-FFF2-40B4-BE49-F238E27FC236}">
                <a16:creationId xmlns:a16="http://schemas.microsoft.com/office/drawing/2014/main" id="{B13FEBF9-5FA9-0749-B375-F56B4A5F80A7}"/>
              </a:ext>
            </a:extLst>
          </p:cNvPr>
          <p:cNvSpPr txBox="1"/>
          <p:nvPr/>
        </p:nvSpPr>
        <p:spPr>
          <a:xfrm>
            <a:off x="1154668" y="4240407"/>
            <a:ext cx="1273655" cy="523220"/>
          </a:xfrm>
          <a:prstGeom prst="rect">
            <a:avLst/>
          </a:prstGeom>
          <a:noFill/>
        </p:spPr>
        <p:txBody>
          <a:bodyPr wrap="square">
            <a:spAutoFit/>
          </a:bodyPr>
          <a:lstStyle/>
          <a:p>
            <a:r>
              <a:rPr lang="en-US" altLang="zh-CN" sz="2800" b="1" dirty="0">
                <a:solidFill>
                  <a:schemeClr val="accent1"/>
                </a:solidFill>
              </a:rPr>
              <a:t>Input</a:t>
            </a:r>
            <a:endParaRPr lang="en-CN" sz="2800" b="1" dirty="0">
              <a:solidFill>
                <a:schemeClr val="accent1"/>
              </a:solidFill>
            </a:endParaRPr>
          </a:p>
        </p:txBody>
      </p:sp>
      <p:cxnSp>
        <p:nvCxnSpPr>
          <p:cNvPr id="9" name="Straight Arrow Connector 8">
            <a:extLst>
              <a:ext uri="{FF2B5EF4-FFF2-40B4-BE49-F238E27FC236}">
                <a16:creationId xmlns:a16="http://schemas.microsoft.com/office/drawing/2014/main" id="{438BDB17-76DC-304E-85E6-D5FD4B7F46C7}"/>
              </a:ext>
            </a:extLst>
          </p:cNvPr>
          <p:cNvCxnSpPr>
            <a:stCxn id="8" idx="3"/>
            <a:endCxn id="6" idx="1"/>
          </p:cNvCxnSpPr>
          <p:nvPr/>
        </p:nvCxnSpPr>
        <p:spPr>
          <a:xfrm>
            <a:off x="2428323" y="4502017"/>
            <a:ext cx="6981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61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2884-F069-984D-B56E-D1EA1C9B919F}"/>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sz="3600" dirty="0"/>
          </a:p>
        </p:txBody>
      </p:sp>
      <p:sp>
        <p:nvSpPr>
          <p:cNvPr id="3" name="Content Placeholder 2">
            <a:extLst>
              <a:ext uri="{FF2B5EF4-FFF2-40B4-BE49-F238E27FC236}">
                <a16:creationId xmlns:a16="http://schemas.microsoft.com/office/drawing/2014/main" id="{98771840-E87A-AD42-B8C0-337F4BD58D4B}"/>
              </a:ext>
            </a:extLst>
          </p:cNvPr>
          <p:cNvSpPr>
            <a:spLocks noGrp="1"/>
          </p:cNvSpPr>
          <p:nvPr>
            <p:ph idx="1"/>
          </p:nvPr>
        </p:nvSpPr>
        <p:spPr/>
        <p:txBody>
          <a:bodyPr/>
          <a:lstStyle/>
          <a:p>
            <a:r>
              <a:rPr lang="en-US" dirty="0"/>
              <a:t>Instead of </a:t>
            </a:r>
          </a:p>
          <a:p>
            <a:pPr marL="458788" indent="-225425">
              <a:buFont typeface="Arial" panose="020B0604020202020204" pitchFamily="34" charset="0"/>
              <a:buChar char="•"/>
            </a:pPr>
            <a:r>
              <a:rPr lang="en-US" dirty="0"/>
              <a:t>white-space segmentation</a:t>
            </a:r>
            <a:r>
              <a:rPr lang="zh-CN" altLang="en-US" dirty="0"/>
              <a:t> </a:t>
            </a:r>
            <a:r>
              <a:rPr lang="en-US" altLang="zh-CN" dirty="0"/>
              <a:t>(words</a:t>
            </a:r>
            <a:r>
              <a:rPr lang="zh-CN" altLang="en-US" dirty="0"/>
              <a:t> </a:t>
            </a:r>
            <a:r>
              <a:rPr lang="en-US" altLang="zh-CN" dirty="0"/>
              <a:t>tokenization)</a:t>
            </a:r>
            <a:endParaRPr lang="en-US" dirty="0"/>
          </a:p>
          <a:p>
            <a:pPr marL="458788" indent="-225425">
              <a:buFont typeface="Arial" panose="020B0604020202020204" pitchFamily="34" charset="0"/>
              <a:buChar char="•"/>
            </a:pPr>
            <a:r>
              <a:rPr lang="en-US" dirty="0"/>
              <a:t>single-character segmentation </a:t>
            </a:r>
            <a:r>
              <a:rPr lang="en-US" altLang="zh-CN" dirty="0"/>
              <a:t>(character</a:t>
            </a:r>
            <a:r>
              <a:rPr lang="zh-CN" altLang="en-US" dirty="0"/>
              <a:t> </a:t>
            </a:r>
            <a:r>
              <a:rPr lang="en-US" altLang="zh-CN" dirty="0"/>
              <a:t>tokenization)</a:t>
            </a:r>
            <a:endParaRPr lang="en-US" dirty="0"/>
          </a:p>
          <a:p>
            <a:r>
              <a:rPr lang="en-US" b="1" dirty="0"/>
              <a:t>Use the data </a:t>
            </a:r>
            <a:r>
              <a:rPr lang="en-US" dirty="0"/>
              <a:t>to tell us how to tokenize.</a:t>
            </a:r>
          </a:p>
          <a:p>
            <a:pPr marL="0" indent="0">
              <a:buNone/>
            </a:pPr>
            <a:endParaRPr lang="en-US" sz="200" dirty="0"/>
          </a:p>
          <a:p>
            <a:r>
              <a:rPr lang="en-US" b="1" dirty="0"/>
              <a:t>Subword tokenization </a:t>
            </a:r>
            <a:r>
              <a:rPr lang="en-US" dirty="0"/>
              <a:t>(because tokens can be parts of words as well as whole words)</a:t>
            </a:r>
          </a:p>
          <a:p>
            <a:endParaRPr lang="en-CN" dirty="0"/>
          </a:p>
        </p:txBody>
      </p:sp>
      <p:sp>
        <p:nvSpPr>
          <p:cNvPr id="4" name="Slide Number Placeholder 3">
            <a:extLst>
              <a:ext uri="{FF2B5EF4-FFF2-40B4-BE49-F238E27FC236}">
                <a16:creationId xmlns:a16="http://schemas.microsoft.com/office/drawing/2014/main" id="{DA94A1DF-A9AA-A14A-B59A-359A88C6160B}"/>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Tree>
    <p:extLst>
      <p:ext uri="{BB962C8B-B14F-4D97-AF65-F5344CB8AC3E}">
        <p14:creationId xmlns:p14="http://schemas.microsoft.com/office/powerpoint/2010/main" val="2179066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2B006-6F92-924D-92B8-9A5FD3D68EE7}"/>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1AA7BE38-A4F1-FE49-ACC3-3D546F9487FA}"/>
              </a:ext>
            </a:extLst>
          </p:cNvPr>
          <p:cNvSpPr>
            <a:spLocks noGrp="1"/>
          </p:cNvSpPr>
          <p:nvPr>
            <p:ph idx="1"/>
          </p:nvPr>
        </p:nvSpPr>
        <p:spPr>
          <a:xfrm>
            <a:off x="517525" y="1108433"/>
            <a:ext cx="10485755" cy="5508233"/>
          </a:xfrm>
        </p:spPr>
        <p:txBody>
          <a:bodyPr lIns="90000">
            <a:noAutofit/>
          </a:bodyPr>
          <a:lstStyle/>
          <a:p>
            <a:r>
              <a:rPr lang="en-US" dirty="0"/>
              <a:t>Three common algorithms</a:t>
            </a:r>
            <a:r>
              <a:rPr lang="zh-CN" altLang="en-US" dirty="0"/>
              <a:t> </a:t>
            </a:r>
            <a:r>
              <a:rPr lang="en-US" altLang="zh-CN" dirty="0"/>
              <a:t>of</a:t>
            </a:r>
            <a:r>
              <a:rPr lang="zh-CN" altLang="en-US" dirty="0"/>
              <a:t> </a:t>
            </a:r>
            <a:r>
              <a:rPr lang="en-US" altLang="zh-CN" dirty="0"/>
              <a:t>subword</a:t>
            </a:r>
            <a:r>
              <a:rPr lang="zh-CN" altLang="en-US" dirty="0"/>
              <a:t> </a:t>
            </a:r>
            <a:r>
              <a:rPr lang="en-US" altLang="zh-CN" dirty="0"/>
              <a:t>tokenization</a:t>
            </a:r>
            <a:r>
              <a:rPr lang="en-US" dirty="0"/>
              <a:t>:</a:t>
            </a:r>
          </a:p>
          <a:p>
            <a:pPr lvl="1"/>
            <a:r>
              <a:rPr lang="en-US" b="1" dirty="0"/>
              <a:t>Byte-Pair Encoding (BPE) </a:t>
            </a:r>
            <a:r>
              <a:rPr lang="en-US" dirty="0"/>
              <a:t>(</a:t>
            </a:r>
            <a:r>
              <a:rPr lang="en-US" dirty="0">
                <a:solidFill>
                  <a:schemeClr val="tx1">
                    <a:lumMod val="50000"/>
                    <a:lumOff val="50000"/>
                  </a:schemeClr>
                </a:solidFill>
              </a:rPr>
              <a:t>Sennrich et al., 2016</a:t>
            </a:r>
            <a:r>
              <a:rPr lang="en-US" dirty="0"/>
              <a:t>)</a:t>
            </a:r>
          </a:p>
          <a:p>
            <a:pPr lvl="1"/>
            <a:r>
              <a:rPr lang="en-US" b="1" dirty="0"/>
              <a:t>Unigram language modeling tokenization </a:t>
            </a:r>
            <a:r>
              <a:rPr lang="en-US" dirty="0"/>
              <a:t>(</a:t>
            </a:r>
            <a:r>
              <a:rPr lang="en-US" dirty="0">
                <a:solidFill>
                  <a:schemeClr val="tx1">
                    <a:lumMod val="50000"/>
                    <a:lumOff val="50000"/>
                  </a:schemeClr>
                </a:solidFill>
              </a:rPr>
              <a:t>Kudo, 2018</a:t>
            </a:r>
            <a:r>
              <a:rPr lang="en-US" dirty="0"/>
              <a:t>)</a:t>
            </a:r>
          </a:p>
          <a:p>
            <a:pPr lvl="1"/>
            <a:r>
              <a:rPr lang="en-US" b="1" dirty="0"/>
              <a:t>WordPiece </a:t>
            </a:r>
            <a:r>
              <a:rPr lang="en-US" dirty="0"/>
              <a:t>(</a:t>
            </a:r>
            <a:r>
              <a:rPr lang="en-US" dirty="0">
                <a:solidFill>
                  <a:schemeClr val="tx1">
                    <a:lumMod val="50000"/>
                    <a:lumOff val="50000"/>
                  </a:schemeClr>
                </a:solidFill>
              </a:rPr>
              <a:t>Schuster and Nakajima, 2012</a:t>
            </a:r>
            <a:r>
              <a:rPr lang="en-US" dirty="0"/>
              <a:t>)</a:t>
            </a:r>
            <a:endParaRPr lang="en-US" sz="2800" dirty="0"/>
          </a:p>
          <a:p>
            <a:r>
              <a:rPr lang="en-US" sz="3000" dirty="0"/>
              <a:t>All have 2 parts:</a:t>
            </a:r>
          </a:p>
          <a:p>
            <a:pPr lvl="1"/>
            <a:r>
              <a:rPr lang="en-US" sz="2600" dirty="0"/>
              <a:t>A token </a:t>
            </a:r>
            <a:r>
              <a:rPr lang="en-US" sz="2600" b="1" dirty="0"/>
              <a:t>learner</a:t>
            </a:r>
            <a:r>
              <a:rPr lang="en-US" sz="2600" dirty="0"/>
              <a:t> that takes a raw training corpus and induces a vocabulary (a set of tokens)</a:t>
            </a:r>
          </a:p>
          <a:p>
            <a:pPr lvl="1"/>
            <a:r>
              <a:rPr lang="en-US" sz="2600" dirty="0"/>
              <a:t>A token </a:t>
            </a:r>
            <a:r>
              <a:rPr lang="en-US" sz="2600" b="1" dirty="0"/>
              <a:t>segmenter</a:t>
            </a:r>
            <a:r>
              <a:rPr lang="en-US" sz="2600" dirty="0"/>
              <a:t> that takes a raw test sentence and tokenizes it according to that vocabulary</a:t>
            </a:r>
            <a:endParaRPr lang="en-US" sz="3500" dirty="0"/>
          </a:p>
          <a:p>
            <a:pPr lvl="1"/>
            <a:endParaRPr lang="en-CN" dirty="0"/>
          </a:p>
        </p:txBody>
      </p:sp>
      <p:sp>
        <p:nvSpPr>
          <p:cNvPr id="4" name="Slide Number Placeholder 3">
            <a:extLst>
              <a:ext uri="{FF2B5EF4-FFF2-40B4-BE49-F238E27FC236}">
                <a16:creationId xmlns:a16="http://schemas.microsoft.com/office/drawing/2014/main" id="{816198EA-2B4E-6C48-8568-03D564A401CB}"/>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Tree>
    <p:extLst>
      <p:ext uri="{BB962C8B-B14F-4D97-AF65-F5344CB8AC3E}">
        <p14:creationId xmlns:p14="http://schemas.microsoft.com/office/powerpoint/2010/main" val="1280288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D9EA-AECB-9948-937F-ABB5125D895D}"/>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D75CC6-0818-9944-B62F-A6ABB79C416B}"/>
                  </a:ext>
                </a:extLst>
              </p:cNvPr>
              <p:cNvSpPr>
                <a:spLocks noGrp="1"/>
              </p:cNvSpPr>
              <p:nvPr>
                <p:ph idx="1"/>
              </p:nvPr>
            </p:nvSpPr>
            <p:spPr/>
            <p:txBody>
              <a:bodyPr lIns="90000">
                <a:noAutofit/>
              </a:bodyPr>
              <a:lstStyle/>
              <a:p>
                <a:pPr marL="0" indent="0">
                  <a:spcAft>
                    <a:spcPts val="600"/>
                  </a:spcAft>
                  <a:buNone/>
                </a:pPr>
                <a:r>
                  <a:rPr lang="en-US" dirty="0"/>
                  <a:t>Byte Pair Encoding (BPE) token learner</a:t>
                </a:r>
              </a:p>
              <a:p>
                <a:pPr>
                  <a:spcAft>
                    <a:spcPts val="600"/>
                  </a:spcAft>
                </a:pPr>
                <a:r>
                  <a:rPr lang="en-US" dirty="0"/>
                  <a:t>Let vocabulary be the set of all individual characters </a:t>
                </a:r>
              </a:p>
              <a:p>
                <a:pPr marL="0" indent="0">
                  <a:spcAft>
                    <a:spcPts val="600"/>
                  </a:spcAft>
                  <a:buNone/>
                </a:pPr>
                <a:r>
                  <a:rPr lang="en-US" dirty="0"/>
                  <a:t>	= {A, B, C, D,…, a, b, c, d….}</a:t>
                </a:r>
              </a:p>
              <a:p>
                <a:pPr>
                  <a:spcAft>
                    <a:spcPts val="600"/>
                  </a:spcAft>
                </a:pPr>
                <a:r>
                  <a:rPr lang="en-US" dirty="0"/>
                  <a:t>Repeat:</a:t>
                </a:r>
              </a:p>
              <a:p>
                <a:pPr lvl="1">
                  <a:spcAft>
                    <a:spcPts val="600"/>
                  </a:spcAft>
                </a:pPr>
                <a:r>
                  <a:rPr lang="en-US" dirty="0"/>
                  <a:t>Choose the two symbols that are most frequently adjacent in the training corpus (say 'A', 'B') </a:t>
                </a:r>
              </a:p>
              <a:p>
                <a:pPr lvl="1">
                  <a:spcAft>
                    <a:spcPts val="600"/>
                  </a:spcAft>
                </a:pPr>
                <a:r>
                  <a:rPr lang="en-US" dirty="0"/>
                  <a:t>Add a new merged symbol 'AB' to the vocabulary</a:t>
                </a:r>
              </a:p>
              <a:p>
                <a:pPr lvl="1">
                  <a:spcAft>
                    <a:spcPts val="600"/>
                  </a:spcAft>
                </a:pPr>
                <a:r>
                  <a:rPr lang="en-US" dirty="0"/>
                  <a:t>Replace every adjacent 'A' 'B' in the corpus with 'AB'</a:t>
                </a:r>
              </a:p>
              <a:p>
                <a:pPr>
                  <a:spcAft>
                    <a:spcPts val="60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i="1" dirty="0"/>
                  <a:t> </a:t>
                </a:r>
                <a:r>
                  <a:rPr lang="en-US" dirty="0"/>
                  <a:t>merges have been done.</a:t>
                </a:r>
              </a:p>
            </p:txBody>
          </p:sp>
        </mc:Choice>
        <mc:Fallback xmlns="">
          <p:sp>
            <p:nvSpPr>
              <p:cNvPr id="3" name="Content Placeholder 2">
                <a:extLst>
                  <a:ext uri="{FF2B5EF4-FFF2-40B4-BE49-F238E27FC236}">
                    <a16:creationId xmlns:a16="http://schemas.microsoft.com/office/drawing/2014/main" id="{56D75CC6-0818-9944-B62F-A6ABB79C416B}"/>
                  </a:ext>
                </a:extLst>
              </p:cNvPr>
              <p:cNvSpPr>
                <a:spLocks noGrp="1" noRot="1" noChangeAspect="1" noMove="1" noResize="1" noEditPoints="1" noAdjustHandles="1" noChangeArrowheads="1" noChangeShapeType="1" noTextEdit="1"/>
              </p:cNvSpPr>
              <p:nvPr>
                <p:ph idx="1"/>
              </p:nvPr>
            </p:nvSpPr>
            <p:spPr>
              <a:blipFill>
                <a:blip r:embed="rId2"/>
                <a:stretch>
                  <a:fillRect l="-1145"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79A44EB-5B6E-D24B-8507-E68B7D51B503}"/>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Tree>
    <p:extLst>
      <p:ext uri="{BB962C8B-B14F-4D97-AF65-F5344CB8AC3E}">
        <p14:creationId xmlns:p14="http://schemas.microsoft.com/office/powerpoint/2010/main" val="1220009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pic>
        <p:nvPicPr>
          <p:cNvPr id="5" name="Content Placeholder 4">
            <a:extLst>
              <a:ext uri="{FF2B5EF4-FFF2-40B4-BE49-F238E27FC236}">
                <a16:creationId xmlns:a16="http://schemas.microsoft.com/office/drawing/2014/main" id="{A3B22282-A73B-C440-AC6C-59D734785133}"/>
              </a:ext>
            </a:extLst>
          </p:cNvPr>
          <p:cNvPicPr>
            <a:picLocks noGrp="1" noChangeAspect="1"/>
          </p:cNvPicPr>
          <p:nvPr>
            <p:ph idx="1"/>
          </p:nvPr>
        </p:nvPicPr>
        <p:blipFill>
          <a:blip r:embed="rId2"/>
          <a:stretch>
            <a:fillRect/>
          </a:stretch>
        </p:blipFill>
        <p:spPr>
          <a:xfrm>
            <a:off x="1886510" y="1741847"/>
            <a:ext cx="8811970" cy="3173358"/>
          </a:xfrm>
        </p:spPr>
      </p:pic>
      <p:sp>
        <p:nvSpPr>
          <p:cNvPr id="7" name="TextBox 6">
            <a:extLst>
              <a:ext uri="{FF2B5EF4-FFF2-40B4-BE49-F238E27FC236}">
                <a16:creationId xmlns:a16="http://schemas.microsoft.com/office/drawing/2014/main" id="{F78AC14D-824E-AB4F-B9D9-D5668DC5507C}"/>
              </a:ext>
            </a:extLst>
          </p:cNvPr>
          <p:cNvSpPr txBox="1"/>
          <p:nvPr/>
        </p:nvSpPr>
        <p:spPr>
          <a:xfrm>
            <a:off x="514910" y="1069043"/>
            <a:ext cx="11174170" cy="5693866"/>
          </a:xfrm>
          <a:prstGeom prst="rect">
            <a:avLst/>
          </a:prstGeom>
          <a:noFill/>
        </p:spPr>
        <p:txBody>
          <a:bodyPr wrap="square">
            <a:spAutoFit/>
          </a:bodyPr>
          <a:lstStyle/>
          <a:p>
            <a:pPr marL="285750" indent="-285750">
              <a:buFont typeface="Arial" panose="020B0604020202020204" pitchFamily="34" charset="0"/>
              <a:buChar char="•"/>
            </a:pPr>
            <a:r>
              <a:rPr lang="en-US" sz="2800" dirty="0"/>
              <a:t>BPE token learner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Most subword algorithms are run inside space-separated tokens. </a:t>
            </a:r>
          </a:p>
          <a:p>
            <a:pPr marL="285750" indent="-285750">
              <a:buFont typeface="Arial" panose="020B0604020202020204" pitchFamily="34" charset="0"/>
              <a:buChar char="•"/>
            </a:pPr>
            <a:r>
              <a:rPr lang="en-US" sz="2800" dirty="0"/>
              <a:t>So we commonly first add a special end-of-word symbol '__' before space in training corpus</a:t>
            </a:r>
            <a:r>
              <a:rPr lang="en-US" altLang="zh-CN" sz="2800" dirty="0"/>
              <a:t>.</a:t>
            </a:r>
            <a:endParaRPr lang="en-US" sz="2800" dirty="0"/>
          </a:p>
        </p:txBody>
      </p:sp>
    </p:spTree>
    <p:extLst>
      <p:ext uri="{BB962C8B-B14F-4D97-AF65-F5344CB8AC3E}">
        <p14:creationId xmlns:p14="http://schemas.microsoft.com/office/powerpoint/2010/main" val="2478130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956152"/>
            <a:ext cx="11064875" cy="2762527"/>
          </a:xfrm>
        </p:spPr>
        <p:txBody>
          <a:bodyPr/>
          <a:lstStyle/>
          <a:p>
            <a:pPr marL="0" indent="0">
              <a:spcAft>
                <a:spcPts val="600"/>
              </a:spcAft>
              <a:buNone/>
            </a:pPr>
            <a:r>
              <a:rPr lang="en-US" dirty="0"/>
              <a:t>BPE token learner</a:t>
            </a:r>
          </a:p>
          <a:p>
            <a:pPr>
              <a:spcAft>
                <a:spcPts val="600"/>
              </a:spcAft>
            </a:pPr>
            <a:r>
              <a:rPr lang="en-US" dirty="0"/>
              <a:t>Original (very fascinating🙄) corpus:</a:t>
            </a:r>
            <a:endParaRPr lang="en-US" sz="1400" dirty="0"/>
          </a:p>
          <a:p>
            <a:pPr marL="457200" lvl="1" indent="0">
              <a:spcAft>
                <a:spcPts val="600"/>
              </a:spcAft>
              <a:buNone/>
            </a:pPr>
            <a:r>
              <a:rPr lang="en-US" dirty="0">
                <a:solidFill>
                  <a:srgbClr val="0070C0"/>
                </a:solidFill>
              </a:rPr>
              <a:t>low low low low low lowest lowest newer newer newer</a:t>
            </a:r>
            <a:r>
              <a:rPr lang="zh-CN" altLang="en-US" dirty="0">
                <a:solidFill>
                  <a:srgbClr val="0070C0"/>
                </a:solidFill>
              </a:rPr>
              <a:t> </a:t>
            </a:r>
            <a:r>
              <a:rPr lang="en-US" dirty="0">
                <a:solidFill>
                  <a:srgbClr val="0070C0"/>
                </a:solidFill>
              </a:rPr>
              <a:t>newer newer newer wider wider wider new new</a:t>
            </a:r>
          </a:p>
          <a:p>
            <a:pPr>
              <a:spcAft>
                <a:spcPts val="600"/>
              </a:spcAft>
            </a:pPr>
            <a:r>
              <a:rPr lang="en-US" dirty="0"/>
              <a:t>Add end-of-word tokens, resulting in this vocabulary:</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
        <p:nvSpPr>
          <p:cNvPr id="5" name="TextBox 4">
            <a:extLst>
              <a:ext uri="{FF2B5EF4-FFF2-40B4-BE49-F238E27FC236}">
                <a16:creationId xmlns:a16="http://schemas.microsoft.com/office/drawing/2014/main" id="{CE54C1F4-77C3-E04B-8AF1-924FFB993875}"/>
              </a:ext>
            </a:extLst>
          </p:cNvPr>
          <p:cNvSpPr txBox="1"/>
          <p:nvPr/>
        </p:nvSpPr>
        <p:spPr>
          <a:xfrm>
            <a:off x="1051560" y="3718679"/>
            <a:ext cx="4162743" cy="1261884"/>
          </a:xfrm>
          <a:prstGeom prst="rect">
            <a:avLst/>
          </a:prstGeom>
          <a:noFill/>
        </p:spPr>
        <p:txBody>
          <a:bodyPr wrap="none" rtlCol="0">
            <a:spAutoFit/>
          </a:bodyPr>
          <a:lstStyle/>
          <a:p>
            <a:pPr>
              <a:spcBef>
                <a:spcPts val="1200"/>
              </a:spcBef>
              <a:spcAft>
                <a:spcPts val="1200"/>
              </a:spcAft>
            </a:pPr>
            <a:r>
              <a:rPr lang="en-US" altLang="zh-CN" sz="2800" b="1" dirty="0"/>
              <a:t>Vocabulary</a:t>
            </a:r>
          </a:p>
          <a:p>
            <a:pPr>
              <a:spcBef>
                <a:spcPts val="1200"/>
              </a:spcBef>
              <a:spcAft>
                <a:spcPts val="1200"/>
              </a:spcAft>
            </a:pPr>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6E9C45BA-9797-9840-8A4B-DE45D04F5CAF}"/>
              </a:ext>
            </a:extLst>
          </p:cNvPr>
          <p:cNvSpPr txBox="1"/>
          <p:nvPr/>
        </p:nvSpPr>
        <p:spPr>
          <a:xfrm>
            <a:off x="6293448" y="3718679"/>
            <a:ext cx="4209807" cy="3139321"/>
          </a:xfrm>
          <a:prstGeom prst="rect">
            <a:avLst/>
          </a:prstGeom>
          <a:noFill/>
        </p:spPr>
        <p:txBody>
          <a:bodyPr wrap="none" rtlCol="0">
            <a:spAutoFit/>
          </a:bodyPr>
          <a:lstStyle/>
          <a:p>
            <a:pPr>
              <a:spcBef>
                <a:spcPts val="1200"/>
              </a:spcBef>
              <a:spcAft>
                <a:spcPts val="1200"/>
              </a:spcAft>
            </a:pPr>
            <a:r>
              <a:rPr lang="en-US" altLang="zh-CN" sz="2800" b="1" dirty="0"/>
              <a:t>Corpus</a:t>
            </a:r>
            <a:r>
              <a:rPr lang="zh-CN" altLang="en-US" sz="2800" b="1" dirty="0"/>
              <a:t> </a:t>
            </a:r>
            <a:r>
              <a:rPr lang="en-US" altLang="zh-CN" sz="2800" b="1" dirty="0"/>
              <a:t>representation</a:t>
            </a:r>
          </a:p>
          <a:p>
            <a:pPr>
              <a:spcAft>
                <a:spcPts val="600"/>
              </a:spcAft>
            </a:pPr>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pPr>
              <a:spcAft>
                <a:spcPts val="600"/>
              </a:spcAft>
            </a:pPr>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1752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dirty="0"/>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162743"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 r</a:t>
            </a:r>
            <a:r>
              <a:rPr lang="en-US" sz="2800" dirty="0"/>
              <a:t> to </a:t>
            </a:r>
            <a:r>
              <a:rPr lang="en-US" sz="2800" dirty="0">
                <a:solidFill>
                  <a:srgbClr val="0070C0"/>
                </a:solidFill>
              </a:rPr>
              <a:t>er</a:t>
            </a: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solidFill>
                  <a:srgbClr val="FF0000"/>
                </a:solidFill>
              </a:rPr>
              <a:t>er</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20947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042D-202E-6D41-AC2E-AD9291328084}"/>
              </a:ext>
            </a:extLst>
          </p:cNvPr>
          <p:cNvSpPr>
            <a:spLocks noGrp="1"/>
          </p:cNvSpPr>
          <p:nvPr>
            <p:ph type="title"/>
          </p:nvPr>
        </p:nvSpPr>
        <p:spPr/>
        <p:txBody>
          <a:bodyPr/>
          <a:lstStyle/>
          <a:p>
            <a:r>
              <a:rPr lang="en-US" altLang="zh-CN" dirty="0"/>
              <a:t>RNN-based encoder-decoder nets</a:t>
            </a:r>
            <a:endParaRPr lang="en-CN" dirty="0"/>
          </a:p>
        </p:txBody>
      </p:sp>
      <p:sp>
        <p:nvSpPr>
          <p:cNvPr id="4" name="Slide Number Placeholder 3">
            <a:extLst>
              <a:ext uri="{FF2B5EF4-FFF2-40B4-BE49-F238E27FC236}">
                <a16:creationId xmlns:a16="http://schemas.microsoft.com/office/drawing/2014/main" id="{57F644B9-434C-8F4C-A243-34060F03F24C}"/>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8" name="Content Placeholder 7">
            <a:extLst>
              <a:ext uri="{FF2B5EF4-FFF2-40B4-BE49-F238E27FC236}">
                <a16:creationId xmlns:a16="http://schemas.microsoft.com/office/drawing/2014/main" id="{A69DCFE4-807A-2547-A815-A5A059B6EA4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727" y="1272792"/>
            <a:ext cx="11218472" cy="4799013"/>
          </a:xfrm>
        </p:spPr>
      </p:pic>
      <p:sp>
        <p:nvSpPr>
          <p:cNvPr id="9" name="TextBox 8">
            <a:extLst>
              <a:ext uri="{FF2B5EF4-FFF2-40B4-BE49-F238E27FC236}">
                <a16:creationId xmlns:a16="http://schemas.microsoft.com/office/drawing/2014/main" id="{E58255C7-C78B-4B42-94AC-147DAEDCCD09}"/>
              </a:ext>
            </a:extLst>
          </p:cNvPr>
          <p:cNvSpPr txBox="1"/>
          <p:nvPr/>
        </p:nvSpPr>
        <p:spPr>
          <a:xfrm>
            <a:off x="1626715" y="6152217"/>
            <a:ext cx="8929047" cy="523220"/>
          </a:xfrm>
          <a:prstGeom prst="rect">
            <a:avLst/>
          </a:prstGeom>
          <a:noFill/>
        </p:spPr>
        <p:txBody>
          <a:bodyPr wrap="none" rtlCol="0">
            <a:spAutoFit/>
          </a:bodyPr>
          <a:lstStyle/>
          <a:p>
            <a:r>
              <a:rPr lang="en-CN" sz="2800" b="1" dirty="0"/>
              <a:t>Context and outputs are generated step by step!</a:t>
            </a:r>
          </a:p>
        </p:txBody>
      </p:sp>
    </p:spTree>
    <p:extLst>
      <p:ext uri="{BB962C8B-B14F-4D97-AF65-F5344CB8AC3E}">
        <p14:creationId xmlns:p14="http://schemas.microsoft.com/office/powerpoint/2010/main" val="1907156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dirty="0"/>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er</a:t>
            </a:r>
            <a:r>
              <a:rPr lang="zh-CN" altLang="en-US" sz="2800" dirty="0">
                <a:solidFill>
                  <a:srgbClr val="0070C0"/>
                </a:solidFill>
              </a:rPr>
              <a:t> </a:t>
            </a:r>
            <a:r>
              <a:rPr lang="en-US" altLang="zh-CN" sz="2800" dirty="0">
                <a:solidFill>
                  <a:srgbClr val="0070C0"/>
                </a:solidFill>
              </a:rPr>
              <a:t>_</a:t>
            </a:r>
            <a:r>
              <a:rPr lang="en-US" sz="2800" dirty="0"/>
              <a:t> to </a:t>
            </a:r>
            <a:r>
              <a:rPr lang="en-US" sz="2800" dirty="0">
                <a:solidFill>
                  <a:srgbClr val="0070C0"/>
                </a:solidFill>
              </a:rPr>
              <a:t>er</a:t>
            </a:r>
            <a:r>
              <a:rPr lang="en-US" altLang="zh-CN" sz="2800" dirty="0">
                <a:solidFill>
                  <a:srgbClr val="0070C0"/>
                </a:solidFill>
              </a:rPr>
              <a:t>_</a:t>
            </a:r>
            <a:endParaRPr lang="en-US" sz="2800" dirty="0">
              <a:solidFill>
                <a:srgbClr val="0070C0"/>
              </a:solidFill>
            </a:endParaRP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405834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dirty="0"/>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
        <p:nvSpPr>
          <p:cNvPr id="5" name="TextBox 4">
            <a:extLst>
              <a:ext uri="{FF2B5EF4-FFF2-40B4-BE49-F238E27FC236}">
                <a16:creationId xmlns:a16="http://schemas.microsoft.com/office/drawing/2014/main" id="{05AD2880-B20B-FF41-BDCA-394EDB1B4185}"/>
              </a:ext>
            </a:extLst>
          </p:cNvPr>
          <p:cNvSpPr txBox="1"/>
          <p:nvPr/>
        </p:nvSpPr>
        <p:spPr>
          <a:xfrm>
            <a:off x="717605" y="1592263"/>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er_</a:t>
            </a:r>
            <a:endParaRPr lang="en-CN" sz="2800" dirty="0"/>
          </a:p>
        </p:txBody>
      </p:sp>
      <p:sp>
        <p:nvSpPr>
          <p:cNvPr id="6" name="TextBox 5">
            <a:extLst>
              <a:ext uri="{FF2B5EF4-FFF2-40B4-BE49-F238E27FC236}">
                <a16:creationId xmlns:a16="http://schemas.microsoft.com/office/drawing/2014/main" id="{03E82232-B286-4D48-BBF3-E40FC8F1BC7A}"/>
              </a:ext>
            </a:extLst>
          </p:cNvPr>
          <p:cNvSpPr txBox="1"/>
          <p:nvPr/>
        </p:nvSpPr>
        <p:spPr>
          <a:xfrm>
            <a:off x="6368433" y="994642"/>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7" name="TextBox 6">
            <a:extLst>
              <a:ext uri="{FF2B5EF4-FFF2-40B4-BE49-F238E27FC236}">
                <a16:creationId xmlns:a16="http://schemas.microsoft.com/office/drawing/2014/main" id="{64BBAFB3-1C3D-1E42-9043-D793AE0ED982}"/>
              </a:ext>
            </a:extLst>
          </p:cNvPr>
          <p:cNvSpPr txBox="1"/>
          <p:nvPr/>
        </p:nvSpPr>
        <p:spPr>
          <a:xfrm>
            <a:off x="658813" y="3520440"/>
            <a:ext cx="3032760" cy="523220"/>
          </a:xfrm>
          <a:prstGeom prst="rect">
            <a:avLst/>
          </a:prstGeom>
          <a:noFill/>
        </p:spPr>
        <p:txBody>
          <a:bodyPr wrap="square">
            <a:spAutoFit/>
          </a:bodyPr>
          <a:lstStyle/>
          <a:p>
            <a:r>
              <a:rPr lang="en-US" sz="2800" dirty="0"/>
              <a:t>Merge </a:t>
            </a:r>
            <a:r>
              <a:rPr lang="en-US" altLang="zh-CN" sz="2800" dirty="0">
                <a:solidFill>
                  <a:srgbClr val="0070C0"/>
                </a:solidFill>
              </a:rPr>
              <a:t>n</a:t>
            </a:r>
            <a:r>
              <a:rPr lang="zh-CN" altLang="en-US" sz="2800" dirty="0">
                <a:solidFill>
                  <a:srgbClr val="0070C0"/>
                </a:solidFill>
              </a:rPr>
              <a:t> </a:t>
            </a:r>
            <a:r>
              <a:rPr lang="en-US" altLang="zh-CN" sz="2800" dirty="0">
                <a:solidFill>
                  <a:srgbClr val="0070C0"/>
                </a:solidFill>
              </a:rPr>
              <a:t>e</a:t>
            </a:r>
            <a:r>
              <a:rPr lang="en-US" sz="2800" dirty="0"/>
              <a:t> to </a:t>
            </a:r>
            <a:r>
              <a:rPr lang="en-US" altLang="zh-CN" sz="2800" dirty="0">
                <a:solidFill>
                  <a:srgbClr val="0070C0"/>
                </a:solidFill>
              </a:rPr>
              <a:t>ne</a:t>
            </a:r>
            <a:endParaRPr lang="en-US" sz="2800" dirty="0">
              <a:solidFill>
                <a:srgbClr val="0070C0"/>
              </a:solidFill>
            </a:endParaRPr>
          </a:p>
        </p:txBody>
      </p:sp>
      <p:sp>
        <p:nvSpPr>
          <p:cNvPr id="8" name="TextBox 7">
            <a:extLst>
              <a:ext uri="{FF2B5EF4-FFF2-40B4-BE49-F238E27FC236}">
                <a16:creationId xmlns:a16="http://schemas.microsoft.com/office/drawing/2014/main" id="{5092A29C-9167-9D40-8458-314A2058CF3C}"/>
              </a:ext>
            </a:extLst>
          </p:cNvPr>
          <p:cNvSpPr txBox="1"/>
          <p:nvPr/>
        </p:nvSpPr>
        <p:spPr>
          <a:xfrm>
            <a:off x="729369" y="4074657"/>
            <a:ext cx="5989140"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r>
              <a:rPr lang="zh-CN" altLang="en-US" sz="2800" dirty="0">
                <a:solidFill>
                  <a:srgbClr val="FF0000"/>
                </a:solidFill>
              </a:rPr>
              <a:t> </a:t>
            </a:r>
            <a:r>
              <a:rPr lang="en-US" altLang="zh-CN" sz="2800" dirty="0">
                <a:solidFill>
                  <a:srgbClr val="FF0000"/>
                </a:solidFill>
              </a:rPr>
              <a:t>ne</a:t>
            </a:r>
            <a:endParaRPr lang="en-CN" sz="2800" dirty="0">
              <a:solidFill>
                <a:srgbClr val="FF0000"/>
              </a:solidFill>
            </a:endParaRPr>
          </a:p>
        </p:txBody>
      </p:sp>
      <p:sp>
        <p:nvSpPr>
          <p:cNvPr id="9" name="TextBox 8">
            <a:extLst>
              <a:ext uri="{FF2B5EF4-FFF2-40B4-BE49-F238E27FC236}">
                <a16:creationId xmlns:a16="http://schemas.microsoft.com/office/drawing/2014/main" id="{5887B897-E2B5-6848-9FFA-93DA551828B4}"/>
              </a:ext>
            </a:extLst>
          </p:cNvPr>
          <p:cNvSpPr txBox="1"/>
          <p:nvPr/>
        </p:nvSpPr>
        <p:spPr>
          <a:xfrm>
            <a:off x="7252824" y="412901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3440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1108433"/>
            <a:ext cx="11064875" cy="4484647"/>
          </a:xfrm>
        </p:spPr>
        <p:txBody>
          <a:bodyPr lIns="90000">
            <a:noAutofit/>
          </a:bodyPr>
          <a:lstStyle/>
          <a:p>
            <a:r>
              <a:rPr lang="en-US" dirty="0"/>
              <a:t>BPE token learner</a:t>
            </a:r>
          </a:p>
          <a:p>
            <a:r>
              <a:rPr lang="en-US" dirty="0"/>
              <a:t>The next merges are:</a:t>
            </a:r>
            <a:endParaRPr lang="en-US" dirty="0">
              <a:solidFill>
                <a:srgbClr val="0070C0"/>
              </a:solidFill>
            </a:endParaRPr>
          </a:p>
          <a:p>
            <a:pPr marL="0" indent="0">
              <a:buNone/>
            </a:pPr>
            <a:r>
              <a:rPr lang="en-US" altLang="zh-CN" b="1" dirty="0"/>
              <a:t>Merge				Current</a:t>
            </a:r>
            <a:r>
              <a:rPr lang="zh-CN" altLang="en-US" b="1" dirty="0"/>
              <a:t> </a:t>
            </a:r>
            <a:r>
              <a:rPr lang="en-US" altLang="zh-CN" b="1" dirty="0"/>
              <a:t>Vocabulary</a:t>
            </a:r>
          </a:p>
          <a:p>
            <a:pPr marL="0" indent="0">
              <a:spcBef>
                <a:spcPts val="400"/>
              </a:spcBef>
              <a:spcAft>
                <a:spcPts val="0"/>
              </a:spcAft>
              <a:buNone/>
            </a:pPr>
            <a:r>
              <a:rPr lang="en-US" altLang="zh-CN" sz="2400" b="1" dirty="0"/>
              <a:t>(ne,</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endParaRPr lang="en-CN" sz="2400" dirty="0">
              <a:solidFill>
                <a:srgbClr val="FF0000"/>
              </a:solidFill>
            </a:endParaRPr>
          </a:p>
          <a:p>
            <a:pPr marL="0" indent="0">
              <a:spcBef>
                <a:spcPts val="400"/>
              </a:spcBef>
              <a:spcAft>
                <a:spcPts val="0"/>
              </a:spcAft>
              <a:buNone/>
            </a:pPr>
            <a:r>
              <a:rPr lang="en-US" altLang="zh-CN" sz="2400" b="1" dirty="0"/>
              <a:t>(l,</a:t>
            </a:r>
            <a:r>
              <a:rPr lang="zh-CN" altLang="en-US" sz="2400" b="1" dirty="0"/>
              <a:t> </a:t>
            </a:r>
            <a:r>
              <a:rPr lang="en-US" altLang="zh-CN" sz="2400" b="1" dirty="0"/>
              <a:t>o)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a:t>
            </a:r>
            <a:endParaRPr lang="en-CN" sz="2400" dirty="0">
              <a:solidFill>
                <a:srgbClr val="FF0000"/>
              </a:solidFill>
            </a:endParaRPr>
          </a:p>
          <a:p>
            <a:pPr marL="0" indent="0">
              <a:spcBef>
                <a:spcPts val="400"/>
              </a:spcBef>
              <a:spcAft>
                <a:spcPts val="0"/>
              </a:spcAft>
              <a:buNone/>
            </a:pPr>
            <a:r>
              <a:rPr lang="en-US" altLang="zh-CN" sz="2400" b="1" dirty="0"/>
              <a:t>(lo,</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endParaRPr lang="en-CN" sz="2400" dirty="0">
              <a:solidFill>
                <a:srgbClr val="FF0000"/>
              </a:solidFill>
            </a:endParaRPr>
          </a:p>
          <a:p>
            <a:pPr marL="0" indent="0">
              <a:spcBef>
                <a:spcPts val="400"/>
              </a:spcBef>
              <a:spcAft>
                <a:spcPts val="0"/>
              </a:spcAft>
              <a:buNone/>
            </a:pPr>
            <a:r>
              <a:rPr lang="en-US" altLang="zh-CN" sz="2400" b="1" dirty="0"/>
              <a:t>(new,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p>
          <a:p>
            <a:pPr marL="0" indent="0">
              <a:spcBef>
                <a:spcPts val="400"/>
              </a:spcBef>
              <a:spcAft>
                <a:spcPts val="0"/>
              </a:spcAft>
              <a:buNone/>
            </a:pPr>
            <a:r>
              <a:rPr lang="en-US" altLang="zh-CN" sz="2400" b="1" dirty="0"/>
              <a:t>(low,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r>
              <a:rPr lang="zh-CN" altLang="en-US" sz="2400" dirty="0">
                <a:solidFill>
                  <a:srgbClr val="FF0000"/>
                </a:solidFill>
              </a:rPr>
              <a:t> </a:t>
            </a:r>
            <a:r>
              <a:rPr lang="en-US" altLang="zh-CN" sz="2400" dirty="0">
                <a:solidFill>
                  <a:srgbClr val="FF0000"/>
                </a:solidFill>
              </a:rPr>
              <a:t>low_</a:t>
            </a:r>
            <a:endParaRPr lang="en-CN" sz="2400" dirty="0">
              <a:solidFill>
                <a:srgbClr val="FF0000"/>
              </a:solidFill>
            </a:endParaRP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1632367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normAutofit fontScale="92500" lnSpcReduction="20000"/>
          </a:bodyPr>
          <a:lstStyle/>
          <a:p>
            <a:r>
              <a:rPr lang="en-US" dirty="0"/>
              <a:t>BPE token </a:t>
            </a:r>
            <a:r>
              <a:rPr lang="en-US" b="1" dirty="0"/>
              <a:t>segmenter</a:t>
            </a:r>
            <a:r>
              <a:rPr lang="en-US" dirty="0"/>
              <a:t> algorithm</a:t>
            </a:r>
          </a:p>
          <a:p>
            <a:pPr marL="0" indent="0">
              <a:buNone/>
            </a:pPr>
            <a:r>
              <a:rPr lang="en-US" dirty="0"/>
              <a:t>On the test data, run each merge learned from the training data:</a:t>
            </a:r>
          </a:p>
          <a:p>
            <a:pPr lvl="1"/>
            <a:r>
              <a:rPr lang="en-US" dirty="0"/>
              <a:t>Greedily</a:t>
            </a:r>
          </a:p>
          <a:p>
            <a:pPr lvl="1"/>
            <a:r>
              <a:rPr lang="en-US" dirty="0"/>
              <a:t>In the order we learned them</a:t>
            </a:r>
          </a:p>
          <a:p>
            <a:pPr lvl="1"/>
            <a:r>
              <a:rPr lang="en-US" dirty="0"/>
              <a:t>(test frequencies don't play a role)</a:t>
            </a:r>
          </a:p>
          <a:p>
            <a:pPr marL="0" indent="0">
              <a:buNone/>
            </a:pPr>
            <a:r>
              <a:rPr lang="en-US" dirty="0"/>
              <a:t>So: 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r>
              <a:rPr lang="en-US" dirty="0"/>
              <a:t>Result: </a:t>
            </a:r>
          </a:p>
          <a:p>
            <a:pPr lvl="1"/>
            <a:r>
              <a:rPr lang="en-US" dirty="0"/>
              <a:t>Test set "n e w e r _" would be tokenized as a full word </a:t>
            </a:r>
          </a:p>
          <a:p>
            <a:pPr lvl="1"/>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83</a:t>
            </a:fld>
            <a:endParaRPr lang="zh-CN" altLang="en-US" dirty="0"/>
          </a:p>
        </p:txBody>
      </p:sp>
    </p:spTree>
    <p:extLst>
      <p:ext uri="{BB962C8B-B14F-4D97-AF65-F5344CB8AC3E}">
        <p14:creationId xmlns:p14="http://schemas.microsoft.com/office/powerpoint/2010/main" val="3969943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US" altLang="zh-CN" sz="3600" dirty="0"/>
              <a:t>The</a:t>
            </a:r>
            <a:r>
              <a:rPr lang="zh-CN" altLang="en-US" sz="3600" dirty="0"/>
              <a:t> </a:t>
            </a:r>
            <a:r>
              <a:rPr lang="en-US" altLang="zh-CN" sz="3600" dirty="0"/>
              <a:t>Transformer</a:t>
            </a:r>
            <a:r>
              <a:rPr lang="zh-CN" altLang="en-US" sz="3600" dirty="0"/>
              <a:t> </a:t>
            </a:r>
            <a:r>
              <a:rPr lang="en-US" altLang="zh-CN" sz="3600" dirty="0"/>
              <a:t>–</a:t>
            </a:r>
            <a:r>
              <a:rPr lang="zh-CN" altLang="en-US" sz="3600" dirty="0"/>
              <a:t> </a:t>
            </a:r>
            <a:r>
              <a:rPr lang="en-US" altLang="zh-CN" sz="3600" dirty="0"/>
              <a:t>Input</a:t>
            </a:r>
            <a:r>
              <a:rPr lang="zh-CN" altLang="en-US" sz="3600" dirty="0"/>
              <a:t> </a:t>
            </a:r>
            <a:r>
              <a:rPr lang="en-US" altLang="zh-CN" sz="3600" dirty="0"/>
              <a:t>(Byte</a:t>
            </a:r>
            <a:r>
              <a:rPr lang="zh-CN" altLang="en-US" sz="3600" dirty="0"/>
              <a:t> </a:t>
            </a:r>
            <a:r>
              <a:rPr lang="en-US" altLang="zh-CN" sz="3600" dirty="0"/>
              <a:t>Pair</a:t>
            </a:r>
            <a:r>
              <a:rPr lang="zh-CN" altLang="en-US" sz="3600" dirty="0"/>
              <a:t> </a:t>
            </a:r>
            <a:r>
              <a:rPr lang="en-US" altLang="zh-CN" sz="3600" dirty="0"/>
              <a:t>Encoding)</a:t>
            </a:r>
            <a:endParaRPr lang="en-CN"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dirty="0"/>
              <a:t>Properties of BPE tokens</a:t>
            </a:r>
          </a:p>
          <a:p>
            <a:pPr marL="0" indent="0">
              <a:buNone/>
            </a:pPr>
            <a:r>
              <a:rPr lang="en-US" dirty="0"/>
              <a:t>Usually include frequent words</a:t>
            </a:r>
            <a:r>
              <a:rPr lang="zh-CN" altLang="en-US" dirty="0"/>
              <a:t> </a:t>
            </a:r>
            <a:r>
              <a:rPr lang="en-US" altLang="zh-CN" dirty="0"/>
              <a:t>a</a:t>
            </a:r>
            <a:r>
              <a:rPr lang="en-US" dirty="0"/>
              <a:t>nd frequent subwords</a:t>
            </a:r>
          </a:p>
          <a:p>
            <a:pPr marL="458788" indent="-225425">
              <a:buFont typeface="Arial" panose="020B0604020202020204" pitchFamily="34" charset="0"/>
              <a:buChar char="•"/>
            </a:pPr>
            <a:r>
              <a:rPr lang="en-US" dirty="0"/>
              <a:t>Which are often morphemes like </a:t>
            </a:r>
            <a:r>
              <a:rPr lang="en-US" i="1" dirty="0"/>
              <a:t>-</a:t>
            </a:r>
            <a:r>
              <a:rPr lang="en-US" i="1" dirty="0" err="1"/>
              <a:t>est</a:t>
            </a:r>
            <a:r>
              <a:rPr lang="en-US" i="1" dirty="0"/>
              <a:t> </a:t>
            </a:r>
            <a:r>
              <a:rPr lang="en-US" dirty="0"/>
              <a:t>or </a:t>
            </a:r>
            <a:r>
              <a:rPr lang="en-US" i="1" dirty="0"/>
              <a:t>–er</a:t>
            </a:r>
          </a:p>
          <a:p>
            <a:pPr marL="0" indent="0">
              <a:buNone/>
            </a:pPr>
            <a:r>
              <a:rPr lang="en-US" dirty="0"/>
              <a:t>A </a:t>
            </a:r>
            <a:r>
              <a:rPr lang="en-US" b="1" dirty="0"/>
              <a:t>morpheme </a:t>
            </a:r>
            <a:r>
              <a:rPr lang="en-US" dirty="0"/>
              <a:t>is the smallest meaning-bearing unit of a language</a:t>
            </a:r>
          </a:p>
          <a:p>
            <a:pPr marL="458788" indent="-225425">
              <a:buFont typeface="Arial" panose="020B0604020202020204" pitchFamily="34" charset="0"/>
              <a:buChar char="•"/>
            </a:pPr>
            <a:r>
              <a:rPr lang="en-US" i="1" dirty="0"/>
              <a:t>unlikeliest </a:t>
            </a:r>
            <a:r>
              <a:rPr lang="en-US" dirty="0"/>
              <a:t>has 3 morphemes </a:t>
            </a:r>
            <a:r>
              <a:rPr lang="en-US" i="1" dirty="0"/>
              <a:t>un-</a:t>
            </a:r>
            <a:r>
              <a:rPr lang="en-US" dirty="0"/>
              <a:t>, </a:t>
            </a:r>
            <a:r>
              <a:rPr lang="en-US" i="1" dirty="0"/>
              <a:t>likely</a:t>
            </a:r>
            <a:r>
              <a:rPr lang="en-US" dirty="0"/>
              <a:t>, and </a:t>
            </a:r>
            <a:r>
              <a:rPr lang="en-US" i="1" dirty="0"/>
              <a:t>-</a:t>
            </a:r>
            <a:r>
              <a:rPr lang="en-US" i="1" dirty="0" err="1"/>
              <a:t>est</a:t>
            </a:r>
            <a:r>
              <a:rPr lang="en-US" dirty="0"/>
              <a:t> </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spTree>
    <p:extLst>
      <p:ext uri="{BB962C8B-B14F-4D97-AF65-F5344CB8AC3E}">
        <p14:creationId xmlns:p14="http://schemas.microsoft.com/office/powerpoint/2010/main" val="295405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85</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5447645"/>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solidFill>
                      <a:srgbClr val="FF0000"/>
                    </a:solidFill>
                  </a:rPr>
                  <a:t>Positional</a:t>
                </a:r>
                <a:r>
                  <a:rPr lang="zh-CN" altLang="en-US" b="1" dirty="0">
                    <a:solidFill>
                      <a:srgbClr val="FF0000"/>
                    </a:solidFill>
                  </a:rPr>
                  <a:t> </a:t>
                </a:r>
                <a:r>
                  <a:rPr lang="en-US" altLang="zh-CN" b="1" dirty="0">
                    <a:solidFill>
                      <a:srgbClr val="FF0000"/>
                    </a:solidFill>
                  </a:rPr>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sz="1800" b="1" dirty="0"/>
                  <a:t>Ma</a:t>
                </a:r>
                <a:r>
                  <a:rPr lang="en-US" altLang="zh-CN" b="1" dirty="0"/>
                  <a:t>sked</a:t>
                </a:r>
                <a:r>
                  <a:rPr lang="zh-CN" altLang="en-US" b="1" dirty="0"/>
                  <a:t> </a:t>
                </a: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5447645"/>
              </a:xfrm>
              <a:prstGeom prst="rect">
                <a:avLst/>
              </a:prstGeom>
              <a:blipFill>
                <a:blip r:embed="rId5"/>
                <a:stretch>
                  <a:fillRect l="-1543" t="-465" b="-698"/>
                </a:stretch>
              </a:blipFill>
            </p:spPr>
            <p:txBody>
              <a:bodyPr/>
              <a:lstStyle/>
              <a:p>
                <a:r>
                  <a:rPr lang="en-CN">
                    <a:noFill/>
                  </a:rPr>
                  <a:t> </a:t>
                </a:r>
              </a:p>
            </p:txBody>
          </p:sp>
        </mc:Fallback>
      </mc:AlternateContent>
    </p:spTree>
    <p:extLst>
      <p:ext uri="{BB962C8B-B14F-4D97-AF65-F5344CB8AC3E}">
        <p14:creationId xmlns:p14="http://schemas.microsoft.com/office/powerpoint/2010/main" val="21177420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44B31-3CE3-418D-8ED0-75D82E120FFB}"/>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Positional encoding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63AB66-B61A-455F-9FF5-0E10E111AE2F}"/>
                  </a:ext>
                </a:extLst>
              </p:cNvPr>
              <p:cNvSpPr>
                <a:spLocks noGrp="1"/>
              </p:cNvSpPr>
              <p:nvPr>
                <p:ph idx="1"/>
              </p:nvPr>
            </p:nvSpPr>
            <p:spPr>
              <a:xfrm>
                <a:off x="517525" y="1108433"/>
                <a:ext cx="5904565" cy="5508233"/>
              </a:xfrm>
            </p:spPr>
            <p:txBody>
              <a:bodyPr>
                <a:noAutofit/>
              </a:bodyPr>
              <a:lstStyle/>
              <a:p>
                <a:r>
                  <a:rPr lang="en-US" altLang="zh-CN" dirty="0"/>
                  <a:t>Use sine and cosine functions of different frequencies:</a:t>
                </a:r>
              </a:p>
              <a:p>
                <a14:m>
                  <m:oMath xmlns:m="http://schemas.openxmlformats.org/officeDocument/2006/math">
                    <m:r>
                      <a:rPr lang="en-US" altLang="zh-CN" b="0" i="1" smtClean="0">
                        <a:latin typeface="Cambria Math" panose="02040503050406030204" pitchFamily="18" charset="0"/>
                      </a:rPr>
                      <m:t>𝑃</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𝑝𝑜𝑠</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𝑝𝑜𝑠</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10000</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𝑚𝑜𝑑𝑒𝑙</m:t>
                                        </m:r>
                                      </m:sub>
                                    </m:sSub>
                                  </m:sup>
                                </m:sSup>
                              </m:den>
                            </m:f>
                          </m:e>
                        </m:d>
                      </m:e>
                    </m:func>
                  </m:oMath>
                </a14:m>
                <a:endParaRPr lang="en-US" altLang="zh-CN" b="0" dirty="0"/>
              </a:p>
              <a:p>
                <a14:m>
                  <m:oMath xmlns:m="http://schemas.openxmlformats.org/officeDocument/2006/math">
                    <m:r>
                      <a:rPr lang="en-US" altLang="zh-CN" b="0" i="1" smtClean="0">
                        <a:latin typeface="Cambria Math" panose="02040503050406030204" pitchFamily="18" charset="0"/>
                      </a:rPr>
                      <m:t>𝑃</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𝑝𝑜𝑠</m:t>
                        </m:r>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𝑝𝑜𝑠</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10000</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𝑚𝑜𝑑𝑒𝑙</m:t>
                                        </m:r>
                                      </m:sub>
                                    </m:sSub>
                                  </m:sup>
                                </m:sSup>
                              </m:den>
                            </m:f>
                          </m:e>
                        </m:d>
                      </m:e>
                    </m:func>
                  </m:oMath>
                </a14:m>
                <a:endParaRPr lang="zh-CN" altLang="en-US" dirty="0"/>
              </a:p>
            </p:txBody>
          </p:sp>
        </mc:Choice>
        <mc:Fallback xmlns="">
          <p:sp>
            <p:nvSpPr>
              <p:cNvPr id="3" name="内容占位符 2">
                <a:extLst>
                  <a:ext uri="{FF2B5EF4-FFF2-40B4-BE49-F238E27FC236}">
                    <a16:creationId xmlns:a16="http://schemas.microsoft.com/office/drawing/2014/main" id="{1D63AB66-B61A-455F-9FF5-0E10E111AE2F}"/>
                  </a:ext>
                </a:extLst>
              </p:cNvPr>
              <p:cNvSpPr>
                <a:spLocks noGrp="1" noRot="1" noChangeAspect="1" noMove="1" noResize="1" noEditPoints="1" noAdjustHandles="1" noChangeArrowheads="1" noChangeShapeType="1" noTextEdit="1"/>
              </p:cNvSpPr>
              <p:nvPr>
                <p:ph idx="1"/>
              </p:nvPr>
            </p:nvSpPr>
            <p:spPr>
              <a:xfrm>
                <a:off x="517525" y="1108433"/>
                <a:ext cx="5904565" cy="5508233"/>
              </a:xfrm>
              <a:blipFill>
                <a:blip r:embed="rId3"/>
                <a:stretch>
                  <a:fillRect l="-1717" t="-1152"/>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0D199B6D-546C-4CB1-8A0A-88381812911C}"/>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pic>
        <p:nvPicPr>
          <p:cNvPr id="6" name="Picture 5">
            <a:extLst>
              <a:ext uri="{FF2B5EF4-FFF2-40B4-BE49-F238E27FC236}">
                <a16:creationId xmlns:a16="http://schemas.microsoft.com/office/drawing/2014/main" id="{7B1E30AF-5003-2B43-9DEF-E3A590FC7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2091" y="1922811"/>
            <a:ext cx="5016564" cy="3879476"/>
          </a:xfrm>
          <a:prstGeom prst="rect">
            <a:avLst/>
          </a:prstGeom>
        </p:spPr>
      </p:pic>
      <p:pic>
        <p:nvPicPr>
          <p:cNvPr id="1026" name="Picture 2">
            <a:extLst>
              <a:ext uri="{FF2B5EF4-FFF2-40B4-BE49-F238E27FC236}">
                <a16:creationId xmlns:a16="http://schemas.microsoft.com/office/drawing/2014/main" id="{5191EB1A-671E-2E4D-962F-C9AC510F2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503" y="4512244"/>
            <a:ext cx="4864608" cy="182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890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1F008-B97F-4DE5-95E9-DC2CA90F752C}"/>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Positional encoding</a:t>
            </a:r>
            <a:endParaRPr lang="zh-CN" altLang="en-US" dirty="0"/>
          </a:p>
        </p:txBody>
      </p:sp>
      <p:sp>
        <p:nvSpPr>
          <p:cNvPr id="3" name="内容占位符 2">
            <a:extLst>
              <a:ext uri="{FF2B5EF4-FFF2-40B4-BE49-F238E27FC236}">
                <a16:creationId xmlns:a16="http://schemas.microsoft.com/office/drawing/2014/main" id="{B892C0F7-5A0D-415F-B51C-AC8345669A4D}"/>
              </a:ext>
            </a:extLst>
          </p:cNvPr>
          <p:cNvSpPr>
            <a:spLocks noGrp="1"/>
          </p:cNvSpPr>
          <p:nvPr>
            <p:ph idx="1"/>
          </p:nvPr>
        </p:nvSpPr>
        <p:spPr>
          <a:xfrm>
            <a:off x="517526" y="1108433"/>
            <a:ext cx="5899515" cy="5384441"/>
          </a:xfrm>
        </p:spPr>
        <p:txBody>
          <a:bodyPr>
            <a:normAutofit lnSpcReduction="10000"/>
          </a:bodyPr>
          <a:lstStyle/>
          <a:p>
            <a:r>
              <a:rPr lang="en-US" altLang="zh-CN" dirty="0"/>
              <a:t>How this combination of sines and cosines could ever represent a position/order?</a:t>
            </a:r>
          </a:p>
          <a:p>
            <a:r>
              <a:rPr lang="en-US" altLang="zh-CN" dirty="0"/>
              <a:t>It is actually quite simple, suppose you want to represent a number in binary format, how will that be?</a:t>
            </a:r>
          </a:p>
          <a:p>
            <a:r>
              <a:rPr lang="en-US" altLang="zh-CN" dirty="0"/>
              <a:t>You can spot the rate of change between different bits. The lowest bit is alternating on every number, the second-lowest bit is rotating on every two numbers, and so on.</a:t>
            </a:r>
          </a:p>
          <a:p>
            <a:endParaRPr lang="zh-CN" altLang="en-US" dirty="0"/>
          </a:p>
        </p:txBody>
      </p:sp>
      <p:sp>
        <p:nvSpPr>
          <p:cNvPr id="4" name="灯片编号占位符 3">
            <a:extLst>
              <a:ext uri="{FF2B5EF4-FFF2-40B4-BE49-F238E27FC236}">
                <a16:creationId xmlns:a16="http://schemas.microsoft.com/office/drawing/2014/main" id="{E86F7E2A-4E12-4F85-BA36-A355CD7C2D6F}"/>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p:sp>
        <p:nvSpPr>
          <p:cNvPr id="6" name="文本框 5">
            <a:extLst>
              <a:ext uri="{FF2B5EF4-FFF2-40B4-BE49-F238E27FC236}">
                <a16:creationId xmlns:a16="http://schemas.microsoft.com/office/drawing/2014/main" id="{3C172303-BB20-4CCF-AB05-70BBF9EB10C5}"/>
              </a:ext>
            </a:extLst>
          </p:cNvPr>
          <p:cNvSpPr txBox="1"/>
          <p:nvPr/>
        </p:nvSpPr>
        <p:spPr>
          <a:xfrm>
            <a:off x="6796632" y="2030938"/>
            <a:ext cx="5090567" cy="3539430"/>
          </a:xfrm>
          <a:prstGeom prst="rect">
            <a:avLst/>
          </a:prstGeom>
          <a:noFill/>
        </p:spPr>
        <p:txBody>
          <a:bodyPr wrap="square">
            <a:spAutoFit/>
          </a:bodyPr>
          <a:lstStyle/>
          <a:p>
            <a:r>
              <a:rPr lang="en-US" altLang="zh-CN" sz="2800" b="0" i="0" dirty="0">
                <a:solidFill>
                  <a:srgbClr val="212529"/>
                </a:solidFill>
                <a:effectLst/>
              </a:rPr>
              <a:t>0: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0</a:t>
            </a:r>
            <a:r>
              <a:rPr lang="en-US" altLang="zh-CN" sz="2800" dirty="0">
                <a:solidFill>
                  <a:srgbClr val="FF0000"/>
                </a:solidFill>
              </a:rPr>
              <a:t> </a:t>
            </a:r>
            <a:r>
              <a:rPr lang="en-US" altLang="zh-CN" sz="2800" b="0" i="0" dirty="0">
                <a:solidFill>
                  <a:srgbClr val="212529"/>
                </a:solidFill>
                <a:effectLst/>
              </a:rPr>
              <a:t>8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1: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9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2: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10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3: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11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0</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4: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12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5: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13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0</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6: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14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0 </a:t>
            </a:r>
            <a:r>
              <a:rPr lang="en-US" altLang="zh-CN" sz="2800" b="0" i="0" dirty="0">
                <a:solidFill>
                  <a:srgbClr val="212529"/>
                </a:solidFill>
                <a:effectLst/>
              </a:rPr>
              <a:t>7:    </a:t>
            </a:r>
            <a:r>
              <a:rPr lang="en-US" altLang="zh-CN" sz="2800" b="0" i="0" dirty="0">
                <a:solidFill>
                  <a:srgbClr val="FFA500"/>
                </a:solidFill>
                <a:effectLst/>
              </a:rPr>
              <a:t>0</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1 </a:t>
            </a:r>
            <a:r>
              <a:rPr lang="en-US" altLang="zh-CN" sz="2800" b="0" i="0" dirty="0">
                <a:solidFill>
                  <a:srgbClr val="212529"/>
                </a:solidFill>
                <a:effectLst/>
              </a:rPr>
              <a:t>15	:    </a:t>
            </a:r>
            <a:r>
              <a:rPr lang="en-US" altLang="zh-CN" sz="2800" b="0" i="0" dirty="0">
                <a:solidFill>
                  <a:srgbClr val="FFA500"/>
                </a:solidFill>
                <a:effectLst/>
              </a:rPr>
              <a:t>1</a:t>
            </a:r>
            <a:r>
              <a:rPr lang="zh-CN" altLang="en-US" sz="2800" b="0" i="0" dirty="0">
                <a:solidFill>
                  <a:srgbClr val="212529"/>
                </a:solidFill>
                <a:effectLst/>
              </a:rPr>
              <a:t>  </a:t>
            </a:r>
            <a:r>
              <a:rPr lang="en-US" altLang="zh-CN" sz="2800" b="0" i="0" dirty="0">
                <a:solidFill>
                  <a:srgbClr val="008000"/>
                </a:solidFill>
                <a:effectLst/>
              </a:rPr>
              <a:t>1</a:t>
            </a:r>
            <a:r>
              <a:rPr lang="zh-CN" altLang="en-US" sz="2800" b="0" i="0" dirty="0">
                <a:solidFill>
                  <a:srgbClr val="212529"/>
                </a:solidFill>
                <a:effectLst/>
              </a:rPr>
              <a:t>  </a:t>
            </a:r>
            <a:r>
              <a:rPr lang="en-US" altLang="zh-CN" sz="2800" b="0" i="0" dirty="0">
                <a:solidFill>
                  <a:srgbClr val="0000FF"/>
                </a:solidFill>
                <a:effectLst/>
              </a:rPr>
              <a:t>1</a:t>
            </a:r>
            <a:r>
              <a:rPr lang="zh-CN" altLang="en-US" sz="2800" b="0" i="0" dirty="0">
                <a:solidFill>
                  <a:srgbClr val="212529"/>
                </a:solidFill>
                <a:effectLst/>
              </a:rPr>
              <a:t>  </a:t>
            </a:r>
            <a:r>
              <a:rPr lang="en-US" altLang="zh-CN" sz="2800" b="0" i="0" dirty="0">
                <a:solidFill>
                  <a:srgbClr val="FF0000"/>
                </a:solidFill>
                <a:effectLst/>
              </a:rPr>
              <a:t>1</a:t>
            </a:r>
            <a:endParaRPr lang="zh-CN" altLang="en-US" sz="2800" dirty="0"/>
          </a:p>
        </p:txBody>
      </p:sp>
    </p:spTree>
    <p:extLst>
      <p:ext uri="{BB962C8B-B14F-4D97-AF65-F5344CB8AC3E}">
        <p14:creationId xmlns:p14="http://schemas.microsoft.com/office/powerpoint/2010/main" val="3813465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AA617-5C8B-48EE-94CD-FA856E954AE1}"/>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Positional encoding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3CF8F2A-C187-452C-A02F-6EF3EADE3994}"/>
                  </a:ext>
                </a:extLst>
              </p:cNvPr>
              <p:cNvSpPr>
                <a:spLocks noGrp="1"/>
              </p:cNvSpPr>
              <p:nvPr>
                <p:ph idx="1"/>
              </p:nvPr>
            </p:nvSpPr>
            <p:spPr>
              <a:xfrm>
                <a:off x="517526" y="1108433"/>
                <a:ext cx="3206336" cy="5508233"/>
              </a:xfrm>
            </p:spPr>
            <p:txBody>
              <a:body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func>
                                <m:funcPr>
                                  <m:ctrlPr>
                                    <a:rPr lang="zh-CN" altLang="en-US"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e>
                              </m:func>
                            </m:e>
                            <m:e>
                              <m:func>
                                <m:funcPr>
                                  <m:ctrlPr>
                                    <a:rPr lang="zh-CN" altLang="en-US" i="1">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𝑡</m:t>
                                      </m:r>
                                    </m:e>
                                  </m:d>
                                </m:e>
                              </m:func>
                            </m:e>
                            <m:e>
                              <m:func>
                                <m:funcPr>
                                  <m:ctrlPr>
                                    <a:rPr lang="zh-CN" altLang="en-US"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𝑡</m:t>
                                      </m:r>
                                    </m:e>
                                  </m:d>
                                </m:e>
                              </m:func>
                            </m:e>
                            <m:e>
                              <m:func>
                                <m:funcPr>
                                  <m:ctrlPr>
                                    <a:rPr lang="zh-CN" altLang="en-US" i="1">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𝑡</m:t>
                                      </m:r>
                                    </m:e>
                                  </m:d>
                                </m:e>
                              </m:func>
                            </m:e>
                            <m:e>
                              <m:r>
                                <a:rPr lang="en-US" altLang="zh-CN" b="0" i="1" smtClean="0">
                                  <a:latin typeface="Cambria Math" panose="02040503050406030204" pitchFamily="18" charset="0"/>
                                </a:rPr>
                                <m:t>⋮</m:t>
                              </m:r>
                            </m:e>
                            <m:e>
                              <m:func>
                                <m:funcPr>
                                  <m:ctrlPr>
                                    <a:rPr lang="zh-CN" altLang="en-US"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𝑡</m:t>
                                      </m:r>
                                    </m:e>
                                  </m:d>
                                </m:e>
                              </m:func>
                            </m:e>
                            <m:e>
                              <m:func>
                                <m:funcPr>
                                  <m:ctrlPr>
                                    <a:rPr lang="zh-CN" altLang="en-US"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b="0" i="1" smtClean="0">
                                              <a:latin typeface="Cambria Math" panose="02040503050406030204" pitchFamily="18" charset="0"/>
                                            </a:rPr>
                                            <m:t>𝑑</m:t>
                                          </m:r>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𝑡</m:t>
                                      </m:r>
                                    </m:e>
                                  </m:d>
                                </m:e>
                              </m:func>
                            </m:e>
                          </m:eqArr>
                        </m:e>
                      </m:d>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10000</m:t>
                              </m:r>
                            </m:e>
                            <m:sup>
                              <m:r>
                                <a:rPr lang="en-US" altLang="zh-CN" b="0" i="1" smtClean="0">
                                  <a:latin typeface="Cambria Math" panose="02040503050406030204" pitchFamily="18" charset="0"/>
                                </a:rPr>
                                <m:t>2</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p>
                          </m:sSup>
                        </m:den>
                      </m:f>
                    </m:oMath>
                  </m:oMathPara>
                </a14:m>
                <a:endParaRPr lang="en-US" altLang="zh-CN" dirty="0"/>
              </a:p>
              <a:p>
                <a:pPr marL="0" indent="0">
                  <a:buNone/>
                </a:pPr>
                <a14:m>
                  <m:oMath xmlns:m="http://schemas.openxmlformats.org/officeDocument/2006/math">
                    <m:r>
                      <a:rPr lang="en-US" altLang="zh-CN" b="0" i="1" dirty="0" smtClean="0">
                        <a:latin typeface="Cambria Math" panose="02040503050406030204" pitchFamily="18" charset="0"/>
                      </a:rPr>
                      <m:t>𝑡</m:t>
                    </m:r>
                  </m:oMath>
                </a14:m>
                <a:r>
                  <a:rPr lang="zh-CN" altLang="en-US" dirty="0"/>
                  <a:t> </a:t>
                </a:r>
                <a:r>
                  <a:rPr lang="en-US" altLang="zh-CN" dirty="0"/>
                  <a:t>is</a:t>
                </a:r>
                <a:r>
                  <a:rPr lang="zh-CN" altLang="en-US" dirty="0"/>
                  <a:t> </a:t>
                </a:r>
                <a:r>
                  <a:rPr lang="en-US" altLang="zh-CN" dirty="0"/>
                  <a:t>position</a:t>
                </a:r>
                <a:r>
                  <a:rPr lang="zh-CN" altLang="en-US" dirty="0"/>
                  <a:t> </a:t>
                </a:r>
                <a:r>
                  <a:rPr lang="en-US" altLang="zh-CN" dirty="0"/>
                  <a:t>index</a:t>
                </a:r>
                <a:endParaRPr lang="zh-CN" altLang="en-US" dirty="0"/>
              </a:p>
            </p:txBody>
          </p:sp>
        </mc:Choice>
        <mc:Fallback xmlns="">
          <p:sp>
            <p:nvSpPr>
              <p:cNvPr id="3" name="内容占位符 2">
                <a:extLst>
                  <a:ext uri="{FF2B5EF4-FFF2-40B4-BE49-F238E27FC236}">
                    <a16:creationId xmlns:a16="http://schemas.microsoft.com/office/drawing/2014/main" id="{03CF8F2A-C187-452C-A02F-6EF3EADE3994}"/>
                  </a:ext>
                </a:extLst>
              </p:cNvPr>
              <p:cNvSpPr>
                <a:spLocks noGrp="1" noRot="1" noChangeAspect="1" noMove="1" noResize="1" noEditPoints="1" noAdjustHandles="1" noChangeArrowheads="1" noChangeShapeType="1" noTextEdit="1"/>
              </p:cNvSpPr>
              <p:nvPr>
                <p:ph idx="1"/>
              </p:nvPr>
            </p:nvSpPr>
            <p:spPr>
              <a:xfrm>
                <a:off x="517526" y="1108433"/>
                <a:ext cx="3206336" cy="5508233"/>
              </a:xfrm>
              <a:blipFill>
                <a:blip r:embed="rId2"/>
                <a:stretch>
                  <a:fillRect l="-39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02E86747-C59B-4885-B8D8-E233008E7D07}"/>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pic>
        <p:nvPicPr>
          <p:cNvPr id="6146" name="Picture 2" descr="Sinusoidal position encoding">
            <a:extLst>
              <a:ext uri="{FF2B5EF4-FFF2-40B4-BE49-F238E27FC236}">
                <a16:creationId xmlns:a16="http://schemas.microsoft.com/office/drawing/2014/main" id="{60547B7E-F4B7-FA44-A84A-1DC6FBCF5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687" y="1664803"/>
            <a:ext cx="8453512" cy="408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301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90350-F94C-44FD-934F-B2E96B0F4337}"/>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Positional encoding</a:t>
            </a:r>
            <a:endParaRPr lang="zh-CN" altLang="en-US" dirty="0"/>
          </a:p>
        </p:txBody>
      </p:sp>
      <p:sp>
        <p:nvSpPr>
          <p:cNvPr id="3" name="内容占位符 2">
            <a:extLst>
              <a:ext uri="{FF2B5EF4-FFF2-40B4-BE49-F238E27FC236}">
                <a16:creationId xmlns:a16="http://schemas.microsoft.com/office/drawing/2014/main" id="{4918FF14-EA46-4D58-B928-2D3CBA689EF4}"/>
              </a:ext>
            </a:extLst>
          </p:cNvPr>
          <p:cNvSpPr>
            <a:spLocks noGrp="1"/>
          </p:cNvSpPr>
          <p:nvPr>
            <p:ph idx="1"/>
          </p:nvPr>
        </p:nvSpPr>
        <p:spPr>
          <a:xfrm>
            <a:off x="517525" y="1108433"/>
            <a:ext cx="11064875" cy="2699069"/>
          </a:xfrm>
        </p:spPr>
        <p:txBody>
          <a:bodyPr/>
          <a:lstStyle/>
          <a:p>
            <a:r>
              <a:rPr lang="en-US" altLang="zh-CN" dirty="0">
                <a:solidFill>
                  <a:srgbClr val="FF0000"/>
                </a:solidFill>
              </a:rPr>
              <a:t>Is Positional Encoding necessary?</a:t>
            </a:r>
            <a:r>
              <a:rPr lang="zh-CN" altLang="en-US" dirty="0">
                <a:solidFill>
                  <a:srgbClr val="FF0000"/>
                </a:solidFill>
              </a:rPr>
              <a:t> </a:t>
            </a:r>
            <a:r>
              <a:rPr lang="en-US" altLang="zh-CN" dirty="0"/>
              <a:t>Transformer Language Models without Positional Encodings Still Learn Positional Information</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D1E626A7-5D00-43EB-BB10-1B261A96D68F}"/>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pic>
        <p:nvPicPr>
          <p:cNvPr id="6" name="图片 5">
            <a:extLst>
              <a:ext uri="{FF2B5EF4-FFF2-40B4-BE49-F238E27FC236}">
                <a16:creationId xmlns:a16="http://schemas.microsoft.com/office/drawing/2014/main" id="{664A8D6A-05A8-462A-A96C-172F8068F5FD}"/>
              </a:ext>
            </a:extLst>
          </p:cNvPr>
          <p:cNvPicPr>
            <a:picLocks noChangeAspect="1"/>
          </p:cNvPicPr>
          <p:nvPr/>
        </p:nvPicPr>
        <p:blipFill>
          <a:blip r:embed="rId2"/>
          <a:stretch>
            <a:fillRect/>
          </a:stretch>
        </p:blipFill>
        <p:spPr>
          <a:xfrm>
            <a:off x="1080991" y="2178685"/>
            <a:ext cx="5333256" cy="1493909"/>
          </a:xfrm>
          <a:prstGeom prst="rect">
            <a:avLst/>
          </a:prstGeom>
        </p:spPr>
      </p:pic>
      <p:sp>
        <p:nvSpPr>
          <p:cNvPr id="8" name="文本框 7">
            <a:extLst>
              <a:ext uri="{FF2B5EF4-FFF2-40B4-BE49-F238E27FC236}">
                <a16:creationId xmlns:a16="http://schemas.microsoft.com/office/drawing/2014/main" id="{2E0F473E-F2DD-4E1A-B524-6913B94F0DC7}"/>
              </a:ext>
            </a:extLst>
          </p:cNvPr>
          <p:cNvSpPr txBox="1"/>
          <p:nvPr/>
        </p:nvSpPr>
        <p:spPr>
          <a:xfrm>
            <a:off x="1877596" y="3887531"/>
            <a:ext cx="3740046" cy="369332"/>
          </a:xfrm>
          <a:prstGeom prst="rect">
            <a:avLst/>
          </a:prstGeom>
          <a:noFill/>
        </p:spPr>
        <p:txBody>
          <a:bodyPr wrap="square">
            <a:spAutoFit/>
          </a:bodyPr>
          <a:lstStyle/>
          <a:p>
            <a:r>
              <a:rPr lang="zh-CN" altLang="en-US" dirty="0">
                <a:hlinkClick r:id="rId3"/>
              </a:rPr>
              <a:t>https://github.com/adihaviv/NoPos</a:t>
            </a:r>
            <a:r>
              <a:rPr lang="zh-CN" altLang="en-US" dirty="0"/>
              <a:t> </a:t>
            </a:r>
          </a:p>
        </p:txBody>
      </p:sp>
      <p:pic>
        <p:nvPicPr>
          <p:cNvPr id="7" name="Picture 6">
            <a:extLst>
              <a:ext uri="{FF2B5EF4-FFF2-40B4-BE49-F238E27FC236}">
                <a16:creationId xmlns:a16="http://schemas.microsoft.com/office/drawing/2014/main" id="{CFC2EC9A-8E50-4249-BA43-DCB926B78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823" y="2121697"/>
            <a:ext cx="3971365" cy="3885031"/>
          </a:xfrm>
          <a:prstGeom prst="rect">
            <a:avLst/>
          </a:prstGeom>
        </p:spPr>
      </p:pic>
      <p:sp>
        <p:nvSpPr>
          <p:cNvPr id="10" name="TextBox 9">
            <a:extLst>
              <a:ext uri="{FF2B5EF4-FFF2-40B4-BE49-F238E27FC236}">
                <a16:creationId xmlns:a16="http://schemas.microsoft.com/office/drawing/2014/main" id="{E89D1D00-31EA-3B46-B759-2476EB030FFA}"/>
              </a:ext>
            </a:extLst>
          </p:cNvPr>
          <p:cNvSpPr txBox="1"/>
          <p:nvPr/>
        </p:nvSpPr>
        <p:spPr>
          <a:xfrm>
            <a:off x="658813" y="4437068"/>
            <a:ext cx="7534212" cy="223298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b="1" dirty="0"/>
              <a:t>Learned</a:t>
            </a:r>
            <a:r>
              <a:rPr lang="en-US" altLang="zh-CN" sz="2400" dirty="0"/>
              <a:t>:</a:t>
            </a:r>
            <a:r>
              <a:rPr lang="zh-CN" altLang="en-US" sz="2400" dirty="0"/>
              <a:t> </a:t>
            </a:r>
            <a:r>
              <a:rPr lang="en-US" altLang="zh-CN" sz="2400" dirty="0"/>
              <a:t>Used</a:t>
            </a:r>
            <a:r>
              <a:rPr lang="zh-CN" altLang="en-US" sz="2400" dirty="0"/>
              <a:t> </a:t>
            </a:r>
            <a:r>
              <a:rPr lang="en-US" altLang="zh-CN" sz="2400" dirty="0"/>
              <a:t>by</a:t>
            </a:r>
            <a:r>
              <a:rPr lang="zh-CN" altLang="en-US" sz="2400" dirty="0"/>
              <a:t> </a:t>
            </a:r>
            <a:r>
              <a:rPr lang="en-US" altLang="zh-CN" sz="2400" dirty="0"/>
              <a:t>MLMs,</a:t>
            </a:r>
            <a:r>
              <a:rPr lang="zh-CN" altLang="en-US" sz="2400" dirty="0"/>
              <a:t> </a:t>
            </a:r>
            <a:r>
              <a:rPr lang="en-US" altLang="zh-CN" sz="2400" dirty="0"/>
              <a:t>GPT-3</a:t>
            </a:r>
          </a:p>
          <a:p>
            <a:pPr marL="285750" indent="-285750">
              <a:lnSpc>
                <a:spcPct val="150000"/>
              </a:lnSpc>
              <a:buFont typeface="Arial" panose="020B0604020202020204" pitchFamily="34" charset="0"/>
              <a:buChar char="•"/>
            </a:pPr>
            <a:r>
              <a:rPr lang="en-US" altLang="zh-CN" sz="2400" b="1" dirty="0"/>
              <a:t>Sinusoidal</a:t>
            </a:r>
            <a:r>
              <a:rPr lang="en-US" altLang="zh-CN" sz="2400" dirty="0"/>
              <a:t>:</a:t>
            </a:r>
            <a:r>
              <a:rPr lang="zh-CN" altLang="en-US" sz="2400" dirty="0"/>
              <a:t> </a:t>
            </a:r>
            <a:r>
              <a:rPr lang="en-US" altLang="zh-CN" sz="2400" dirty="0"/>
              <a:t>Used</a:t>
            </a:r>
            <a:r>
              <a:rPr lang="zh-CN" altLang="en-US" sz="2400" dirty="0"/>
              <a:t> </a:t>
            </a:r>
            <a:r>
              <a:rPr lang="en-US" altLang="zh-CN" sz="2400" dirty="0"/>
              <a:t>by</a:t>
            </a:r>
            <a:r>
              <a:rPr lang="zh-CN" altLang="en-US" sz="2400" dirty="0"/>
              <a:t> </a:t>
            </a:r>
            <a:r>
              <a:rPr lang="en-US" altLang="zh-CN" sz="2400" dirty="0"/>
              <a:t>Transformer</a:t>
            </a:r>
          </a:p>
          <a:p>
            <a:pPr marL="285750" indent="-285750">
              <a:lnSpc>
                <a:spcPct val="150000"/>
              </a:lnSpc>
              <a:buFont typeface="Arial" panose="020B0604020202020204" pitchFamily="34" charset="0"/>
              <a:buChar char="•"/>
            </a:pPr>
            <a:r>
              <a:rPr lang="en-US" altLang="zh-CN" sz="2400" b="1" dirty="0"/>
              <a:t>ALiBi</a:t>
            </a:r>
            <a:r>
              <a:rPr lang="en-US" altLang="zh-CN" sz="2400" dirty="0"/>
              <a:t>:</a:t>
            </a:r>
            <a:r>
              <a:rPr lang="zh-CN" altLang="en-US" sz="2400" dirty="0"/>
              <a:t> </a:t>
            </a:r>
            <a:r>
              <a:rPr lang="en-US" sz="2400" dirty="0"/>
              <a:t>LInear BIases (</a:t>
            </a:r>
            <a:r>
              <a:rPr lang="en-US" sz="2400" dirty="0">
                <a:solidFill>
                  <a:schemeClr val="tx1">
                    <a:lumMod val="50000"/>
                    <a:lumOff val="50000"/>
                  </a:schemeClr>
                </a:solidFill>
              </a:rPr>
              <a:t>Press et al., 2022</a:t>
            </a:r>
            <a:r>
              <a:rPr lang="en-US" altLang="zh-CN" sz="2400" dirty="0">
                <a:solidFill>
                  <a:schemeClr val="tx1">
                    <a:lumMod val="50000"/>
                    <a:lumOff val="50000"/>
                  </a:schemeClr>
                </a:solidFill>
              </a:rPr>
              <a:t>,</a:t>
            </a:r>
            <a:r>
              <a:rPr lang="zh-CN" altLang="en-US" sz="2400" dirty="0">
                <a:solidFill>
                  <a:schemeClr val="tx1">
                    <a:lumMod val="50000"/>
                    <a:lumOff val="50000"/>
                  </a:schemeClr>
                </a:solidFill>
              </a:rPr>
              <a:t> </a:t>
            </a:r>
            <a:r>
              <a:rPr lang="en-US" altLang="zh-CN" sz="2400" dirty="0">
                <a:solidFill>
                  <a:schemeClr val="tx1">
                    <a:lumMod val="50000"/>
                    <a:lumOff val="50000"/>
                  </a:schemeClr>
                </a:solidFill>
              </a:rPr>
              <a:t>ICLR</a:t>
            </a:r>
            <a:r>
              <a:rPr lang="en-US" sz="2400" dirty="0"/>
              <a:t>)</a:t>
            </a:r>
          </a:p>
          <a:p>
            <a:pPr marL="285750" indent="-285750">
              <a:lnSpc>
                <a:spcPct val="150000"/>
              </a:lnSpc>
              <a:buFont typeface="Arial" panose="020B0604020202020204" pitchFamily="34" charset="0"/>
              <a:buChar char="•"/>
            </a:pPr>
            <a:r>
              <a:rPr lang="en-US" altLang="zh-CN" sz="2400" b="1" dirty="0"/>
              <a:t>NoPos</a:t>
            </a:r>
            <a:r>
              <a:rPr lang="en-US" altLang="zh-CN" sz="2400" dirty="0"/>
              <a:t>:</a:t>
            </a:r>
            <a:r>
              <a:rPr lang="zh-CN" altLang="en-US" sz="2400" dirty="0"/>
              <a:t> </a:t>
            </a:r>
            <a:r>
              <a:rPr lang="en-US" altLang="zh-CN" sz="2400" dirty="0"/>
              <a:t>Without</a:t>
            </a:r>
            <a:r>
              <a:rPr lang="zh-CN" altLang="en-US" sz="2400" dirty="0"/>
              <a:t> </a:t>
            </a:r>
            <a:r>
              <a:rPr lang="en-US" altLang="zh-CN" sz="2400" dirty="0"/>
              <a:t>Positional</a:t>
            </a:r>
            <a:r>
              <a:rPr lang="zh-CN" altLang="en-US" sz="2400" dirty="0"/>
              <a:t> </a:t>
            </a:r>
            <a:r>
              <a:rPr lang="en-US" altLang="zh-CN" sz="2400" dirty="0"/>
              <a:t>encoding</a:t>
            </a:r>
            <a:r>
              <a:rPr lang="zh-CN" altLang="en-US" sz="2400" dirty="0"/>
              <a:t> </a:t>
            </a:r>
            <a:r>
              <a:rPr lang="en-US" altLang="zh-CN" sz="2400" dirty="0"/>
              <a:t>information</a:t>
            </a:r>
            <a:endParaRPr lang="en-CN" sz="2400" dirty="0"/>
          </a:p>
        </p:txBody>
      </p:sp>
    </p:spTree>
    <p:extLst>
      <p:ext uri="{BB962C8B-B14F-4D97-AF65-F5344CB8AC3E}">
        <p14:creationId xmlns:p14="http://schemas.microsoft.com/office/powerpoint/2010/main" val="381662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042D-202E-6D41-AC2E-AD9291328084}"/>
              </a:ext>
            </a:extLst>
          </p:cNvPr>
          <p:cNvSpPr>
            <a:spLocks noGrp="1"/>
          </p:cNvSpPr>
          <p:nvPr>
            <p:ph type="title"/>
          </p:nvPr>
        </p:nvSpPr>
        <p:spPr/>
        <p:txBody>
          <a:bodyPr/>
          <a:lstStyle/>
          <a:p>
            <a:r>
              <a:rPr lang="en-US" altLang="zh-CN" dirty="0"/>
              <a:t>RNN-based encoder-decoder nets</a:t>
            </a:r>
            <a:endParaRPr lang="en-CN" dirty="0"/>
          </a:p>
        </p:txBody>
      </p:sp>
      <p:sp>
        <p:nvSpPr>
          <p:cNvPr id="4" name="Slide Number Placeholder 3">
            <a:extLst>
              <a:ext uri="{FF2B5EF4-FFF2-40B4-BE49-F238E27FC236}">
                <a16:creationId xmlns:a16="http://schemas.microsoft.com/office/drawing/2014/main" id="{57F644B9-434C-8F4C-A243-34060F03F24C}"/>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8" name="Content Placeholder 7">
            <a:extLst>
              <a:ext uri="{FF2B5EF4-FFF2-40B4-BE49-F238E27FC236}">
                <a16:creationId xmlns:a16="http://schemas.microsoft.com/office/drawing/2014/main" id="{B63DA36F-0936-3842-B0CC-ABE5CBFE5F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586" y="1267546"/>
            <a:ext cx="10889443" cy="4809504"/>
          </a:xfrm>
        </p:spPr>
      </p:pic>
    </p:spTree>
    <p:extLst>
      <p:ext uri="{BB962C8B-B14F-4D97-AF65-F5344CB8AC3E}">
        <p14:creationId xmlns:p14="http://schemas.microsoft.com/office/powerpoint/2010/main" val="29041744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90</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Output</a:t>
            </a:r>
            <a:r>
              <a:rPr lang="zh-CN" altLang="en-US" sz="1200" b="1" dirty="0">
                <a:solidFill>
                  <a:srgbClr val="FF0000"/>
                </a:solidFill>
              </a:rPr>
              <a:t> </a:t>
            </a:r>
            <a:r>
              <a:rPr lang="en-US" altLang="zh-CN" sz="1200" b="1" dirty="0">
                <a:solidFill>
                  <a:srgbClr val="FF0000"/>
                </a:solidFill>
              </a:rPr>
              <a:t>Embedding</a:t>
            </a:r>
            <a:endParaRPr lang="en-CN" sz="1200" b="1" dirty="0">
              <a:solidFill>
                <a:srgbClr val="FF0000"/>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Input</a:t>
            </a:r>
            <a:r>
              <a:rPr lang="zh-CN" altLang="en-US" sz="1200" b="1" dirty="0">
                <a:solidFill>
                  <a:srgbClr val="FF0000"/>
                </a:solidFill>
              </a:rPr>
              <a:t> </a:t>
            </a:r>
            <a:r>
              <a:rPr lang="en-US" altLang="zh-CN" sz="1200" b="1" dirty="0">
                <a:solidFill>
                  <a:srgbClr val="FF0000"/>
                </a:solidFill>
              </a:rPr>
              <a:t>Embedding</a:t>
            </a:r>
            <a:endParaRPr lang="en-CN" sz="1200" b="1" dirty="0">
              <a:solidFill>
                <a:srgbClr val="FF0000"/>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solidFill>
                      <a:srgbClr val="FF0000"/>
                    </a:solidFill>
                  </a:rPr>
                  <a:t>Input/output</a:t>
                </a:r>
                <a:r>
                  <a:rPr lang="zh-CN" altLang="en-US" b="1" dirty="0">
                    <a:solidFill>
                      <a:srgbClr val="FF0000"/>
                    </a:solidFill>
                  </a:rPr>
                  <a:t> </a:t>
                </a:r>
                <a:r>
                  <a:rPr lang="en-US" altLang="zh-CN" b="1" dirty="0">
                    <a:solidFill>
                      <a:srgbClr val="FF0000"/>
                    </a:solidFill>
                  </a:rPr>
                  <a:t>embedding</a:t>
                </a:r>
                <a:endParaRPr lang="en-US" altLang="zh-CN" dirty="0">
                  <a:solidFill>
                    <a:srgbClr val="FF0000"/>
                  </a:solidFill>
                </a:endParaRPr>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3244631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B020-E536-4E4A-B21D-3DB571D3C1AB}"/>
              </a:ext>
            </a:extLst>
          </p:cNvPr>
          <p:cNvSpPr>
            <a:spLocks noGrp="1"/>
          </p:cNvSpPr>
          <p:nvPr>
            <p:ph type="title"/>
          </p:nvPr>
        </p:nvSpPr>
        <p:spPr/>
        <p:txBody>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Input</a:t>
            </a:r>
            <a:r>
              <a:rPr lang="zh-CN" altLang="en-US" dirty="0"/>
              <a:t> </a:t>
            </a:r>
            <a:r>
              <a:rPr lang="en-US" altLang="zh-CN" dirty="0"/>
              <a:t>Embedding</a:t>
            </a:r>
            <a:endParaRPr lang="en-CN" dirty="0"/>
          </a:p>
        </p:txBody>
      </p:sp>
      <p:sp>
        <p:nvSpPr>
          <p:cNvPr id="3" name="Content Placeholder 2">
            <a:extLst>
              <a:ext uri="{FF2B5EF4-FFF2-40B4-BE49-F238E27FC236}">
                <a16:creationId xmlns:a16="http://schemas.microsoft.com/office/drawing/2014/main" id="{EF17F323-7153-9542-B9F6-CAF39810612B}"/>
              </a:ext>
            </a:extLst>
          </p:cNvPr>
          <p:cNvSpPr>
            <a:spLocks noGrp="1"/>
          </p:cNvSpPr>
          <p:nvPr>
            <p:ph idx="1"/>
          </p:nvPr>
        </p:nvSpPr>
        <p:spPr>
          <a:xfrm>
            <a:off x="517525" y="1108433"/>
            <a:ext cx="11064875" cy="5508233"/>
          </a:xfrm>
        </p:spPr>
        <p:txBody>
          <a:bodyPr lIns="90000">
            <a:noAutofit/>
          </a:bodyPr>
          <a:lstStyle/>
          <a:p>
            <a:pPr>
              <a:spcBef>
                <a:spcPts val="600"/>
              </a:spcBef>
              <a:spcAft>
                <a:spcPts val="600"/>
              </a:spcAft>
            </a:pPr>
            <a:r>
              <a:rPr lang="en-US" altLang="zh-CN" dirty="0"/>
              <a:t>We</a:t>
            </a:r>
            <a:r>
              <a:rPr lang="zh-CN" altLang="en-US" dirty="0"/>
              <a:t> </a:t>
            </a:r>
            <a:r>
              <a:rPr lang="en-US" altLang="zh-CN" dirty="0"/>
              <a:t>have</a:t>
            </a:r>
            <a:r>
              <a:rPr lang="zh-CN" altLang="en-US" dirty="0"/>
              <a:t> </a:t>
            </a:r>
            <a:r>
              <a:rPr lang="en-US" altLang="zh-CN" dirty="0"/>
              <a:t>static</a:t>
            </a:r>
            <a:r>
              <a:rPr lang="zh-CN" altLang="en-US" dirty="0"/>
              <a:t> </a:t>
            </a:r>
            <a:r>
              <a:rPr lang="en-US" altLang="zh-CN" dirty="0"/>
              <a:t>embeddings</a:t>
            </a:r>
          </a:p>
          <a:p>
            <a:pPr lvl="1">
              <a:spcBef>
                <a:spcPts val="600"/>
              </a:spcBef>
              <a:spcAft>
                <a:spcPts val="3600"/>
              </a:spcAft>
            </a:pPr>
            <a:r>
              <a:rPr lang="en-US" altLang="zh-CN" dirty="0"/>
              <a:t>w</a:t>
            </a:r>
            <a:r>
              <a:rPr lang="en-US" dirty="0"/>
              <a:t>ord</a:t>
            </a:r>
            <a:r>
              <a:rPr lang="en-US" altLang="zh-CN" dirty="0"/>
              <a:t>2vec/GloVe/fastText</a:t>
            </a:r>
          </a:p>
          <a:p>
            <a:pPr lvl="1">
              <a:spcBef>
                <a:spcPts val="600"/>
              </a:spcBef>
              <a:spcAft>
                <a:spcPts val="3600"/>
              </a:spcAft>
            </a:pPr>
            <a:endParaRPr lang="en-US" altLang="zh-CN" dirty="0"/>
          </a:p>
          <a:p>
            <a:pPr>
              <a:spcBef>
                <a:spcPts val="600"/>
              </a:spcBef>
              <a:spcAft>
                <a:spcPts val="600"/>
              </a:spcAft>
            </a:pPr>
            <a:r>
              <a:rPr lang="en-US" dirty="0"/>
              <a:t>Ways</a:t>
            </a:r>
            <a:r>
              <a:rPr lang="zh-CN" altLang="en-US" dirty="0"/>
              <a:t> </a:t>
            </a:r>
            <a:r>
              <a:rPr lang="en-US" altLang="zh-CN" dirty="0"/>
              <a:t>to</a:t>
            </a:r>
            <a:r>
              <a:rPr lang="zh-CN" altLang="en-US" dirty="0"/>
              <a:t> </a:t>
            </a:r>
            <a:r>
              <a:rPr lang="en-US" altLang="zh-CN" dirty="0"/>
              <a:t>have</a:t>
            </a:r>
            <a:r>
              <a:rPr lang="zh-CN" altLang="en-US" dirty="0"/>
              <a:t> </a:t>
            </a:r>
            <a:r>
              <a:rPr lang="en-US" altLang="zh-CN" dirty="0"/>
              <a:t>embeddings:</a:t>
            </a:r>
          </a:p>
          <a:p>
            <a:pPr lvl="1">
              <a:spcBef>
                <a:spcPts val="600"/>
              </a:spcBef>
              <a:spcAft>
                <a:spcPts val="600"/>
              </a:spcAft>
            </a:pPr>
            <a:r>
              <a:rPr lang="en-US" dirty="0"/>
              <a:t>initialize it with pre-trained embeddings and keep it fixed</a:t>
            </a:r>
          </a:p>
          <a:p>
            <a:pPr lvl="1">
              <a:spcBef>
                <a:spcPts val="600"/>
              </a:spcBef>
              <a:spcAft>
                <a:spcPts val="600"/>
              </a:spcAft>
            </a:pPr>
            <a:r>
              <a:rPr lang="en-US" dirty="0"/>
              <a:t>initialize it randomly, or with pre-trained embeddings, but keep it trainable. Word embeddings will get refined and modified throughout training.</a:t>
            </a:r>
          </a:p>
          <a:p>
            <a:pPr>
              <a:spcBef>
                <a:spcPts val="600"/>
              </a:spcBef>
              <a:spcAft>
                <a:spcPts val="600"/>
              </a:spcAft>
            </a:pPr>
            <a:r>
              <a:rPr lang="en-US" dirty="0"/>
              <a:t>The Transformer uses a random initialization of the weight matrix and refines these weights during training</a:t>
            </a:r>
          </a:p>
          <a:p>
            <a:pPr>
              <a:spcBef>
                <a:spcPts val="600"/>
              </a:spcBef>
              <a:spcAft>
                <a:spcPts val="600"/>
              </a:spcAft>
            </a:pPr>
            <a:endParaRPr lang="en-CN" dirty="0"/>
          </a:p>
        </p:txBody>
      </p:sp>
      <p:sp>
        <p:nvSpPr>
          <p:cNvPr id="4" name="Slide Number Placeholder 3">
            <a:extLst>
              <a:ext uri="{FF2B5EF4-FFF2-40B4-BE49-F238E27FC236}">
                <a16:creationId xmlns:a16="http://schemas.microsoft.com/office/drawing/2014/main" id="{127CAE20-E3EE-FA4E-9A06-8DCB5204D7B1}"/>
              </a:ext>
            </a:extLst>
          </p:cNvPr>
          <p:cNvSpPr>
            <a:spLocks noGrp="1"/>
          </p:cNvSpPr>
          <p:nvPr>
            <p:ph type="sldNum" sz="quarter" idx="12"/>
          </p:nvPr>
        </p:nvSpPr>
        <p:spPr/>
        <p:txBody>
          <a:bodyPr/>
          <a:lstStyle/>
          <a:p>
            <a:fld id="{DC8BB421-126E-41CB-B73A-69D52E98CAE3}" type="slidenum">
              <a:rPr lang="zh-CN" altLang="en-US" smtClean="0"/>
              <a:t>91</a:t>
            </a:fld>
            <a:endParaRPr lang="zh-CN" altLang="en-US" dirty="0"/>
          </a:p>
        </p:txBody>
      </p:sp>
      <p:pic>
        <p:nvPicPr>
          <p:cNvPr id="8" name="Picture 7">
            <a:extLst>
              <a:ext uri="{FF2B5EF4-FFF2-40B4-BE49-F238E27FC236}">
                <a16:creationId xmlns:a16="http://schemas.microsoft.com/office/drawing/2014/main" id="{7F0CFD31-E5C3-D74F-A534-3156AEFE3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592" y="1795251"/>
            <a:ext cx="4559808" cy="1877047"/>
          </a:xfrm>
          <a:prstGeom prst="rect">
            <a:avLst/>
          </a:prstGeom>
        </p:spPr>
      </p:pic>
    </p:spTree>
    <p:extLst>
      <p:ext uri="{BB962C8B-B14F-4D97-AF65-F5344CB8AC3E}">
        <p14:creationId xmlns:p14="http://schemas.microsoft.com/office/powerpoint/2010/main" val="326772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92</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Multi-Head</a:t>
            </a:r>
            <a:r>
              <a:rPr lang="zh-CN" altLang="en-US" sz="1200" b="1" dirty="0">
                <a:solidFill>
                  <a:srgbClr val="FF0000"/>
                </a:solidFill>
              </a:rPr>
              <a:t> </a:t>
            </a:r>
            <a:r>
              <a:rPr lang="en-US" altLang="zh-CN" sz="1200" b="1" dirty="0">
                <a:solidFill>
                  <a:srgbClr val="FF0000"/>
                </a:solidFill>
              </a:rPr>
              <a:t>Attention</a:t>
            </a:r>
            <a:endParaRPr lang="en-CN" sz="1200" b="1" dirty="0">
              <a:solidFill>
                <a:srgbClr val="FF0000"/>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Masked</a:t>
            </a:r>
            <a:r>
              <a:rPr lang="zh-CN" altLang="en-US" sz="1200" b="1" dirty="0">
                <a:solidFill>
                  <a:srgbClr val="FF0000"/>
                </a:solidFill>
              </a:rPr>
              <a:t> </a:t>
            </a:r>
            <a:endParaRPr lang="en-US" altLang="zh-CN" sz="1200" b="1" dirty="0">
              <a:solidFill>
                <a:srgbClr val="FF0000"/>
              </a:solidFill>
            </a:endParaRPr>
          </a:p>
          <a:p>
            <a:pPr algn="ctr"/>
            <a:r>
              <a:rPr lang="en-US" altLang="zh-CN" sz="1200" b="1" dirty="0">
                <a:solidFill>
                  <a:srgbClr val="FF0000"/>
                </a:solidFill>
              </a:rPr>
              <a:t>Multi-Head</a:t>
            </a:r>
            <a:r>
              <a:rPr lang="zh-CN" altLang="en-US" sz="1200" b="1" dirty="0">
                <a:solidFill>
                  <a:srgbClr val="FF0000"/>
                </a:solidFill>
              </a:rPr>
              <a:t> </a:t>
            </a:r>
            <a:r>
              <a:rPr lang="en-US" altLang="zh-CN" sz="1200" b="1" dirty="0">
                <a:solidFill>
                  <a:srgbClr val="FF0000"/>
                </a:solidFill>
              </a:rPr>
              <a:t>Attention</a:t>
            </a:r>
            <a:endParaRPr lang="en-CN" sz="1200" b="1" dirty="0">
              <a:solidFill>
                <a:srgbClr val="FF0000"/>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Multi-Head</a:t>
            </a:r>
            <a:r>
              <a:rPr lang="zh-CN" altLang="en-US" sz="1200" b="1" dirty="0">
                <a:solidFill>
                  <a:srgbClr val="FF0000"/>
                </a:solidFill>
              </a:rPr>
              <a:t> </a:t>
            </a:r>
            <a:r>
              <a:rPr lang="en-US" altLang="zh-CN" sz="1200" b="1" dirty="0">
                <a:solidFill>
                  <a:srgbClr val="FF0000"/>
                </a:solidFill>
              </a:rPr>
              <a:t>Attention</a:t>
            </a:r>
            <a:endParaRPr lang="en-CN" sz="1200" b="1" dirty="0">
              <a:solidFill>
                <a:srgbClr val="FF0000"/>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Add</a:t>
            </a:r>
            <a:r>
              <a:rPr lang="zh-CN" altLang="en-US" sz="1200" dirty="0">
                <a:solidFill>
                  <a:schemeClr val="tx1"/>
                </a:solidFill>
              </a:rPr>
              <a:t> </a:t>
            </a:r>
            <a:r>
              <a:rPr lang="en-US" altLang="zh-CN" sz="1200" dirty="0">
                <a:solidFill>
                  <a:schemeClr val="tx1"/>
                </a:solidFill>
              </a:rPr>
              <a:t>&amp;</a:t>
            </a:r>
            <a:r>
              <a:rPr lang="zh-CN" altLang="en-US" sz="1200" dirty="0">
                <a:solidFill>
                  <a:schemeClr val="tx1"/>
                </a:solidFill>
              </a:rPr>
              <a:t> </a:t>
            </a:r>
            <a:r>
              <a:rPr lang="en-US" altLang="zh-CN" sz="1200" dirty="0">
                <a:solidFill>
                  <a:schemeClr val="tx1"/>
                </a:solidFill>
              </a:rPr>
              <a:t>Norm</a:t>
            </a:r>
            <a:endParaRPr lang="en-CN" sz="1200" dirty="0">
              <a:solidFill>
                <a:schemeClr val="tx1"/>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solidFill>
                      <a:srgbClr val="FF0000"/>
                    </a:solidFill>
                  </a:rPr>
                  <a:t>Multi-Head</a:t>
                </a:r>
                <a:r>
                  <a:rPr lang="zh-CN" altLang="en-US" b="1" dirty="0">
                    <a:solidFill>
                      <a:srgbClr val="FF0000"/>
                    </a:solidFill>
                  </a:rPr>
                  <a:t> </a:t>
                </a:r>
                <a:r>
                  <a:rPr lang="en-US" altLang="zh-CN" b="1" dirty="0">
                    <a:solidFill>
                      <a:srgbClr val="FF0000"/>
                    </a:solidFill>
                  </a:rPr>
                  <a:t>Attention</a:t>
                </a:r>
              </a:p>
              <a:p>
                <a:pPr marL="342900" indent="-342900">
                  <a:spcBef>
                    <a:spcPts val="600"/>
                  </a:spcBef>
                  <a:spcAft>
                    <a:spcPts val="1200"/>
                  </a:spcAft>
                  <a:buFont typeface="+mj-lt"/>
                  <a:buAutoNum type="arabicPeriod"/>
                </a:pPr>
                <a:r>
                  <a:rPr lang="en-US" altLang="zh-CN" b="1" dirty="0"/>
                  <a:t>Add</a:t>
                </a:r>
                <a:r>
                  <a:rPr lang="zh-CN" altLang="en-US" b="1" dirty="0"/>
                  <a:t> </a:t>
                </a:r>
                <a:r>
                  <a:rPr lang="en-US" altLang="zh-CN" b="1" dirty="0"/>
                  <a:t>&amp;</a:t>
                </a:r>
                <a:r>
                  <a:rPr lang="zh-CN" altLang="en-US" b="1" dirty="0"/>
                  <a:t> </a:t>
                </a:r>
                <a:r>
                  <a:rPr lang="en-US" altLang="zh-CN" b="1" dirty="0"/>
                  <a:t>Norm</a:t>
                </a:r>
                <a:endParaRPr lang="en-US" altLang="zh-CN" dirty="0"/>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endParaRPr lang="en-US" altLang="zh-CN" dirty="0"/>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2423405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98BD-FB77-9343-9E91-51E5EA062E3D}"/>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Multi-Head Attention</a:t>
            </a:r>
            <a:endParaRPr lang="en-CN" dirty="0"/>
          </a:p>
        </p:txBody>
      </p:sp>
      <p:sp>
        <p:nvSpPr>
          <p:cNvPr id="4" name="Slide Number Placeholder 3">
            <a:extLst>
              <a:ext uri="{FF2B5EF4-FFF2-40B4-BE49-F238E27FC236}">
                <a16:creationId xmlns:a16="http://schemas.microsoft.com/office/drawing/2014/main" id="{3238188F-D0B5-5347-8E75-DA73C49EF2AF}"/>
              </a:ext>
            </a:extLst>
          </p:cNvPr>
          <p:cNvSpPr>
            <a:spLocks noGrp="1"/>
          </p:cNvSpPr>
          <p:nvPr>
            <p:ph type="sldNum" sz="quarter" idx="12"/>
          </p:nvPr>
        </p:nvSpPr>
        <p:spPr/>
        <p:txBody>
          <a:bodyPr/>
          <a:lstStyle/>
          <a:p>
            <a:fld id="{DC8BB421-126E-41CB-B73A-69D52E98CAE3}" type="slidenum">
              <a:rPr lang="zh-CN" altLang="en-US" smtClean="0"/>
              <a:t>93</a:t>
            </a:fld>
            <a:endParaRPr lang="zh-CN" altLang="en-US" dirty="0"/>
          </a:p>
        </p:txBody>
      </p:sp>
      <p:sp>
        <p:nvSpPr>
          <p:cNvPr id="5" name="矩形: 圆角 6">
            <a:extLst>
              <a:ext uri="{FF2B5EF4-FFF2-40B4-BE49-F238E27FC236}">
                <a16:creationId xmlns:a16="http://schemas.microsoft.com/office/drawing/2014/main" id="{FB4D0675-B4C1-7748-9220-0B165E9D7B7D}"/>
              </a:ext>
            </a:extLst>
          </p:cNvPr>
          <p:cNvSpPr/>
          <p:nvPr/>
        </p:nvSpPr>
        <p:spPr>
          <a:xfrm>
            <a:off x="4439673" y="1351698"/>
            <a:ext cx="3256867" cy="5147986"/>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Single</a:t>
            </a:r>
            <a:r>
              <a:rPr lang="zh-CN" altLang="en-US" b="1" dirty="0">
                <a:solidFill>
                  <a:schemeClr val="tx1"/>
                </a:solidFill>
              </a:rPr>
              <a:t> </a:t>
            </a:r>
            <a:r>
              <a:rPr lang="en-US" altLang="zh-CN" b="1" dirty="0">
                <a:solidFill>
                  <a:schemeClr val="tx1"/>
                </a:solidFill>
              </a:rPr>
              <a:t>self-attention</a:t>
            </a:r>
            <a:endParaRPr lang="zh-CN" altLang="en-US" b="1" dirty="0">
              <a:solidFill>
                <a:schemeClr val="tx1"/>
              </a:solidFill>
            </a:endParaRPr>
          </a:p>
        </p:txBody>
      </p:sp>
      <p:sp>
        <p:nvSpPr>
          <p:cNvPr id="6" name="Rounded Rectangle 5">
            <a:extLst>
              <a:ext uri="{FF2B5EF4-FFF2-40B4-BE49-F238E27FC236}">
                <a16:creationId xmlns:a16="http://schemas.microsoft.com/office/drawing/2014/main" id="{41AB72A3-7B65-804F-BBA8-914A1D4B606F}"/>
              </a:ext>
            </a:extLst>
          </p:cNvPr>
          <p:cNvSpPr/>
          <p:nvPr/>
        </p:nvSpPr>
        <p:spPr>
          <a:xfrm>
            <a:off x="5255177" y="2057629"/>
            <a:ext cx="2347783"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sp>
        <p:nvSpPr>
          <p:cNvPr id="7" name="Rounded Rectangle 6">
            <a:extLst>
              <a:ext uri="{FF2B5EF4-FFF2-40B4-BE49-F238E27FC236}">
                <a16:creationId xmlns:a16="http://schemas.microsoft.com/office/drawing/2014/main" id="{EFC89E38-E4DD-9845-B3E7-054F6B9E193D}"/>
              </a:ext>
            </a:extLst>
          </p:cNvPr>
          <p:cNvSpPr/>
          <p:nvPr/>
        </p:nvSpPr>
        <p:spPr>
          <a:xfrm>
            <a:off x="4518669" y="2869708"/>
            <a:ext cx="1910400"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SoftMax</a:t>
            </a:r>
            <a:endParaRPr lang="en-CN" sz="2000" dirty="0">
              <a:solidFill>
                <a:schemeClr val="tx1"/>
              </a:solidFill>
            </a:endParaRPr>
          </a:p>
        </p:txBody>
      </p:sp>
      <p:sp>
        <p:nvSpPr>
          <p:cNvPr id="8" name="Rounded Rectangle 7">
            <a:extLst>
              <a:ext uri="{FF2B5EF4-FFF2-40B4-BE49-F238E27FC236}">
                <a16:creationId xmlns:a16="http://schemas.microsoft.com/office/drawing/2014/main" id="{3DFF45A2-1EEE-5449-897F-6AD06BF8BA40}"/>
              </a:ext>
            </a:extLst>
          </p:cNvPr>
          <p:cNvSpPr/>
          <p:nvPr/>
        </p:nvSpPr>
        <p:spPr>
          <a:xfrm>
            <a:off x="4518668" y="5089029"/>
            <a:ext cx="1910401"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cxnSp>
        <p:nvCxnSpPr>
          <p:cNvPr id="9" name="Straight Arrow Connector 8">
            <a:extLst>
              <a:ext uri="{FF2B5EF4-FFF2-40B4-BE49-F238E27FC236}">
                <a16:creationId xmlns:a16="http://schemas.microsoft.com/office/drawing/2014/main" id="{663A7023-4707-234F-8EDF-F435699F274C}"/>
              </a:ext>
            </a:extLst>
          </p:cNvPr>
          <p:cNvCxnSpPr>
            <a:cxnSpLocks/>
            <a:stCxn id="8" idx="0"/>
            <a:endCxn id="7" idx="2"/>
          </p:cNvCxnSpPr>
          <p:nvPr/>
        </p:nvCxnSpPr>
        <p:spPr>
          <a:xfrm flipV="1">
            <a:off x="5473869" y="3300599"/>
            <a:ext cx="0" cy="17884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1CC91A-0A0E-E54B-8D75-C44C29827A70}"/>
              </a:ext>
            </a:extLst>
          </p:cNvPr>
          <p:cNvCxnSpPr>
            <a:cxnSpLocks/>
          </p:cNvCxnSpPr>
          <p:nvPr/>
        </p:nvCxnSpPr>
        <p:spPr>
          <a:xfrm flipV="1">
            <a:off x="4908639" y="5519917"/>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530AD1-979D-D144-A3F3-DFC44184DC38}"/>
              </a:ext>
            </a:extLst>
          </p:cNvPr>
          <p:cNvCxnSpPr>
            <a:cxnSpLocks/>
          </p:cNvCxnSpPr>
          <p:nvPr/>
        </p:nvCxnSpPr>
        <p:spPr>
          <a:xfrm flipV="1">
            <a:off x="6135268" y="5519917"/>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2BD9B7-B26E-134F-926C-D38FA1C65A7C}"/>
              </a:ext>
            </a:extLst>
          </p:cNvPr>
          <p:cNvCxnSpPr>
            <a:cxnSpLocks/>
            <a:stCxn id="15" idx="0"/>
          </p:cNvCxnSpPr>
          <p:nvPr/>
        </p:nvCxnSpPr>
        <p:spPr>
          <a:xfrm flipH="1" flipV="1">
            <a:off x="7362471" y="2481732"/>
            <a:ext cx="1946" cy="34439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D98308-200A-9947-AC9E-D6C2EE98C305}"/>
                  </a:ext>
                </a:extLst>
              </p:cNvPr>
              <p:cNvSpPr txBox="1"/>
              <p:nvPr/>
            </p:nvSpPr>
            <p:spPr>
              <a:xfrm>
                <a:off x="4722009" y="5921396"/>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13" name="TextBox 12">
                <a:extLst>
                  <a:ext uri="{FF2B5EF4-FFF2-40B4-BE49-F238E27FC236}">
                    <a16:creationId xmlns:a16="http://schemas.microsoft.com/office/drawing/2014/main" id="{4AD98308-200A-9947-AC9E-D6C2EE98C305}"/>
                  </a:ext>
                </a:extLst>
              </p:cNvPr>
              <p:cNvSpPr txBox="1">
                <a:spLocks noRot="1" noChangeAspect="1" noMove="1" noResize="1" noEditPoints="1" noAdjustHandles="1" noChangeArrowheads="1" noChangeShapeType="1" noTextEdit="1"/>
              </p:cNvSpPr>
              <p:nvPr/>
            </p:nvSpPr>
            <p:spPr>
              <a:xfrm>
                <a:off x="4722009" y="5921396"/>
                <a:ext cx="364779" cy="430887"/>
              </a:xfrm>
              <a:prstGeom prst="rect">
                <a:avLst/>
              </a:prstGeom>
              <a:blipFill>
                <a:blip r:embed="rId3"/>
                <a:stretch>
                  <a:fillRect l="-31034" r="-24138"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529DB9-A63D-9945-A3FA-4AE5BBD1DC24}"/>
                  </a:ext>
                </a:extLst>
              </p:cNvPr>
              <p:cNvSpPr txBox="1"/>
              <p:nvPr/>
            </p:nvSpPr>
            <p:spPr>
              <a:xfrm>
                <a:off x="5952878" y="5937948"/>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14" name="TextBox 13">
                <a:extLst>
                  <a:ext uri="{FF2B5EF4-FFF2-40B4-BE49-F238E27FC236}">
                    <a16:creationId xmlns:a16="http://schemas.microsoft.com/office/drawing/2014/main" id="{32529DB9-A63D-9945-A3FA-4AE5BBD1DC24}"/>
                  </a:ext>
                </a:extLst>
              </p:cNvPr>
              <p:cNvSpPr txBox="1">
                <a:spLocks noRot="1" noChangeAspect="1" noMove="1" noResize="1" noEditPoints="1" noAdjustHandles="1" noChangeArrowheads="1" noChangeShapeType="1" noTextEdit="1"/>
              </p:cNvSpPr>
              <p:nvPr/>
            </p:nvSpPr>
            <p:spPr>
              <a:xfrm>
                <a:off x="5952878" y="5937948"/>
                <a:ext cx="373179" cy="430887"/>
              </a:xfrm>
              <a:prstGeom prst="rect">
                <a:avLst/>
              </a:prstGeom>
              <a:blipFill>
                <a:blip r:embed="rId4"/>
                <a:stretch>
                  <a:fillRect l="-16129" r="-12903"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EAAD06-2A56-F44E-AFE6-E6D4030C7229}"/>
                  </a:ext>
                </a:extLst>
              </p:cNvPr>
              <p:cNvSpPr txBox="1"/>
              <p:nvPr/>
            </p:nvSpPr>
            <p:spPr>
              <a:xfrm>
                <a:off x="7190395" y="5925728"/>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15" name="TextBox 14">
                <a:extLst>
                  <a:ext uri="{FF2B5EF4-FFF2-40B4-BE49-F238E27FC236}">
                    <a16:creationId xmlns:a16="http://schemas.microsoft.com/office/drawing/2014/main" id="{A7EAAD06-2A56-F44E-AFE6-E6D4030C7229}"/>
                  </a:ext>
                </a:extLst>
              </p:cNvPr>
              <p:cNvSpPr txBox="1">
                <a:spLocks noRot="1" noChangeAspect="1" noMove="1" noResize="1" noEditPoints="1" noAdjustHandles="1" noChangeArrowheads="1" noChangeShapeType="1" noTextEdit="1"/>
              </p:cNvSpPr>
              <p:nvPr/>
            </p:nvSpPr>
            <p:spPr>
              <a:xfrm>
                <a:off x="7190395" y="5925728"/>
                <a:ext cx="348044" cy="430887"/>
              </a:xfrm>
              <a:prstGeom prst="rect">
                <a:avLst/>
              </a:prstGeom>
              <a:blipFill>
                <a:blip r:embed="rId5"/>
                <a:stretch>
                  <a:fillRect l="-17857" r="-17857" b="-8571"/>
                </a:stretch>
              </a:blipFill>
            </p:spPr>
            <p:txBody>
              <a:bodyPr/>
              <a:lstStyle/>
              <a:p>
                <a:r>
                  <a:rPr lang="en-CN">
                    <a:noFill/>
                  </a:rPr>
                  <a:t> </a:t>
                </a:r>
              </a:p>
            </p:txBody>
          </p:sp>
        </mc:Fallback>
      </mc:AlternateContent>
      <p:cxnSp>
        <p:nvCxnSpPr>
          <p:cNvPr id="16" name="Straight Arrow Connector 15">
            <a:extLst>
              <a:ext uri="{FF2B5EF4-FFF2-40B4-BE49-F238E27FC236}">
                <a16:creationId xmlns:a16="http://schemas.microsoft.com/office/drawing/2014/main" id="{2FBE6B57-599B-904C-9D34-F58F1C646629}"/>
              </a:ext>
            </a:extLst>
          </p:cNvPr>
          <p:cNvCxnSpPr>
            <a:cxnSpLocks/>
          </p:cNvCxnSpPr>
          <p:nvPr/>
        </p:nvCxnSpPr>
        <p:spPr>
          <a:xfrm flipV="1">
            <a:off x="5626269" y="2481731"/>
            <a:ext cx="0" cy="378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64BDC0-E8B0-E44A-9125-9518E928CE97}"/>
              </a:ext>
            </a:extLst>
          </p:cNvPr>
          <p:cNvSpPr txBox="1"/>
          <p:nvPr/>
        </p:nvSpPr>
        <p:spPr>
          <a:xfrm>
            <a:off x="70148" y="1308187"/>
            <a:ext cx="4289362" cy="461665"/>
          </a:xfrm>
          <a:prstGeom prst="rect">
            <a:avLst/>
          </a:prstGeom>
          <a:noFill/>
        </p:spPr>
        <p:txBody>
          <a:bodyPr wrap="square">
            <a:spAutoFit/>
          </a:bodyPr>
          <a:lstStyle/>
          <a:p>
            <a:r>
              <a:rPr lang="en-US" sz="2400" dirty="0">
                <a:solidFill>
                  <a:srgbClr val="FF0000"/>
                </a:solidFill>
              </a:rPr>
              <a:t>Scaled</a:t>
            </a:r>
            <a:r>
              <a:rPr lang="en-US" sz="2400" dirty="0"/>
              <a:t> </a:t>
            </a:r>
            <a:r>
              <a:rPr lang="en-US" sz="2400" dirty="0">
                <a:solidFill>
                  <a:srgbClr val="00B050"/>
                </a:solidFill>
              </a:rPr>
              <a:t>Dot-Product</a:t>
            </a:r>
            <a:r>
              <a:rPr lang="zh-CN" altLang="en-US" sz="2400" dirty="0"/>
              <a:t> </a:t>
            </a:r>
            <a:r>
              <a:rPr lang="en-US" sz="2400" dirty="0"/>
              <a:t>Attention</a:t>
            </a:r>
            <a:endParaRPr lang="en-CN" sz="2400" dirty="0"/>
          </a:p>
        </p:txBody>
      </p:sp>
      <p:sp>
        <p:nvSpPr>
          <p:cNvPr id="18" name="Rounded Rectangle 17">
            <a:extLst>
              <a:ext uri="{FF2B5EF4-FFF2-40B4-BE49-F238E27FC236}">
                <a16:creationId xmlns:a16="http://schemas.microsoft.com/office/drawing/2014/main" id="{D8D3A8DF-898F-234F-BA98-6D05B9313721}"/>
              </a:ext>
            </a:extLst>
          </p:cNvPr>
          <p:cNvSpPr/>
          <p:nvPr/>
        </p:nvSpPr>
        <p:spPr>
          <a:xfrm>
            <a:off x="1214559" y="2171328"/>
            <a:ext cx="2347783"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sp>
        <p:nvSpPr>
          <p:cNvPr id="19" name="Rounded Rectangle 18">
            <a:extLst>
              <a:ext uri="{FF2B5EF4-FFF2-40B4-BE49-F238E27FC236}">
                <a16:creationId xmlns:a16="http://schemas.microsoft.com/office/drawing/2014/main" id="{FE776B81-6D68-0743-9B23-92E3ED9100F2}"/>
              </a:ext>
            </a:extLst>
          </p:cNvPr>
          <p:cNvSpPr/>
          <p:nvPr/>
        </p:nvSpPr>
        <p:spPr>
          <a:xfrm>
            <a:off x="478051" y="2983407"/>
            <a:ext cx="1910400"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SoftMax</a:t>
            </a:r>
            <a:endParaRPr lang="en-CN" sz="2000" dirty="0">
              <a:solidFill>
                <a:schemeClr val="tx1"/>
              </a:solidFill>
            </a:endParaRPr>
          </a:p>
        </p:txBody>
      </p:sp>
      <p:sp>
        <p:nvSpPr>
          <p:cNvPr id="20" name="Rounded Rectangle 19">
            <a:extLst>
              <a:ext uri="{FF2B5EF4-FFF2-40B4-BE49-F238E27FC236}">
                <a16:creationId xmlns:a16="http://schemas.microsoft.com/office/drawing/2014/main" id="{1E174477-571A-2E40-81A7-264D21EF2DA0}"/>
              </a:ext>
            </a:extLst>
          </p:cNvPr>
          <p:cNvSpPr/>
          <p:nvPr/>
        </p:nvSpPr>
        <p:spPr>
          <a:xfrm>
            <a:off x="478050" y="3710246"/>
            <a:ext cx="1910401" cy="430891"/>
          </a:xfrm>
          <a:prstGeom prst="roundRect">
            <a:avLst/>
          </a:prstGeom>
          <a:solidFill>
            <a:srgbClr val="FACC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Mask</a:t>
            </a:r>
            <a:r>
              <a:rPr lang="zh-CN" altLang="en-US" sz="2000" dirty="0">
                <a:solidFill>
                  <a:schemeClr val="tx1"/>
                </a:solidFill>
              </a:rPr>
              <a:t> </a:t>
            </a:r>
            <a:r>
              <a:rPr lang="en-US" altLang="zh-CN" sz="2000" dirty="0">
                <a:solidFill>
                  <a:schemeClr val="tx1"/>
                </a:solidFill>
              </a:rPr>
              <a:t>(opt.)</a:t>
            </a:r>
            <a:endParaRPr lang="en-CN" sz="2000" dirty="0">
              <a:solidFill>
                <a:schemeClr val="tx1"/>
              </a:solidFill>
            </a:endParaRPr>
          </a:p>
        </p:txBody>
      </p:sp>
      <p:sp>
        <p:nvSpPr>
          <p:cNvPr id="21" name="Rounded Rectangle 20">
            <a:extLst>
              <a:ext uri="{FF2B5EF4-FFF2-40B4-BE49-F238E27FC236}">
                <a16:creationId xmlns:a16="http://schemas.microsoft.com/office/drawing/2014/main" id="{59203967-CA66-084D-B989-BA9E64502AE0}"/>
              </a:ext>
            </a:extLst>
          </p:cNvPr>
          <p:cNvSpPr/>
          <p:nvPr/>
        </p:nvSpPr>
        <p:spPr>
          <a:xfrm>
            <a:off x="652246" y="4453707"/>
            <a:ext cx="1562583"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a:t>
            </a:r>
            <a:endParaRPr lang="en-CN" sz="2000" dirty="0">
              <a:solidFill>
                <a:schemeClr val="tx1"/>
              </a:solidFill>
            </a:endParaRPr>
          </a:p>
        </p:txBody>
      </p:sp>
      <p:sp>
        <p:nvSpPr>
          <p:cNvPr id="22" name="Rounded Rectangle 21">
            <a:extLst>
              <a:ext uri="{FF2B5EF4-FFF2-40B4-BE49-F238E27FC236}">
                <a16:creationId xmlns:a16="http://schemas.microsoft.com/office/drawing/2014/main" id="{AEA50D8E-BA44-FA4E-BA2D-29FFC805CE99}"/>
              </a:ext>
            </a:extLst>
          </p:cNvPr>
          <p:cNvSpPr/>
          <p:nvPr/>
        </p:nvSpPr>
        <p:spPr>
          <a:xfrm>
            <a:off x="478050" y="5202728"/>
            <a:ext cx="1910401"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cxnSp>
        <p:nvCxnSpPr>
          <p:cNvPr id="23" name="Straight Arrow Connector 22">
            <a:extLst>
              <a:ext uri="{FF2B5EF4-FFF2-40B4-BE49-F238E27FC236}">
                <a16:creationId xmlns:a16="http://schemas.microsoft.com/office/drawing/2014/main" id="{D646D8C2-6D13-5B4E-AFC7-4AF2818C0AA0}"/>
              </a:ext>
            </a:extLst>
          </p:cNvPr>
          <p:cNvCxnSpPr>
            <a:cxnSpLocks/>
            <a:stCxn id="20" idx="0"/>
            <a:endCxn id="19" idx="2"/>
          </p:cNvCxnSpPr>
          <p:nvPr/>
        </p:nvCxnSpPr>
        <p:spPr>
          <a:xfrm flipV="1">
            <a:off x="1433251" y="3414298"/>
            <a:ext cx="0" cy="295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114F06-82AE-4746-8D13-ECAF8B27CC5B}"/>
              </a:ext>
            </a:extLst>
          </p:cNvPr>
          <p:cNvCxnSpPr>
            <a:cxnSpLocks/>
            <a:stCxn id="21" idx="0"/>
            <a:endCxn id="20" idx="2"/>
          </p:cNvCxnSpPr>
          <p:nvPr/>
        </p:nvCxnSpPr>
        <p:spPr>
          <a:xfrm flipH="1" flipV="1">
            <a:off x="1433251" y="4141137"/>
            <a:ext cx="287" cy="312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D204CC8-838B-9447-B042-774C1B26A54E}"/>
              </a:ext>
            </a:extLst>
          </p:cNvPr>
          <p:cNvCxnSpPr>
            <a:cxnSpLocks/>
            <a:stCxn id="22" idx="0"/>
            <a:endCxn id="21" idx="2"/>
          </p:cNvCxnSpPr>
          <p:nvPr/>
        </p:nvCxnSpPr>
        <p:spPr>
          <a:xfrm flipV="1">
            <a:off x="1433251" y="4884598"/>
            <a:ext cx="287" cy="318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436B96-74A6-EB4D-8C85-19015750CDA0}"/>
              </a:ext>
            </a:extLst>
          </p:cNvPr>
          <p:cNvCxnSpPr>
            <a:cxnSpLocks/>
          </p:cNvCxnSpPr>
          <p:nvPr/>
        </p:nvCxnSpPr>
        <p:spPr>
          <a:xfrm flipV="1">
            <a:off x="868021" y="563361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BEE728-D090-A242-8C77-F5747AE963EC}"/>
              </a:ext>
            </a:extLst>
          </p:cNvPr>
          <p:cNvCxnSpPr>
            <a:cxnSpLocks/>
          </p:cNvCxnSpPr>
          <p:nvPr/>
        </p:nvCxnSpPr>
        <p:spPr>
          <a:xfrm flipV="1">
            <a:off x="2094650" y="563361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26E3A14-E563-BD4F-939B-A32E17201BCA}"/>
              </a:ext>
            </a:extLst>
          </p:cNvPr>
          <p:cNvCxnSpPr>
            <a:cxnSpLocks/>
            <a:stCxn id="31" idx="0"/>
          </p:cNvCxnSpPr>
          <p:nvPr/>
        </p:nvCxnSpPr>
        <p:spPr>
          <a:xfrm flipH="1" flipV="1">
            <a:off x="3321853" y="2595431"/>
            <a:ext cx="1946" cy="34439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E45F73-2A5D-DD48-8963-98C9792C2A74}"/>
                  </a:ext>
                </a:extLst>
              </p:cNvPr>
              <p:cNvSpPr txBox="1"/>
              <p:nvPr/>
            </p:nvSpPr>
            <p:spPr>
              <a:xfrm>
                <a:off x="681391" y="6035095"/>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29" name="TextBox 28">
                <a:extLst>
                  <a:ext uri="{FF2B5EF4-FFF2-40B4-BE49-F238E27FC236}">
                    <a16:creationId xmlns:a16="http://schemas.microsoft.com/office/drawing/2014/main" id="{CAE45F73-2A5D-DD48-8963-98C9792C2A74}"/>
                  </a:ext>
                </a:extLst>
              </p:cNvPr>
              <p:cNvSpPr txBox="1">
                <a:spLocks noRot="1" noChangeAspect="1" noMove="1" noResize="1" noEditPoints="1" noAdjustHandles="1" noChangeArrowheads="1" noChangeShapeType="1" noTextEdit="1"/>
              </p:cNvSpPr>
              <p:nvPr/>
            </p:nvSpPr>
            <p:spPr>
              <a:xfrm>
                <a:off x="681391" y="6035095"/>
                <a:ext cx="364779" cy="430887"/>
              </a:xfrm>
              <a:prstGeom prst="rect">
                <a:avLst/>
              </a:prstGeom>
              <a:blipFill>
                <a:blip r:embed="rId6"/>
                <a:stretch>
                  <a:fillRect l="-23333" r="-23333"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D90CF4-DD83-0046-A4C1-BF980F0F3C08}"/>
                  </a:ext>
                </a:extLst>
              </p:cNvPr>
              <p:cNvSpPr txBox="1"/>
              <p:nvPr/>
            </p:nvSpPr>
            <p:spPr>
              <a:xfrm>
                <a:off x="1912260" y="6051647"/>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30" name="TextBox 29">
                <a:extLst>
                  <a:ext uri="{FF2B5EF4-FFF2-40B4-BE49-F238E27FC236}">
                    <a16:creationId xmlns:a16="http://schemas.microsoft.com/office/drawing/2014/main" id="{60D90CF4-DD83-0046-A4C1-BF980F0F3C08}"/>
                  </a:ext>
                </a:extLst>
              </p:cNvPr>
              <p:cNvSpPr txBox="1">
                <a:spLocks noRot="1" noChangeAspect="1" noMove="1" noResize="1" noEditPoints="1" noAdjustHandles="1" noChangeArrowheads="1" noChangeShapeType="1" noTextEdit="1"/>
              </p:cNvSpPr>
              <p:nvPr/>
            </p:nvSpPr>
            <p:spPr>
              <a:xfrm>
                <a:off x="1912260" y="6051647"/>
                <a:ext cx="373179" cy="430887"/>
              </a:xfrm>
              <a:prstGeom prst="rect">
                <a:avLst/>
              </a:prstGeom>
              <a:blipFill>
                <a:blip r:embed="rId4"/>
                <a:stretch>
                  <a:fillRect l="-16667" r="-1666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0758137-C221-374D-830C-6C39B03CA534}"/>
                  </a:ext>
                </a:extLst>
              </p:cNvPr>
              <p:cNvSpPr txBox="1"/>
              <p:nvPr/>
            </p:nvSpPr>
            <p:spPr>
              <a:xfrm>
                <a:off x="3149777" y="6039427"/>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31" name="TextBox 30">
                <a:extLst>
                  <a:ext uri="{FF2B5EF4-FFF2-40B4-BE49-F238E27FC236}">
                    <a16:creationId xmlns:a16="http://schemas.microsoft.com/office/drawing/2014/main" id="{D0758137-C221-374D-830C-6C39B03CA534}"/>
                  </a:ext>
                </a:extLst>
              </p:cNvPr>
              <p:cNvSpPr txBox="1">
                <a:spLocks noRot="1" noChangeAspect="1" noMove="1" noResize="1" noEditPoints="1" noAdjustHandles="1" noChangeArrowheads="1" noChangeShapeType="1" noTextEdit="1"/>
              </p:cNvSpPr>
              <p:nvPr/>
            </p:nvSpPr>
            <p:spPr>
              <a:xfrm>
                <a:off x="3149777" y="6039427"/>
                <a:ext cx="348044" cy="430887"/>
              </a:xfrm>
              <a:prstGeom prst="rect">
                <a:avLst/>
              </a:prstGeom>
              <a:blipFill>
                <a:blip r:embed="rId7"/>
                <a:stretch>
                  <a:fillRect l="-21429" r="-14286" b="-8571"/>
                </a:stretch>
              </a:blipFill>
            </p:spPr>
            <p:txBody>
              <a:bodyPr/>
              <a:lstStyle/>
              <a:p>
                <a:r>
                  <a:rPr lang="en-CN">
                    <a:noFill/>
                  </a:rPr>
                  <a:t> </a:t>
                </a:r>
              </a:p>
            </p:txBody>
          </p:sp>
        </mc:Fallback>
      </mc:AlternateContent>
      <p:cxnSp>
        <p:nvCxnSpPr>
          <p:cNvPr id="32" name="Straight Arrow Connector 31">
            <a:extLst>
              <a:ext uri="{FF2B5EF4-FFF2-40B4-BE49-F238E27FC236}">
                <a16:creationId xmlns:a16="http://schemas.microsoft.com/office/drawing/2014/main" id="{F0F60E12-AEF5-444A-B23E-01A3816F0E9E}"/>
              </a:ext>
            </a:extLst>
          </p:cNvPr>
          <p:cNvCxnSpPr>
            <a:cxnSpLocks/>
          </p:cNvCxnSpPr>
          <p:nvPr/>
        </p:nvCxnSpPr>
        <p:spPr>
          <a:xfrm flipV="1">
            <a:off x="1585651" y="2595430"/>
            <a:ext cx="0" cy="378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3DBD9F-B06F-2341-BF8F-E9D74222E1FE}"/>
              </a:ext>
            </a:extLst>
          </p:cNvPr>
          <p:cNvCxnSpPr>
            <a:cxnSpLocks/>
          </p:cNvCxnSpPr>
          <p:nvPr/>
        </p:nvCxnSpPr>
        <p:spPr>
          <a:xfrm flipV="1">
            <a:off x="2423598" y="1702326"/>
            <a:ext cx="897" cy="469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B00B728-B3EE-BF43-BED0-44FF5332A1BF}"/>
              </a:ext>
            </a:extLst>
          </p:cNvPr>
          <p:cNvSpPr txBox="1"/>
          <p:nvPr/>
        </p:nvSpPr>
        <p:spPr>
          <a:xfrm>
            <a:off x="3379813" y="3710246"/>
            <a:ext cx="1111757" cy="646331"/>
          </a:xfrm>
          <a:prstGeom prst="rect">
            <a:avLst/>
          </a:prstGeom>
          <a:noFill/>
        </p:spPr>
        <p:txBody>
          <a:bodyPr wrap="square">
            <a:spAutoFit/>
          </a:bodyPr>
          <a:lstStyle/>
          <a:p>
            <a:r>
              <a:rPr lang="en-US" altLang="zh-CN" sz="3600" b="1" dirty="0">
                <a:solidFill>
                  <a:srgbClr val="FF0000"/>
                </a:solidFill>
              </a:rPr>
              <a:t>V.S.</a:t>
            </a:r>
            <a:endParaRPr lang="en-CN" sz="3600" b="1" dirty="0"/>
          </a:p>
        </p:txBody>
      </p:sp>
      <p:cxnSp>
        <p:nvCxnSpPr>
          <p:cNvPr id="35" name="Straight Arrow Connector 34">
            <a:extLst>
              <a:ext uri="{FF2B5EF4-FFF2-40B4-BE49-F238E27FC236}">
                <a16:creationId xmlns:a16="http://schemas.microsoft.com/office/drawing/2014/main" id="{77AC42D5-E3FA-404E-B3D0-71738CA35285}"/>
              </a:ext>
            </a:extLst>
          </p:cNvPr>
          <p:cNvCxnSpPr>
            <a:cxnSpLocks/>
          </p:cNvCxnSpPr>
          <p:nvPr/>
        </p:nvCxnSpPr>
        <p:spPr>
          <a:xfrm flipV="1">
            <a:off x="6544575" y="1709135"/>
            <a:ext cx="0" cy="348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9CF2C1-0E2D-FE42-81ED-688AD6119135}"/>
              </a:ext>
            </a:extLst>
          </p:cNvPr>
          <p:cNvSpPr txBox="1"/>
          <p:nvPr/>
        </p:nvSpPr>
        <p:spPr>
          <a:xfrm>
            <a:off x="7789137" y="1592263"/>
            <a:ext cx="3890799" cy="707886"/>
          </a:xfrm>
          <a:prstGeom prst="rect">
            <a:avLst/>
          </a:prstGeom>
          <a:noFill/>
        </p:spPr>
        <p:txBody>
          <a:bodyPr wrap="square" rtlCol="0">
            <a:spAutoFit/>
          </a:bodyPr>
          <a:lstStyle/>
          <a:p>
            <a:pPr marL="457200" indent="-457200">
              <a:buFont typeface="Arial" panose="020B0604020202020204" pitchFamily="34" charset="0"/>
              <a:buChar char="•"/>
            </a:pPr>
            <a:r>
              <a:rPr lang="en-US" altLang="zh-CN" sz="2000" dirty="0"/>
              <a:t>What</a:t>
            </a:r>
            <a:r>
              <a:rPr lang="zh-CN" altLang="en-US" sz="2000" dirty="0"/>
              <a:t> </a:t>
            </a:r>
            <a:r>
              <a:rPr lang="en-US" altLang="zh-CN" sz="2000" dirty="0"/>
              <a:t>is</a:t>
            </a:r>
            <a:r>
              <a:rPr lang="zh-CN" altLang="en-US" sz="2000" dirty="0"/>
              <a:t> </a:t>
            </a:r>
            <a:r>
              <a:rPr lang="en-US" altLang="zh-CN" sz="2000" dirty="0"/>
              <a:t>the</a:t>
            </a:r>
            <a:r>
              <a:rPr lang="zh-CN" altLang="en-US" sz="2000" dirty="0"/>
              <a:t> </a:t>
            </a:r>
            <a:r>
              <a:rPr lang="en-US" altLang="zh-CN" sz="2000" dirty="0">
                <a:solidFill>
                  <a:schemeClr val="accent4"/>
                </a:solidFill>
              </a:rPr>
              <a:t>scale</a:t>
            </a:r>
            <a:r>
              <a:rPr lang="zh-CN" altLang="en-US" sz="2000" dirty="0"/>
              <a:t> </a:t>
            </a:r>
            <a:r>
              <a:rPr lang="en-US" altLang="zh-CN" sz="2000" dirty="0"/>
              <a:t>in</a:t>
            </a:r>
            <a:r>
              <a:rPr lang="zh-CN" altLang="en-US" sz="2000" dirty="0"/>
              <a:t> </a:t>
            </a:r>
            <a:r>
              <a:rPr lang="en-US" altLang="zh-CN" sz="2000" dirty="0"/>
              <a:t>scaled</a:t>
            </a:r>
            <a:r>
              <a:rPr lang="zh-CN" altLang="en-US" sz="2000" dirty="0"/>
              <a:t> </a:t>
            </a:r>
            <a:r>
              <a:rPr lang="en-US" altLang="zh-CN" sz="2000" dirty="0"/>
              <a:t>dot-product</a:t>
            </a:r>
            <a:r>
              <a:rPr lang="zh-CN" altLang="en-US" sz="2000" dirty="0"/>
              <a:t> </a:t>
            </a:r>
            <a:r>
              <a:rPr lang="en-US" altLang="zh-CN" sz="2000" dirty="0"/>
              <a:t>attention?</a:t>
            </a:r>
          </a:p>
        </p:txBody>
      </p:sp>
      <p:sp>
        <p:nvSpPr>
          <p:cNvPr id="39" name="矩形 70">
            <a:extLst>
              <a:ext uri="{FF2B5EF4-FFF2-40B4-BE49-F238E27FC236}">
                <a16:creationId xmlns:a16="http://schemas.microsoft.com/office/drawing/2014/main" id="{E6A9464F-E8E9-B448-8053-43519EF05063}"/>
              </a:ext>
            </a:extLst>
          </p:cNvPr>
          <p:cNvSpPr/>
          <p:nvPr/>
        </p:nvSpPr>
        <p:spPr>
          <a:xfrm>
            <a:off x="257299" y="4356577"/>
            <a:ext cx="2345837" cy="69874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55A196F-D257-D14C-95AC-EBDD776AE45B}"/>
                  </a:ext>
                </a:extLst>
              </p:cNvPr>
              <p:cNvSpPr txBox="1"/>
              <p:nvPr/>
            </p:nvSpPr>
            <p:spPr>
              <a:xfrm>
                <a:off x="7694989" y="2402537"/>
                <a:ext cx="4390673" cy="7638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i="0" dirty="0" smtClean="0">
                          <a:latin typeface="Cambria Math" panose="02040503050406030204" pitchFamily="18" charset="0"/>
                        </a:rPr>
                        <m:t>Attention</m:t>
                      </m:r>
                      <m:d>
                        <m:dPr>
                          <m:ctrlPr>
                            <a:rPr lang="en-US" altLang="zh-CN" sz="1800" i="1" dirty="0" smtClean="0">
                              <a:latin typeface="Cambria Math" panose="02040503050406030204" pitchFamily="18" charset="0"/>
                            </a:rPr>
                          </m:ctrlPr>
                        </m:dPr>
                        <m:e>
                          <m:r>
                            <a:rPr lang="en-US" altLang="zh-CN" sz="1800" b="1" i="1" dirty="0" smtClean="0">
                              <a:latin typeface="Cambria Math" panose="02040503050406030204" pitchFamily="18" charset="0"/>
                            </a:rPr>
                            <m:t>𝑸</m:t>
                          </m:r>
                          <m:r>
                            <a:rPr lang="en-US" altLang="zh-CN" sz="1800" i="1" dirty="0" smtClean="0">
                              <a:latin typeface="Cambria Math" panose="02040503050406030204" pitchFamily="18" charset="0"/>
                            </a:rPr>
                            <m:t>,</m:t>
                          </m:r>
                          <m:r>
                            <a:rPr lang="en-US" altLang="zh-CN" sz="1800" b="1" i="1" dirty="0" smtClean="0">
                              <a:latin typeface="Cambria Math" panose="02040503050406030204" pitchFamily="18" charset="0"/>
                            </a:rPr>
                            <m:t>𝑲</m:t>
                          </m:r>
                          <m:r>
                            <a:rPr lang="en-US" altLang="zh-CN" sz="1800" b="1" i="1" dirty="0" smtClean="0">
                              <a:latin typeface="Cambria Math" panose="02040503050406030204" pitchFamily="18" charset="0"/>
                            </a:rPr>
                            <m:t>,</m:t>
                          </m:r>
                          <m:r>
                            <a:rPr lang="en-US" altLang="zh-CN" sz="1800" b="1" i="1" dirty="0" smtClean="0">
                              <a:latin typeface="Cambria Math" panose="02040503050406030204" pitchFamily="18" charset="0"/>
                            </a:rPr>
                            <m:t>𝑽</m:t>
                          </m:r>
                        </m:e>
                      </m:d>
                      <m:r>
                        <a:rPr lang="en-US" altLang="zh-CN" sz="1800" i="1" dirty="0" smtClean="0">
                          <a:latin typeface="Cambria Math" panose="02040503050406030204" pitchFamily="18" charset="0"/>
                        </a:rPr>
                        <m:t>=</m:t>
                      </m:r>
                      <m:r>
                        <m:rPr>
                          <m:sty m:val="p"/>
                        </m:rPr>
                        <a:rPr lang="en-US" altLang="zh-CN" sz="1800" i="0" dirty="0" smtClean="0">
                          <a:latin typeface="Cambria Math" panose="02040503050406030204" pitchFamily="18" charset="0"/>
                        </a:rPr>
                        <m:t>softmax</m:t>
                      </m:r>
                      <m:d>
                        <m:dPr>
                          <m:ctrlPr>
                            <a:rPr lang="en-US" altLang="zh-CN" sz="1800" i="1" dirty="0" smtClean="0">
                              <a:latin typeface="Cambria Math" panose="02040503050406030204" pitchFamily="18" charset="0"/>
                            </a:rPr>
                          </m:ctrlPr>
                        </m:dPr>
                        <m:e>
                          <m:f>
                            <m:fPr>
                              <m:ctrlPr>
                                <a:rPr lang="en-US" altLang="zh-CN" sz="1800" b="0" i="1" dirty="0" smtClean="0">
                                  <a:latin typeface="Cambria Math" panose="02040503050406030204" pitchFamily="18" charset="0"/>
                                </a:rPr>
                              </m:ctrlPr>
                            </m:fPr>
                            <m:num>
                              <m:r>
                                <a:rPr lang="en-US" altLang="zh-CN" sz="1800" b="1" i="1" dirty="0" smtClean="0">
                                  <a:latin typeface="Cambria Math" panose="02040503050406030204" pitchFamily="18" charset="0"/>
                                </a:rPr>
                                <m:t>𝑸</m:t>
                              </m:r>
                              <m:sSup>
                                <m:sSupPr>
                                  <m:ctrlPr>
                                    <a:rPr lang="en-US" altLang="zh-CN" sz="1800" b="0" i="1" dirty="0" smtClean="0">
                                      <a:latin typeface="Cambria Math" panose="02040503050406030204" pitchFamily="18" charset="0"/>
                                    </a:rPr>
                                  </m:ctrlPr>
                                </m:sSupPr>
                                <m:e>
                                  <m:r>
                                    <a:rPr lang="en-US" altLang="zh-CN" sz="1800" b="1" i="1" dirty="0" smtClean="0">
                                      <a:latin typeface="Cambria Math" panose="02040503050406030204" pitchFamily="18" charset="0"/>
                                    </a:rPr>
                                    <m:t>𝑲</m:t>
                                  </m:r>
                                </m:e>
                                <m:sup>
                                  <m:r>
                                    <a:rPr lang="en-US" altLang="zh-CN" sz="1800" b="0" i="1" dirty="0" smtClean="0">
                                      <a:latin typeface="Cambria Math" panose="02040503050406030204" pitchFamily="18" charset="0"/>
                                    </a:rPr>
                                    <m:t>⊤</m:t>
                                  </m:r>
                                </m:sup>
                              </m:sSup>
                            </m:num>
                            <m:den>
                              <m:rad>
                                <m:radPr>
                                  <m:degHide m:val="on"/>
                                  <m:ctrlPr>
                                    <a:rPr lang="en-US" altLang="zh-CN" sz="1800" b="0" i="1" dirty="0" smtClean="0">
                                      <a:solidFill>
                                        <a:srgbClr val="FFC000"/>
                                      </a:solidFill>
                                      <a:latin typeface="Cambria Math" panose="02040503050406030204" pitchFamily="18" charset="0"/>
                                    </a:rPr>
                                  </m:ctrlPr>
                                </m:radPr>
                                <m:deg/>
                                <m:e>
                                  <m:sSub>
                                    <m:sSubPr>
                                      <m:ctrlPr>
                                        <a:rPr lang="en-US" altLang="zh-CN" sz="1800" b="0" i="1" dirty="0" smtClean="0">
                                          <a:solidFill>
                                            <a:srgbClr val="FFC000"/>
                                          </a:solidFill>
                                          <a:latin typeface="Cambria Math" panose="02040503050406030204" pitchFamily="18" charset="0"/>
                                        </a:rPr>
                                      </m:ctrlPr>
                                    </m:sSubPr>
                                    <m:e>
                                      <m:r>
                                        <a:rPr lang="en-US" altLang="zh-CN" sz="1800" b="0" i="1" dirty="0" smtClean="0">
                                          <a:solidFill>
                                            <a:srgbClr val="FFC000"/>
                                          </a:solidFill>
                                          <a:latin typeface="Cambria Math" panose="02040503050406030204" pitchFamily="18" charset="0"/>
                                        </a:rPr>
                                        <m:t>𝑑</m:t>
                                      </m:r>
                                    </m:e>
                                    <m:sub>
                                      <m:r>
                                        <a:rPr lang="en-US" altLang="zh-CN" sz="1800" b="0" i="1" dirty="0" smtClean="0">
                                          <a:solidFill>
                                            <a:srgbClr val="FFC000"/>
                                          </a:solidFill>
                                          <a:latin typeface="Cambria Math" panose="02040503050406030204" pitchFamily="18" charset="0"/>
                                        </a:rPr>
                                        <m:t>𝑘</m:t>
                                      </m:r>
                                    </m:sub>
                                  </m:sSub>
                                </m:e>
                              </m:rad>
                            </m:den>
                          </m:f>
                        </m:e>
                      </m:d>
                      <m:r>
                        <a:rPr lang="en-US" altLang="zh-CN" sz="1800" b="0" i="1" dirty="0" smtClean="0">
                          <a:latin typeface="Cambria Math" panose="02040503050406030204" pitchFamily="18" charset="0"/>
                        </a:rPr>
                        <m:t>⋅</m:t>
                      </m:r>
                      <m:r>
                        <a:rPr lang="en-US" altLang="zh-CN" sz="1800" b="1" i="1" dirty="0" smtClean="0">
                          <a:latin typeface="Cambria Math" panose="02040503050406030204" pitchFamily="18" charset="0"/>
                        </a:rPr>
                        <m:t>𝑽</m:t>
                      </m:r>
                    </m:oMath>
                  </m:oMathPara>
                </a14:m>
                <a:endParaRPr lang="en-CN" sz="1800" b="1" dirty="0"/>
              </a:p>
            </p:txBody>
          </p:sp>
        </mc:Choice>
        <mc:Fallback xmlns="">
          <p:sp>
            <p:nvSpPr>
              <p:cNvPr id="41" name="TextBox 40">
                <a:extLst>
                  <a:ext uri="{FF2B5EF4-FFF2-40B4-BE49-F238E27FC236}">
                    <a16:creationId xmlns:a16="http://schemas.microsoft.com/office/drawing/2014/main" id="{655A196F-D257-D14C-95AC-EBDD776AE45B}"/>
                  </a:ext>
                </a:extLst>
              </p:cNvPr>
              <p:cNvSpPr txBox="1">
                <a:spLocks noRot="1" noChangeAspect="1" noMove="1" noResize="1" noEditPoints="1" noAdjustHandles="1" noChangeArrowheads="1" noChangeShapeType="1" noTextEdit="1"/>
              </p:cNvSpPr>
              <p:nvPr/>
            </p:nvSpPr>
            <p:spPr>
              <a:xfrm>
                <a:off x="7694989" y="2402537"/>
                <a:ext cx="4390673" cy="763863"/>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5304A81-0DE7-744C-9557-D21451DF33FD}"/>
                  </a:ext>
                </a:extLst>
              </p:cNvPr>
              <p:cNvSpPr txBox="1"/>
              <p:nvPr/>
            </p:nvSpPr>
            <p:spPr>
              <a:xfrm>
                <a:off x="7831724" y="3357951"/>
                <a:ext cx="4221473" cy="3464218"/>
              </a:xfrm>
              <a:prstGeom prst="rect">
                <a:avLst/>
              </a:prstGeom>
              <a:noFill/>
            </p:spPr>
            <p:txBody>
              <a:bodyPr wrap="square">
                <a:spAutoFit/>
              </a:bodyPr>
              <a:lstStyle/>
              <a:p>
                <a:pPr marL="342900" indent="-342900">
                  <a:spcBef>
                    <a:spcPts val="1200"/>
                  </a:spcBef>
                  <a:buFont typeface="Arial" panose="020B0604020202020204" pitchFamily="34" charset="0"/>
                  <a:buChar char="•"/>
                </a:pPr>
                <a:r>
                  <a:rPr lang="en-US" altLang="zh-CN" sz="2000" b="0" i="0" dirty="0">
                    <a:solidFill>
                      <a:srgbClr val="212529"/>
                    </a:solidFill>
                    <a:effectLst/>
                    <a:latin typeface="Lato" panose="020F0502020204030204" pitchFamily="34" charset="0"/>
                  </a:rPr>
                  <a:t>A</a:t>
                </a:r>
                <a:r>
                  <a:rPr lang="en-US" sz="2000" b="0" i="0" dirty="0">
                    <a:solidFill>
                      <a:srgbClr val="212529"/>
                    </a:solidFill>
                    <a:effectLst/>
                    <a:latin typeface="Lato" panose="020F0502020204030204" pitchFamily="34" charset="0"/>
                  </a:rPr>
                  <a:t>ssume that </a:t>
                </a:r>
                <a14:m>
                  <m:oMath xmlns:m="http://schemas.openxmlformats.org/officeDocument/2006/math">
                    <m:r>
                      <a:rPr lang="en-US" altLang="zh-CN" sz="2000" b="1" i="1" smtClean="0">
                        <a:solidFill>
                          <a:srgbClr val="212529"/>
                        </a:solidFill>
                        <a:effectLst/>
                        <a:latin typeface="Cambria Math" panose="02040503050406030204" pitchFamily="18" charset="0"/>
                      </a:rPr>
                      <m:t>𝒖</m:t>
                    </m:r>
                  </m:oMath>
                </a14:m>
                <a:r>
                  <a:rPr lang="en-US" sz="2000" b="0" i="0" dirty="0">
                    <a:solidFill>
                      <a:srgbClr val="212529"/>
                    </a:solidFill>
                    <a:effectLst/>
                    <a:latin typeface="Lato" panose="020F0502020204030203" pitchFamily="34" charset="0"/>
                  </a:rPr>
                  <a:t> and </a:t>
                </a:r>
                <a:r>
                  <a:rPr lang="en-US" altLang="zh-CN" sz="2000" b="1" dirty="0">
                    <a:solidFill>
                      <a:srgbClr val="212529"/>
                    </a:solidFill>
                  </a:rPr>
                  <a:t> </a:t>
                </a:r>
                <a14:m>
                  <m:oMath xmlns:m="http://schemas.openxmlformats.org/officeDocument/2006/math">
                    <m:r>
                      <a:rPr lang="en-US" altLang="zh-CN" sz="2000" b="1" i="1">
                        <a:solidFill>
                          <a:srgbClr val="212529"/>
                        </a:solidFill>
                        <a:latin typeface="Cambria Math" panose="02040503050406030204" pitchFamily="18" charset="0"/>
                      </a:rPr>
                      <m:t>𝒖</m:t>
                    </m:r>
                    <m:r>
                      <a:rPr lang="en-US" altLang="zh-CN" sz="2000" b="1" i="1">
                        <a:solidFill>
                          <a:srgbClr val="212529"/>
                        </a:solidFill>
                        <a:latin typeface="Cambria Math" panose="02040503050406030204" pitchFamily="18" charset="0"/>
                      </a:rPr>
                      <m:t> </m:t>
                    </m:r>
                  </m:oMath>
                </a14:m>
                <a:r>
                  <a:rPr lang="zh-CN" altLang="en-US" sz="2000" dirty="0"/>
                  <a:t> </a:t>
                </a:r>
                <a:r>
                  <a:rPr lang="en-US" sz="2000" b="0" i="0" dirty="0">
                    <a:solidFill>
                      <a:srgbClr val="212529"/>
                    </a:solidFill>
                    <a:effectLst/>
                    <a:latin typeface="Lato" panose="020F0502020204030203" pitchFamily="34" charset="0"/>
                  </a:rPr>
                  <a:t>are </a:t>
                </a:r>
                <a:r>
                  <a:rPr lang="en-US" altLang="zh-CN" sz="2000" b="1" dirty="0">
                    <a:solidFill>
                      <a:srgbClr val="212529"/>
                    </a:solidFill>
                  </a:rPr>
                  <a:t> </a:t>
                </a:r>
                <a14:m>
                  <m:oMath xmlns:m="http://schemas.openxmlformats.org/officeDocument/2006/math">
                    <m:sSub>
                      <m:sSubPr>
                        <m:ctrlPr>
                          <a:rPr lang="en-US" altLang="zh-CN" sz="2000" i="1" smtClean="0">
                            <a:solidFill>
                              <a:srgbClr val="212529"/>
                            </a:solidFill>
                            <a:latin typeface="Cambria Math" panose="02040503050406030204" pitchFamily="18" charset="0"/>
                          </a:rPr>
                        </m:ctrlPr>
                      </m:sSubPr>
                      <m:e>
                        <m:r>
                          <a:rPr lang="en-US" altLang="zh-CN" sz="2000" b="0" i="1" smtClean="0">
                            <a:solidFill>
                              <a:srgbClr val="212529"/>
                            </a:solidFill>
                            <a:latin typeface="Cambria Math" panose="02040503050406030204" pitchFamily="18" charset="0"/>
                          </a:rPr>
                          <m:t>𝑑</m:t>
                        </m:r>
                      </m:e>
                      <m:sub>
                        <m:r>
                          <a:rPr lang="en-US" altLang="zh-CN" sz="2000" b="0" i="1" smtClean="0">
                            <a:solidFill>
                              <a:srgbClr val="212529"/>
                            </a:solidFill>
                            <a:latin typeface="Cambria Math" panose="02040503050406030204" pitchFamily="18" charset="0"/>
                          </a:rPr>
                          <m:t>𝑘</m:t>
                        </m:r>
                      </m:sub>
                    </m:sSub>
                  </m:oMath>
                </a14:m>
                <a:r>
                  <a:rPr lang="en-US" sz="2000" b="0" i="0" dirty="0">
                    <a:solidFill>
                      <a:srgbClr val="212529"/>
                    </a:solidFill>
                    <a:effectLst/>
                    <a:latin typeface="Lato" panose="020F0502020204030203" pitchFamily="34" charset="0"/>
                  </a:rPr>
                  <a:t>-dimensional vectors</a:t>
                </a:r>
                <a:r>
                  <a:rPr lang="zh-CN" altLang="en-US" sz="2000" b="0" i="0" dirty="0">
                    <a:solidFill>
                      <a:srgbClr val="212529"/>
                    </a:solidFill>
                    <a:effectLst/>
                    <a:latin typeface="Lato" panose="020F0502020204030203" pitchFamily="34" charset="0"/>
                  </a:rPr>
                  <a:t> </a:t>
                </a:r>
                <a:r>
                  <a:rPr lang="en-US" sz="2000" b="0" i="0" dirty="0">
                    <a:solidFill>
                      <a:srgbClr val="212529"/>
                    </a:solidFill>
                    <a:effectLst/>
                    <a:latin typeface="Lato" panose="020F0502020204030203" pitchFamily="34" charset="0"/>
                  </a:rPr>
                  <a:t>whose components are independent random variables with mean </a:t>
                </a:r>
                <a:r>
                  <a:rPr lang="en-US" sz="2000" dirty="0"/>
                  <a:t>0</a:t>
                </a:r>
                <a:r>
                  <a:rPr lang="en-US" sz="2000" b="0" i="0" dirty="0">
                    <a:solidFill>
                      <a:srgbClr val="212529"/>
                    </a:solidFill>
                    <a:effectLst/>
                    <a:latin typeface="Lato" panose="020F0502020204030203" pitchFamily="34" charset="0"/>
                  </a:rPr>
                  <a:t> and variance </a:t>
                </a:r>
                <a:r>
                  <a:rPr lang="en-US" sz="2000" dirty="0"/>
                  <a:t>1</a:t>
                </a:r>
                <a:r>
                  <a:rPr lang="en-US" altLang="zh-CN" sz="2000" dirty="0"/>
                  <a:t>.</a:t>
                </a:r>
                <a:endParaRPr lang="en-US" sz="2000" dirty="0">
                  <a:solidFill>
                    <a:srgbClr val="212529"/>
                  </a:solidFill>
                  <a:latin typeface="Lato" panose="020F0502020204030203" pitchFamily="34" charset="0"/>
                </a:endParaRPr>
              </a:p>
              <a:p>
                <a:pPr marL="342900" indent="-342900">
                  <a:spcBef>
                    <a:spcPts val="1200"/>
                  </a:spcBef>
                  <a:buFont typeface="Arial" panose="020B0604020202020204" pitchFamily="34" charset="0"/>
                  <a:buChar char="•"/>
                </a:pPr>
                <a:r>
                  <a:rPr lang="en-US" altLang="zh-CN" sz="2000" b="0" i="0" dirty="0">
                    <a:solidFill>
                      <a:srgbClr val="212529"/>
                    </a:solidFill>
                    <a:effectLst/>
                    <a:latin typeface="Lato" panose="020F0502020204030203" pitchFamily="34" charset="0"/>
                  </a:rPr>
                  <a:t>T</a:t>
                </a:r>
                <a:r>
                  <a:rPr lang="en-US" sz="2000" b="0" i="0" dirty="0">
                    <a:solidFill>
                      <a:srgbClr val="212529"/>
                    </a:solidFill>
                    <a:effectLst/>
                    <a:latin typeface="Lato" panose="020F0502020204030203" pitchFamily="34" charset="0"/>
                  </a:rPr>
                  <a:t>heir dot</a:t>
                </a:r>
                <a:r>
                  <a:rPr lang="zh-CN" altLang="en-US" sz="2000" b="0" i="0" dirty="0">
                    <a:solidFill>
                      <a:srgbClr val="212529"/>
                    </a:solidFill>
                    <a:effectLst/>
                    <a:latin typeface="Lato" panose="020F0502020204030203" pitchFamily="34" charset="0"/>
                  </a:rPr>
                  <a:t> </a:t>
                </a:r>
                <a:r>
                  <a:rPr lang="en-US" sz="2000" b="0" i="0" dirty="0">
                    <a:solidFill>
                      <a:srgbClr val="212529"/>
                    </a:solidFill>
                    <a:effectLst/>
                    <a:latin typeface="Lato" panose="020F0502020204030203" pitchFamily="34" charset="0"/>
                  </a:rPr>
                  <a:t>product, </a:t>
                </a:r>
                <a:r>
                  <a:rPr lang="en-US" altLang="zh-CN" sz="2000" b="1" dirty="0">
                    <a:solidFill>
                      <a:srgbClr val="212529"/>
                    </a:solidFill>
                  </a:rPr>
                  <a:t> </a:t>
                </a:r>
                <a14:m>
                  <m:oMath xmlns:m="http://schemas.openxmlformats.org/officeDocument/2006/math">
                    <m:r>
                      <a:rPr lang="en-US" altLang="zh-CN" sz="2000" b="1" i="1">
                        <a:solidFill>
                          <a:srgbClr val="212529"/>
                        </a:solidFill>
                        <a:latin typeface="Cambria Math" panose="02040503050406030204" pitchFamily="18" charset="0"/>
                      </a:rPr>
                      <m:t>𝒖</m:t>
                    </m:r>
                    <m:r>
                      <a:rPr lang="en-US" altLang="zh-CN" sz="2000" b="1" i="1" smtClean="0">
                        <a:solidFill>
                          <a:srgbClr val="212529"/>
                        </a:solidFill>
                        <a:latin typeface="Cambria Math" panose="02040503050406030204" pitchFamily="18" charset="0"/>
                      </a:rPr>
                      <m:t>⋅</m:t>
                    </m:r>
                    <m:r>
                      <a:rPr lang="en-US" altLang="zh-CN" sz="2000" b="1" i="1" smtClean="0">
                        <a:solidFill>
                          <a:srgbClr val="212529"/>
                        </a:solidFill>
                        <a:latin typeface="Cambria Math" panose="02040503050406030204" pitchFamily="18" charset="0"/>
                      </a:rPr>
                      <m:t>𝒗</m:t>
                    </m:r>
                    <m:r>
                      <a:rPr lang="en-US" altLang="zh-CN" sz="2000" b="1" i="1" smtClean="0">
                        <a:solidFill>
                          <a:srgbClr val="212529"/>
                        </a:solidFill>
                        <a:latin typeface="Cambria Math" panose="02040503050406030204" pitchFamily="18" charset="0"/>
                      </a:rPr>
                      <m:t>=</m:t>
                    </m:r>
                    <m:nary>
                      <m:naryPr>
                        <m:chr m:val="∑"/>
                        <m:ctrlPr>
                          <a:rPr lang="en-US" altLang="zh-CN" sz="2000" i="1" smtClean="0">
                            <a:solidFill>
                              <a:srgbClr val="212529"/>
                            </a:solidFill>
                            <a:latin typeface="Cambria Math" panose="02040503050406030204" pitchFamily="18" charset="0"/>
                          </a:rPr>
                        </m:ctrlPr>
                      </m:naryPr>
                      <m:sub>
                        <m:r>
                          <m:rPr>
                            <m:brk m:alnAt="23"/>
                          </m:rPr>
                          <a:rPr lang="en-US" altLang="zh-CN" sz="2000" b="0" i="1" smtClean="0">
                            <a:solidFill>
                              <a:srgbClr val="212529"/>
                            </a:solidFill>
                            <a:latin typeface="Cambria Math" panose="02040503050406030204" pitchFamily="18" charset="0"/>
                          </a:rPr>
                          <m:t>𝑖</m:t>
                        </m:r>
                        <m:r>
                          <a:rPr lang="en-US" altLang="zh-CN" sz="2000" b="0" i="1" smtClean="0">
                            <a:solidFill>
                              <a:srgbClr val="212529"/>
                            </a:solidFill>
                            <a:latin typeface="Cambria Math" panose="02040503050406030204" pitchFamily="18" charset="0"/>
                          </a:rPr>
                          <m:t>=1</m:t>
                        </m:r>
                      </m:sub>
                      <m:sup>
                        <m:sSub>
                          <m:sSubPr>
                            <m:ctrlPr>
                              <a:rPr lang="en-US" altLang="zh-CN" sz="2000" i="1" smtClean="0">
                                <a:solidFill>
                                  <a:srgbClr val="212529"/>
                                </a:solidFill>
                                <a:latin typeface="Cambria Math" panose="02040503050406030204" pitchFamily="18" charset="0"/>
                              </a:rPr>
                            </m:ctrlPr>
                          </m:sSubPr>
                          <m:e>
                            <m:r>
                              <a:rPr lang="en-US" altLang="zh-CN" sz="2000" b="0" i="1" smtClean="0">
                                <a:solidFill>
                                  <a:srgbClr val="212529"/>
                                </a:solidFill>
                                <a:latin typeface="Cambria Math" panose="02040503050406030204" pitchFamily="18" charset="0"/>
                              </a:rPr>
                              <m:t>𝑑</m:t>
                            </m:r>
                          </m:e>
                          <m:sub>
                            <m:r>
                              <a:rPr lang="en-US" altLang="zh-CN" sz="2000" b="0" i="1" smtClean="0">
                                <a:solidFill>
                                  <a:srgbClr val="212529"/>
                                </a:solidFill>
                                <a:latin typeface="Cambria Math" panose="02040503050406030204" pitchFamily="18" charset="0"/>
                              </a:rPr>
                              <m:t>𝑘</m:t>
                            </m:r>
                          </m:sub>
                        </m:sSub>
                      </m:sup>
                      <m:e>
                        <m:sSub>
                          <m:sSubPr>
                            <m:ctrlPr>
                              <a:rPr lang="en-US" altLang="zh-CN" sz="2000" i="1" smtClean="0">
                                <a:solidFill>
                                  <a:srgbClr val="212529"/>
                                </a:solidFill>
                                <a:latin typeface="Cambria Math" panose="02040503050406030204" pitchFamily="18" charset="0"/>
                              </a:rPr>
                            </m:ctrlPr>
                          </m:sSubPr>
                          <m:e>
                            <m:r>
                              <a:rPr lang="en-US" altLang="zh-CN" sz="2000" b="0" i="1" smtClean="0">
                                <a:solidFill>
                                  <a:srgbClr val="212529"/>
                                </a:solidFill>
                                <a:latin typeface="Cambria Math" panose="02040503050406030204" pitchFamily="18" charset="0"/>
                              </a:rPr>
                              <m:t>𝑢</m:t>
                            </m:r>
                          </m:e>
                          <m:sub>
                            <m:r>
                              <a:rPr lang="en-US" altLang="zh-CN" sz="2000" b="0" i="1" smtClean="0">
                                <a:solidFill>
                                  <a:srgbClr val="212529"/>
                                </a:solidFill>
                                <a:latin typeface="Cambria Math" panose="02040503050406030204" pitchFamily="18" charset="0"/>
                              </a:rPr>
                              <m:t>𝑖</m:t>
                            </m:r>
                          </m:sub>
                        </m:sSub>
                        <m:r>
                          <a:rPr lang="en-US" altLang="zh-CN" sz="2000" b="0" i="1" smtClean="0">
                            <a:solidFill>
                              <a:srgbClr val="212529"/>
                            </a:solidFill>
                            <a:latin typeface="Cambria Math" panose="02040503050406030204" pitchFamily="18" charset="0"/>
                          </a:rPr>
                          <m:t>⋅</m:t>
                        </m:r>
                        <m:sSub>
                          <m:sSubPr>
                            <m:ctrlPr>
                              <a:rPr lang="en-US" altLang="zh-CN" sz="2000" i="1" smtClean="0">
                                <a:solidFill>
                                  <a:srgbClr val="212529"/>
                                </a:solidFill>
                                <a:latin typeface="Cambria Math" panose="02040503050406030204" pitchFamily="18" charset="0"/>
                              </a:rPr>
                            </m:ctrlPr>
                          </m:sSubPr>
                          <m:e>
                            <m:r>
                              <a:rPr lang="en-US" altLang="zh-CN" sz="2000" b="0" i="1" smtClean="0">
                                <a:solidFill>
                                  <a:srgbClr val="212529"/>
                                </a:solidFill>
                                <a:latin typeface="Cambria Math" panose="02040503050406030204" pitchFamily="18" charset="0"/>
                              </a:rPr>
                              <m:t>𝑣</m:t>
                            </m:r>
                          </m:e>
                          <m:sub>
                            <m:r>
                              <a:rPr lang="en-US" altLang="zh-CN" sz="2000" b="0" i="1" smtClean="0">
                                <a:solidFill>
                                  <a:srgbClr val="212529"/>
                                </a:solidFill>
                                <a:latin typeface="Cambria Math" panose="02040503050406030204" pitchFamily="18" charset="0"/>
                              </a:rPr>
                              <m:t>𝑖</m:t>
                            </m:r>
                          </m:sub>
                        </m:sSub>
                      </m:e>
                    </m:nary>
                  </m:oMath>
                </a14:m>
                <a:r>
                  <a:rPr lang="en-US" sz="2000" b="0" i="0" dirty="0">
                    <a:solidFill>
                      <a:srgbClr val="212529"/>
                    </a:solidFill>
                    <a:effectLst/>
                    <a:latin typeface="Lato" panose="020F0502020204030203" pitchFamily="34" charset="0"/>
                  </a:rPr>
                  <a:t>, has mean </a:t>
                </a:r>
                <a:r>
                  <a:rPr lang="en-US" sz="2000" dirty="0"/>
                  <a:t>0</a:t>
                </a:r>
                <a:r>
                  <a:rPr lang="en-US" sz="2000" b="0" i="0" dirty="0">
                    <a:solidFill>
                      <a:srgbClr val="212529"/>
                    </a:solidFill>
                    <a:effectLst/>
                    <a:latin typeface="Lato" panose="020F0502020204030203" pitchFamily="34" charset="0"/>
                  </a:rPr>
                  <a:t> and variance</a:t>
                </a:r>
                <a:r>
                  <a:rPr lang="en-US" altLang="zh-CN" sz="2000" dirty="0">
                    <a:solidFill>
                      <a:srgbClr val="212529"/>
                    </a:solidFill>
                  </a:rPr>
                  <a:t> </a:t>
                </a:r>
                <a14:m>
                  <m:oMath xmlns:m="http://schemas.openxmlformats.org/officeDocument/2006/math">
                    <m:sSub>
                      <m:sSubPr>
                        <m:ctrlPr>
                          <a:rPr lang="en-US" altLang="zh-CN" sz="2000" i="1">
                            <a:solidFill>
                              <a:srgbClr val="212529"/>
                            </a:solidFill>
                            <a:latin typeface="Cambria Math" panose="02040503050406030204" pitchFamily="18" charset="0"/>
                          </a:rPr>
                        </m:ctrlPr>
                      </m:sSubPr>
                      <m:e>
                        <m:r>
                          <a:rPr lang="en-US" altLang="zh-CN" sz="2000" i="1">
                            <a:solidFill>
                              <a:srgbClr val="212529"/>
                            </a:solidFill>
                            <a:latin typeface="Cambria Math" panose="02040503050406030204" pitchFamily="18" charset="0"/>
                          </a:rPr>
                          <m:t>𝑑</m:t>
                        </m:r>
                      </m:e>
                      <m:sub>
                        <m:r>
                          <a:rPr lang="en-US" altLang="zh-CN" sz="2000" i="1">
                            <a:solidFill>
                              <a:srgbClr val="212529"/>
                            </a:solidFill>
                            <a:latin typeface="Cambria Math" panose="02040503050406030204" pitchFamily="18" charset="0"/>
                          </a:rPr>
                          <m:t>𝑘</m:t>
                        </m:r>
                      </m:sub>
                    </m:sSub>
                  </m:oMath>
                </a14:m>
                <a:r>
                  <a:rPr lang="en-US" sz="2000" b="0" i="0" dirty="0">
                    <a:solidFill>
                      <a:srgbClr val="212529"/>
                    </a:solidFill>
                    <a:effectLst/>
                    <a:latin typeface="Lato" panose="020F0502020204030203" pitchFamily="34" charset="0"/>
                  </a:rPr>
                  <a:t>. </a:t>
                </a:r>
                <a:r>
                  <a:rPr lang="en-US" sz="2000" b="1" i="0" dirty="0">
                    <a:solidFill>
                      <a:srgbClr val="FF0000"/>
                    </a:solidFill>
                    <a:effectLst/>
                    <a:latin typeface="Lato" panose="020F0502020204030203" pitchFamily="34" charset="0"/>
                  </a:rPr>
                  <a:t>Since we would prefer these values to have variance </a:t>
                </a:r>
                <a:r>
                  <a:rPr lang="en-US" sz="2000" b="1" dirty="0">
                    <a:solidFill>
                      <a:srgbClr val="FF0000"/>
                    </a:solidFill>
                  </a:rPr>
                  <a:t>1</a:t>
                </a:r>
                <a:r>
                  <a:rPr lang="en-US" sz="2000" b="1" i="0" dirty="0">
                    <a:solidFill>
                      <a:srgbClr val="FF0000"/>
                    </a:solidFill>
                    <a:effectLst/>
                    <a:latin typeface="Lato" panose="020F0502020204030203" pitchFamily="34" charset="0"/>
                  </a:rPr>
                  <a:t>, we divide by </a:t>
                </a:r>
                <a14:m>
                  <m:oMath xmlns:m="http://schemas.openxmlformats.org/officeDocument/2006/math">
                    <m:rad>
                      <m:radPr>
                        <m:degHide m:val="on"/>
                        <m:ctrlPr>
                          <a:rPr lang="en-US" altLang="zh-CN" sz="2000" b="1" i="1" smtClean="0">
                            <a:solidFill>
                              <a:srgbClr val="FF0000"/>
                            </a:solidFill>
                            <a:effectLst/>
                            <a:latin typeface="Cambria Math" panose="02040503050406030204" pitchFamily="18" charset="0"/>
                          </a:rPr>
                        </m:ctrlPr>
                      </m:radPr>
                      <m:deg/>
                      <m:e>
                        <m:sSub>
                          <m:sSubPr>
                            <m:ctrlPr>
                              <a:rPr lang="en-US" altLang="zh-CN" sz="2000" i="1" smtClean="0">
                                <a:solidFill>
                                  <a:srgbClr val="FF0000"/>
                                </a:solidFill>
                                <a:effectLst/>
                                <a:latin typeface="Cambria Math" panose="02040503050406030204" pitchFamily="18" charset="0"/>
                              </a:rPr>
                            </m:ctrlPr>
                          </m:sSubPr>
                          <m:e>
                            <m:r>
                              <a:rPr lang="en-US" altLang="zh-CN" sz="2000" b="0" i="1" smtClean="0">
                                <a:solidFill>
                                  <a:srgbClr val="FF0000"/>
                                </a:solidFill>
                                <a:effectLst/>
                                <a:latin typeface="Cambria Math" panose="02040503050406030204" pitchFamily="18" charset="0"/>
                              </a:rPr>
                              <m:t>𝑑</m:t>
                            </m:r>
                          </m:e>
                          <m:sub>
                            <m:r>
                              <a:rPr lang="en-US" altLang="zh-CN" sz="2000" b="0" i="1" smtClean="0">
                                <a:solidFill>
                                  <a:srgbClr val="FF0000"/>
                                </a:solidFill>
                                <a:effectLst/>
                                <a:latin typeface="Cambria Math" panose="02040503050406030204" pitchFamily="18" charset="0"/>
                              </a:rPr>
                              <m:t>𝑘</m:t>
                            </m:r>
                          </m:sub>
                        </m:sSub>
                      </m:e>
                    </m:rad>
                  </m:oMath>
                </a14:m>
                <a:r>
                  <a:rPr lang="en-US" sz="2000" b="0" i="0" dirty="0">
                    <a:solidFill>
                      <a:srgbClr val="212529"/>
                    </a:solidFill>
                    <a:effectLst/>
                    <a:latin typeface="Lato" panose="020F0502020204030203" pitchFamily="34" charset="0"/>
                  </a:rPr>
                  <a:t>.</a:t>
                </a:r>
                <a:endParaRPr lang="en-CN" sz="2000" dirty="0"/>
              </a:p>
            </p:txBody>
          </p:sp>
        </mc:Choice>
        <mc:Fallback xmlns="">
          <p:sp>
            <p:nvSpPr>
              <p:cNvPr id="40" name="TextBox 39">
                <a:extLst>
                  <a:ext uri="{FF2B5EF4-FFF2-40B4-BE49-F238E27FC236}">
                    <a16:creationId xmlns:a16="http://schemas.microsoft.com/office/drawing/2014/main" id="{F5304A81-0DE7-744C-9557-D21451DF33FD}"/>
                  </a:ext>
                </a:extLst>
              </p:cNvPr>
              <p:cNvSpPr txBox="1">
                <a:spLocks noRot="1" noChangeAspect="1" noMove="1" noResize="1" noEditPoints="1" noAdjustHandles="1" noChangeArrowheads="1" noChangeShapeType="1" noTextEdit="1"/>
              </p:cNvSpPr>
              <p:nvPr/>
            </p:nvSpPr>
            <p:spPr>
              <a:xfrm>
                <a:off x="7831724" y="3357951"/>
                <a:ext cx="4221473" cy="3464218"/>
              </a:xfrm>
              <a:prstGeom prst="rect">
                <a:avLst/>
              </a:prstGeom>
              <a:blipFill>
                <a:blip r:embed="rId9"/>
                <a:stretch>
                  <a:fillRect l="-1201" t="-1095" b="-1460"/>
                </a:stretch>
              </a:blipFill>
            </p:spPr>
            <p:txBody>
              <a:bodyPr/>
              <a:lstStyle/>
              <a:p>
                <a:r>
                  <a:rPr lang="en-CN">
                    <a:noFill/>
                  </a:rPr>
                  <a:t> </a:t>
                </a:r>
              </a:p>
            </p:txBody>
          </p:sp>
        </mc:Fallback>
      </mc:AlternateContent>
    </p:spTree>
    <p:extLst>
      <p:ext uri="{BB962C8B-B14F-4D97-AF65-F5344CB8AC3E}">
        <p14:creationId xmlns:p14="http://schemas.microsoft.com/office/powerpoint/2010/main" val="261282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animBg="1"/>
      <p:bldP spid="41" grpId="0"/>
      <p:bldP spid="4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98BD-FB77-9343-9E91-51E5EA062E3D}"/>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Multi-Head Attention</a:t>
            </a:r>
            <a:endParaRPr lang="en-CN" dirty="0"/>
          </a:p>
        </p:txBody>
      </p:sp>
      <p:sp>
        <p:nvSpPr>
          <p:cNvPr id="4" name="Slide Number Placeholder 3">
            <a:extLst>
              <a:ext uri="{FF2B5EF4-FFF2-40B4-BE49-F238E27FC236}">
                <a16:creationId xmlns:a16="http://schemas.microsoft.com/office/drawing/2014/main" id="{3238188F-D0B5-5347-8E75-DA73C49EF2AF}"/>
              </a:ext>
            </a:extLst>
          </p:cNvPr>
          <p:cNvSpPr>
            <a:spLocks noGrp="1"/>
          </p:cNvSpPr>
          <p:nvPr>
            <p:ph type="sldNum" sz="quarter" idx="12"/>
          </p:nvPr>
        </p:nvSpPr>
        <p:spPr/>
        <p:txBody>
          <a:bodyPr/>
          <a:lstStyle/>
          <a:p>
            <a:fld id="{DC8BB421-126E-41CB-B73A-69D52E98CAE3}" type="slidenum">
              <a:rPr lang="zh-CN" altLang="en-US" smtClean="0"/>
              <a:t>94</a:t>
            </a:fld>
            <a:endParaRPr lang="zh-CN" altLang="en-US" dirty="0"/>
          </a:p>
        </p:txBody>
      </p:sp>
      <p:sp>
        <p:nvSpPr>
          <p:cNvPr id="5" name="矩形: 圆角 6">
            <a:extLst>
              <a:ext uri="{FF2B5EF4-FFF2-40B4-BE49-F238E27FC236}">
                <a16:creationId xmlns:a16="http://schemas.microsoft.com/office/drawing/2014/main" id="{FB4D0675-B4C1-7748-9220-0B165E9D7B7D}"/>
              </a:ext>
            </a:extLst>
          </p:cNvPr>
          <p:cNvSpPr/>
          <p:nvPr/>
        </p:nvSpPr>
        <p:spPr>
          <a:xfrm>
            <a:off x="4439673" y="1351698"/>
            <a:ext cx="3256867" cy="5147986"/>
          </a:xfrm>
          <a:prstGeom prst="roundRect">
            <a:avLst>
              <a:gd name="adj" fmla="val 4420"/>
            </a:avLst>
          </a:prstGeom>
          <a:solidFill>
            <a:srgbClr val="C1EAF8"/>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Single</a:t>
            </a:r>
            <a:r>
              <a:rPr lang="zh-CN" altLang="en-US" b="1" dirty="0">
                <a:solidFill>
                  <a:schemeClr val="tx1"/>
                </a:solidFill>
              </a:rPr>
              <a:t> </a:t>
            </a:r>
            <a:r>
              <a:rPr lang="en-US" altLang="zh-CN" b="1" dirty="0">
                <a:solidFill>
                  <a:schemeClr val="tx1"/>
                </a:solidFill>
              </a:rPr>
              <a:t>self-attention</a:t>
            </a:r>
            <a:endParaRPr lang="zh-CN" altLang="en-US" b="1" dirty="0">
              <a:solidFill>
                <a:schemeClr val="tx1"/>
              </a:solidFill>
            </a:endParaRPr>
          </a:p>
        </p:txBody>
      </p:sp>
      <p:sp>
        <p:nvSpPr>
          <p:cNvPr id="6" name="Rounded Rectangle 5">
            <a:extLst>
              <a:ext uri="{FF2B5EF4-FFF2-40B4-BE49-F238E27FC236}">
                <a16:creationId xmlns:a16="http://schemas.microsoft.com/office/drawing/2014/main" id="{41AB72A3-7B65-804F-BBA8-914A1D4B606F}"/>
              </a:ext>
            </a:extLst>
          </p:cNvPr>
          <p:cNvSpPr/>
          <p:nvPr/>
        </p:nvSpPr>
        <p:spPr>
          <a:xfrm>
            <a:off x="5255177" y="2057629"/>
            <a:ext cx="2347783"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sp>
        <p:nvSpPr>
          <p:cNvPr id="7" name="Rounded Rectangle 6">
            <a:extLst>
              <a:ext uri="{FF2B5EF4-FFF2-40B4-BE49-F238E27FC236}">
                <a16:creationId xmlns:a16="http://schemas.microsoft.com/office/drawing/2014/main" id="{EFC89E38-E4DD-9845-B3E7-054F6B9E193D}"/>
              </a:ext>
            </a:extLst>
          </p:cNvPr>
          <p:cNvSpPr/>
          <p:nvPr/>
        </p:nvSpPr>
        <p:spPr>
          <a:xfrm>
            <a:off x="4518669" y="2869708"/>
            <a:ext cx="1910400"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SoftMax</a:t>
            </a:r>
            <a:endParaRPr lang="en-CN" sz="2000" dirty="0">
              <a:solidFill>
                <a:schemeClr val="tx1"/>
              </a:solidFill>
            </a:endParaRPr>
          </a:p>
        </p:txBody>
      </p:sp>
      <p:sp>
        <p:nvSpPr>
          <p:cNvPr id="8" name="Rounded Rectangle 7">
            <a:extLst>
              <a:ext uri="{FF2B5EF4-FFF2-40B4-BE49-F238E27FC236}">
                <a16:creationId xmlns:a16="http://schemas.microsoft.com/office/drawing/2014/main" id="{3DFF45A2-1EEE-5449-897F-6AD06BF8BA40}"/>
              </a:ext>
            </a:extLst>
          </p:cNvPr>
          <p:cNvSpPr/>
          <p:nvPr/>
        </p:nvSpPr>
        <p:spPr>
          <a:xfrm>
            <a:off x="4518668" y="5089029"/>
            <a:ext cx="1910401"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cxnSp>
        <p:nvCxnSpPr>
          <p:cNvPr id="9" name="Straight Arrow Connector 8">
            <a:extLst>
              <a:ext uri="{FF2B5EF4-FFF2-40B4-BE49-F238E27FC236}">
                <a16:creationId xmlns:a16="http://schemas.microsoft.com/office/drawing/2014/main" id="{663A7023-4707-234F-8EDF-F435699F274C}"/>
              </a:ext>
            </a:extLst>
          </p:cNvPr>
          <p:cNvCxnSpPr>
            <a:cxnSpLocks/>
            <a:stCxn id="8" idx="0"/>
            <a:endCxn id="7" idx="2"/>
          </p:cNvCxnSpPr>
          <p:nvPr/>
        </p:nvCxnSpPr>
        <p:spPr>
          <a:xfrm flipV="1">
            <a:off x="5473869" y="3300599"/>
            <a:ext cx="0" cy="17884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1CC91A-0A0E-E54B-8D75-C44C29827A70}"/>
              </a:ext>
            </a:extLst>
          </p:cNvPr>
          <p:cNvCxnSpPr>
            <a:cxnSpLocks/>
          </p:cNvCxnSpPr>
          <p:nvPr/>
        </p:nvCxnSpPr>
        <p:spPr>
          <a:xfrm flipV="1">
            <a:off x="4908639" y="5519917"/>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530AD1-979D-D144-A3F3-DFC44184DC38}"/>
              </a:ext>
            </a:extLst>
          </p:cNvPr>
          <p:cNvCxnSpPr>
            <a:cxnSpLocks/>
          </p:cNvCxnSpPr>
          <p:nvPr/>
        </p:nvCxnSpPr>
        <p:spPr>
          <a:xfrm flipV="1">
            <a:off x="6135268" y="5519917"/>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2BD9B7-B26E-134F-926C-D38FA1C65A7C}"/>
              </a:ext>
            </a:extLst>
          </p:cNvPr>
          <p:cNvCxnSpPr>
            <a:cxnSpLocks/>
            <a:stCxn id="15" idx="0"/>
          </p:cNvCxnSpPr>
          <p:nvPr/>
        </p:nvCxnSpPr>
        <p:spPr>
          <a:xfrm flipH="1" flipV="1">
            <a:off x="7362471" y="2481732"/>
            <a:ext cx="1946" cy="34439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D98308-200A-9947-AC9E-D6C2EE98C305}"/>
                  </a:ext>
                </a:extLst>
              </p:cNvPr>
              <p:cNvSpPr txBox="1"/>
              <p:nvPr/>
            </p:nvSpPr>
            <p:spPr>
              <a:xfrm>
                <a:off x="4722009" y="5921396"/>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13" name="TextBox 12">
                <a:extLst>
                  <a:ext uri="{FF2B5EF4-FFF2-40B4-BE49-F238E27FC236}">
                    <a16:creationId xmlns:a16="http://schemas.microsoft.com/office/drawing/2014/main" id="{4AD98308-200A-9947-AC9E-D6C2EE98C305}"/>
                  </a:ext>
                </a:extLst>
              </p:cNvPr>
              <p:cNvSpPr txBox="1">
                <a:spLocks noRot="1" noChangeAspect="1" noMove="1" noResize="1" noEditPoints="1" noAdjustHandles="1" noChangeArrowheads="1" noChangeShapeType="1" noTextEdit="1"/>
              </p:cNvSpPr>
              <p:nvPr/>
            </p:nvSpPr>
            <p:spPr>
              <a:xfrm>
                <a:off x="4722009" y="5921396"/>
                <a:ext cx="364779" cy="430887"/>
              </a:xfrm>
              <a:prstGeom prst="rect">
                <a:avLst/>
              </a:prstGeom>
              <a:blipFill>
                <a:blip r:embed="rId3"/>
                <a:stretch>
                  <a:fillRect l="-31034" r="-24138"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2529DB9-A63D-9945-A3FA-4AE5BBD1DC24}"/>
                  </a:ext>
                </a:extLst>
              </p:cNvPr>
              <p:cNvSpPr txBox="1"/>
              <p:nvPr/>
            </p:nvSpPr>
            <p:spPr>
              <a:xfrm>
                <a:off x="5952878" y="5937948"/>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14" name="TextBox 13">
                <a:extLst>
                  <a:ext uri="{FF2B5EF4-FFF2-40B4-BE49-F238E27FC236}">
                    <a16:creationId xmlns:a16="http://schemas.microsoft.com/office/drawing/2014/main" id="{32529DB9-A63D-9945-A3FA-4AE5BBD1DC24}"/>
                  </a:ext>
                </a:extLst>
              </p:cNvPr>
              <p:cNvSpPr txBox="1">
                <a:spLocks noRot="1" noChangeAspect="1" noMove="1" noResize="1" noEditPoints="1" noAdjustHandles="1" noChangeArrowheads="1" noChangeShapeType="1" noTextEdit="1"/>
              </p:cNvSpPr>
              <p:nvPr/>
            </p:nvSpPr>
            <p:spPr>
              <a:xfrm>
                <a:off x="5952878" y="5937948"/>
                <a:ext cx="373179" cy="430887"/>
              </a:xfrm>
              <a:prstGeom prst="rect">
                <a:avLst/>
              </a:prstGeom>
              <a:blipFill>
                <a:blip r:embed="rId4"/>
                <a:stretch>
                  <a:fillRect l="-16129" r="-12903"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EAAD06-2A56-F44E-AFE6-E6D4030C7229}"/>
                  </a:ext>
                </a:extLst>
              </p:cNvPr>
              <p:cNvSpPr txBox="1"/>
              <p:nvPr/>
            </p:nvSpPr>
            <p:spPr>
              <a:xfrm>
                <a:off x="7190395" y="5925728"/>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15" name="TextBox 14">
                <a:extLst>
                  <a:ext uri="{FF2B5EF4-FFF2-40B4-BE49-F238E27FC236}">
                    <a16:creationId xmlns:a16="http://schemas.microsoft.com/office/drawing/2014/main" id="{A7EAAD06-2A56-F44E-AFE6-E6D4030C7229}"/>
                  </a:ext>
                </a:extLst>
              </p:cNvPr>
              <p:cNvSpPr txBox="1">
                <a:spLocks noRot="1" noChangeAspect="1" noMove="1" noResize="1" noEditPoints="1" noAdjustHandles="1" noChangeArrowheads="1" noChangeShapeType="1" noTextEdit="1"/>
              </p:cNvSpPr>
              <p:nvPr/>
            </p:nvSpPr>
            <p:spPr>
              <a:xfrm>
                <a:off x="7190395" y="5925728"/>
                <a:ext cx="348044" cy="430887"/>
              </a:xfrm>
              <a:prstGeom prst="rect">
                <a:avLst/>
              </a:prstGeom>
              <a:blipFill>
                <a:blip r:embed="rId5"/>
                <a:stretch>
                  <a:fillRect l="-17857" r="-17857" b="-8571"/>
                </a:stretch>
              </a:blipFill>
            </p:spPr>
            <p:txBody>
              <a:bodyPr/>
              <a:lstStyle/>
              <a:p>
                <a:r>
                  <a:rPr lang="en-CN">
                    <a:noFill/>
                  </a:rPr>
                  <a:t> </a:t>
                </a:r>
              </a:p>
            </p:txBody>
          </p:sp>
        </mc:Fallback>
      </mc:AlternateContent>
      <p:cxnSp>
        <p:nvCxnSpPr>
          <p:cNvPr id="16" name="Straight Arrow Connector 15">
            <a:extLst>
              <a:ext uri="{FF2B5EF4-FFF2-40B4-BE49-F238E27FC236}">
                <a16:creationId xmlns:a16="http://schemas.microsoft.com/office/drawing/2014/main" id="{2FBE6B57-599B-904C-9D34-F58F1C646629}"/>
              </a:ext>
            </a:extLst>
          </p:cNvPr>
          <p:cNvCxnSpPr>
            <a:cxnSpLocks/>
          </p:cNvCxnSpPr>
          <p:nvPr/>
        </p:nvCxnSpPr>
        <p:spPr>
          <a:xfrm flipV="1">
            <a:off x="5626269" y="2481731"/>
            <a:ext cx="0" cy="378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64BDC0-E8B0-E44A-9125-9518E928CE97}"/>
              </a:ext>
            </a:extLst>
          </p:cNvPr>
          <p:cNvSpPr txBox="1"/>
          <p:nvPr/>
        </p:nvSpPr>
        <p:spPr>
          <a:xfrm>
            <a:off x="70148" y="1308187"/>
            <a:ext cx="4289362" cy="461665"/>
          </a:xfrm>
          <a:prstGeom prst="rect">
            <a:avLst/>
          </a:prstGeom>
          <a:noFill/>
        </p:spPr>
        <p:txBody>
          <a:bodyPr wrap="square">
            <a:spAutoFit/>
          </a:bodyPr>
          <a:lstStyle/>
          <a:p>
            <a:r>
              <a:rPr lang="en-US" sz="2400" dirty="0">
                <a:solidFill>
                  <a:srgbClr val="FF0000"/>
                </a:solidFill>
              </a:rPr>
              <a:t>Scaled</a:t>
            </a:r>
            <a:r>
              <a:rPr lang="en-US" sz="2400" dirty="0"/>
              <a:t> </a:t>
            </a:r>
            <a:r>
              <a:rPr lang="en-US" sz="2400" dirty="0">
                <a:solidFill>
                  <a:srgbClr val="00B050"/>
                </a:solidFill>
              </a:rPr>
              <a:t>Dot-Product</a:t>
            </a:r>
            <a:r>
              <a:rPr lang="zh-CN" altLang="en-US" sz="2400" dirty="0"/>
              <a:t> </a:t>
            </a:r>
            <a:r>
              <a:rPr lang="en-US" sz="2400" dirty="0"/>
              <a:t>Attention</a:t>
            </a:r>
            <a:endParaRPr lang="en-CN" sz="2400" dirty="0"/>
          </a:p>
        </p:txBody>
      </p:sp>
      <p:sp>
        <p:nvSpPr>
          <p:cNvPr id="18" name="Rounded Rectangle 17">
            <a:extLst>
              <a:ext uri="{FF2B5EF4-FFF2-40B4-BE49-F238E27FC236}">
                <a16:creationId xmlns:a16="http://schemas.microsoft.com/office/drawing/2014/main" id="{D8D3A8DF-898F-234F-BA98-6D05B9313721}"/>
              </a:ext>
            </a:extLst>
          </p:cNvPr>
          <p:cNvSpPr/>
          <p:nvPr/>
        </p:nvSpPr>
        <p:spPr>
          <a:xfrm>
            <a:off x="1214559" y="2171328"/>
            <a:ext cx="2347783"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sp>
        <p:nvSpPr>
          <p:cNvPr id="19" name="Rounded Rectangle 18">
            <a:extLst>
              <a:ext uri="{FF2B5EF4-FFF2-40B4-BE49-F238E27FC236}">
                <a16:creationId xmlns:a16="http://schemas.microsoft.com/office/drawing/2014/main" id="{FE776B81-6D68-0743-9B23-92E3ED9100F2}"/>
              </a:ext>
            </a:extLst>
          </p:cNvPr>
          <p:cNvSpPr/>
          <p:nvPr/>
        </p:nvSpPr>
        <p:spPr>
          <a:xfrm>
            <a:off x="478051" y="2983407"/>
            <a:ext cx="1910400" cy="430891"/>
          </a:xfrm>
          <a:prstGeom prst="roundRect">
            <a:avLst/>
          </a:prstGeom>
          <a:solidFill>
            <a:srgbClr val="CCE7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SoftMax</a:t>
            </a:r>
            <a:endParaRPr lang="en-CN" sz="2000" dirty="0">
              <a:solidFill>
                <a:schemeClr val="tx1"/>
              </a:solidFill>
            </a:endParaRPr>
          </a:p>
        </p:txBody>
      </p:sp>
      <p:sp>
        <p:nvSpPr>
          <p:cNvPr id="20" name="Rounded Rectangle 19">
            <a:extLst>
              <a:ext uri="{FF2B5EF4-FFF2-40B4-BE49-F238E27FC236}">
                <a16:creationId xmlns:a16="http://schemas.microsoft.com/office/drawing/2014/main" id="{1E174477-571A-2E40-81A7-264D21EF2DA0}"/>
              </a:ext>
            </a:extLst>
          </p:cNvPr>
          <p:cNvSpPr/>
          <p:nvPr/>
        </p:nvSpPr>
        <p:spPr>
          <a:xfrm>
            <a:off x="478050" y="3710246"/>
            <a:ext cx="1910401" cy="430891"/>
          </a:xfrm>
          <a:prstGeom prst="roundRect">
            <a:avLst/>
          </a:prstGeom>
          <a:solidFill>
            <a:srgbClr val="FACC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Mask</a:t>
            </a:r>
            <a:r>
              <a:rPr lang="zh-CN" altLang="en-US" sz="2000" dirty="0">
                <a:solidFill>
                  <a:schemeClr val="tx1"/>
                </a:solidFill>
              </a:rPr>
              <a:t> </a:t>
            </a:r>
            <a:r>
              <a:rPr lang="en-US" altLang="zh-CN" sz="2000" dirty="0">
                <a:solidFill>
                  <a:schemeClr val="tx1"/>
                </a:solidFill>
              </a:rPr>
              <a:t>(opt.)</a:t>
            </a:r>
            <a:endParaRPr lang="en-CN" sz="2000" dirty="0">
              <a:solidFill>
                <a:schemeClr val="tx1"/>
              </a:solidFill>
            </a:endParaRPr>
          </a:p>
        </p:txBody>
      </p:sp>
      <p:sp>
        <p:nvSpPr>
          <p:cNvPr id="21" name="Rounded Rectangle 20">
            <a:extLst>
              <a:ext uri="{FF2B5EF4-FFF2-40B4-BE49-F238E27FC236}">
                <a16:creationId xmlns:a16="http://schemas.microsoft.com/office/drawing/2014/main" id="{59203967-CA66-084D-B989-BA9E64502AE0}"/>
              </a:ext>
            </a:extLst>
          </p:cNvPr>
          <p:cNvSpPr/>
          <p:nvPr/>
        </p:nvSpPr>
        <p:spPr>
          <a:xfrm>
            <a:off x="652246" y="4453707"/>
            <a:ext cx="1562583"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a:t>
            </a:r>
            <a:endParaRPr lang="en-CN" sz="2000" dirty="0">
              <a:solidFill>
                <a:schemeClr val="tx1"/>
              </a:solidFill>
            </a:endParaRPr>
          </a:p>
        </p:txBody>
      </p:sp>
      <p:sp>
        <p:nvSpPr>
          <p:cNvPr id="22" name="Rounded Rectangle 21">
            <a:extLst>
              <a:ext uri="{FF2B5EF4-FFF2-40B4-BE49-F238E27FC236}">
                <a16:creationId xmlns:a16="http://schemas.microsoft.com/office/drawing/2014/main" id="{AEA50D8E-BA44-FA4E-BA2D-29FFC805CE99}"/>
              </a:ext>
            </a:extLst>
          </p:cNvPr>
          <p:cNvSpPr/>
          <p:nvPr/>
        </p:nvSpPr>
        <p:spPr>
          <a:xfrm>
            <a:off x="478050" y="5202728"/>
            <a:ext cx="1910401" cy="430891"/>
          </a:xfrm>
          <a:prstGeom prst="roundRect">
            <a:avLst/>
          </a:prstGeom>
          <a:solidFill>
            <a:srgbClr val="C6BED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MatMul</a:t>
            </a:r>
            <a:endParaRPr lang="en-CN" sz="2000" dirty="0">
              <a:solidFill>
                <a:schemeClr val="tx1"/>
              </a:solidFill>
            </a:endParaRPr>
          </a:p>
        </p:txBody>
      </p:sp>
      <p:cxnSp>
        <p:nvCxnSpPr>
          <p:cNvPr id="23" name="Straight Arrow Connector 22">
            <a:extLst>
              <a:ext uri="{FF2B5EF4-FFF2-40B4-BE49-F238E27FC236}">
                <a16:creationId xmlns:a16="http://schemas.microsoft.com/office/drawing/2014/main" id="{D646D8C2-6D13-5B4E-AFC7-4AF2818C0AA0}"/>
              </a:ext>
            </a:extLst>
          </p:cNvPr>
          <p:cNvCxnSpPr>
            <a:cxnSpLocks/>
            <a:stCxn id="20" idx="0"/>
            <a:endCxn id="19" idx="2"/>
          </p:cNvCxnSpPr>
          <p:nvPr/>
        </p:nvCxnSpPr>
        <p:spPr>
          <a:xfrm flipV="1">
            <a:off x="1433251" y="3414298"/>
            <a:ext cx="0" cy="295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114F06-82AE-4746-8D13-ECAF8B27CC5B}"/>
              </a:ext>
            </a:extLst>
          </p:cNvPr>
          <p:cNvCxnSpPr>
            <a:cxnSpLocks/>
            <a:stCxn id="21" idx="0"/>
            <a:endCxn id="20" idx="2"/>
          </p:cNvCxnSpPr>
          <p:nvPr/>
        </p:nvCxnSpPr>
        <p:spPr>
          <a:xfrm flipH="1" flipV="1">
            <a:off x="1433251" y="4141137"/>
            <a:ext cx="287" cy="312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D204CC8-838B-9447-B042-774C1B26A54E}"/>
              </a:ext>
            </a:extLst>
          </p:cNvPr>
          <p:cNvCxnSpPr>
            <a:cxnSpLocks/>
            <a:stCxn id="22" idx="0"/>
            <a:endCxn id="21" idx="2"/>
          </p:cNvCxnSpPr>
          <p:nvPr/>
        </p:nvCxnSpPr>
        <p:spPr>
          <a:xfrm flipV="1">
            <a:off x="1433251" y="4884598"/>
            <a:ext cx="287" cy="318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436B96-74A6-EB4D-8C85-19015750CDA0}"/>
              </a:ext>
            </a:extLst>
          </p:cNvPr>
          <p:cNvCxnSpPr>
            <a:cxnSpLocks/>
          </p:cNvCxnSpPr>
          <p:nvPr/>
        </p:nvCxnSpPr>
        <p:spPr>
          <a:xfrm flipV="1">
            <a:off x="868021" y="563361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3BEE728-D090-A242-8C77-F5747AE963EC}"/>
              </a:ext>
            </a:extLst>
          </p:cNvPr>
          <p:cNvCxnSpPr>
            <a:cxnSpLocks/>
          </p:cNvCxnSpPr>
          <p:nvPr/>
        </p:nvCxnSpPr>
        <p:spPr>
          <a:xfrm flipV="1">
            <a:off x="2094650" y="5633616"/>
            <a:ext cx="287" cy="4308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26E3A14-E563-BD4F-939B-A32E17201BCA}"/>
              </a:ext>
            </a:extLst>
          </p:cNvPr>
          <p:cNvCxnSpPr>
            <a:cxnSpLocks/>
            <a:stCxn id="31" idx="0"/>
          </p:cNvCxnSpPr>
          <p:nvPr/>
        </p:nvCxnSpPr>
        <p:spPr>
          <a:xfrm flipH="1" flipV="1">
            <a:off x="3321853" y="2595431"/>
            <a:ext cx="1946" cy="34439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AE45F73-2A5D-DD48-8963-98C9792C2A74}"/>
                  </a:ext>
                </a:extLst>
              </p:cNvPr>
              <p:cNvSpPr txBox="1"/>
              <p:nvPr/>
            </p:nvSpPr>
            <p:spPr>
              <a:xfrm>
                <a:off x="681391" y="6035095"/>
                <a:ext cx="3647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oMath>
                  </m:oMathPara>
                </a14:m>
                <a:endParaRPr lang="en-CN" sz="2800" dirty="0"/>
              </a:p>
            </p:txBody>
          </p:sp>
        </mc:Choice>
        <mc:Fallback xmlns="">
          <p:sp>
            <p:nvSpPr>
              <p:cNvPr id="29" name="TextBox 28">
                <a:extLst>
                  <a:ext uri="{FF2B5EF4-FFF2-40B4-BE49-F238E27FC236}">
                    <a16:creationId xmlns:a16="http://schemas.microsoft.com/office/drawing/2014/main" id="{CAE45F73-2A5D-DD48-8963-98C9792C2A74}"/>
                  </a:ext>
                </a:extLst>
              </p:cNvPr>
              <p:cNvSpPr txBox="1">
                <a:spLocks noRot="1" noChangeAspect="1" noMove="1" noResize="1" noEditPoints="1" noAdjustHandles="1" noChangeArrowheads="1" noChangeShapeType="1" noTextEdit="1"/>
              </p:cNvSpPr>
              <p:nvPr/>
            </p:nvSpPr>
            <p:spPr>
              <a:xfrm>
                <a:off x="681391" y="6035095"/>
                <a:ext cx="364779" cy="430887"/>
              </a:xfrm>
              <a:prstGeom prst="rect">
                <a:avLst/>
              </a:prstGeom>
              <a:blipFill>
                <a:blip r:embed="rId6"/>
                <a:stretch>
                  <a:fillRect l="-23333" r="-23333" b="-2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D90CF4-DD83-0046-A4C1-BF980F0F3C08}"/>
                  </a:ext>
                </a:extLst>
              </p:cNvPr>
              <p:cNvSpPr txBox="1"/>
              <p:nvPr/>
            </p:nvSpPr>
            <p:spPr>
              <a:xfrm>
                <a:off x="1912260" y="6051647"/>
                <a:ext cx="3731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en-CN" sz="2800" dirty="0"/>
              </a:p>
            </p:txBody>
          </p:sp>
        </mc:Choice>
        <mc:Fallback xmlns="">
          <p:sp>
            <p:nvSpPr>
              <p:cNvPr id="30" name="TextBox 29">
                <a:extLst>
                  <a:ext uri="{FF2B5EF4-FFF2-40B4-BE49-F238E27FC236}">
                    <a16:creationId xmlns:a16="http://schemas.microsoft.com/office/drawing/2014/main" id="{60D90CF4-DD83-0046-A4C1-BF980F0F3C08}"/>
                  </a:ext>
                </a:extLst>
              </p:cNvPr>
              <p:cNvSpPr txBox="1">
                <a:spLocks noRot="1" noChangeAspect="1" noMove="1" noResize="1" noEditPoints="1" noAdjustHandles="1" noChangeArrowheads="1" noChangeShapeType="1" noTextEdit="1"/>
              </p:cNvSpPr>
              <p:nvPr/>
            </p:nvSpPr>
            <p:spPr>
              <a:xfrm>
                <a:off x="1912260" y="6051647"/>
                <a:ext cx="373179" cy="430887"/>
              </a:xfrm>
              <a:prstGeom prst="rect">
                <a:avLst/>
              </a:prstGeom>
              <a:blipFill>
                <a:blip r:embed="rId4"/>
                <a:stretch>
                  <a:fillRect l="-16667" r="-1666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0758137-C221-374D-830C-6C39B03CA534}"/>
                  </a:ext>
                </a:extLst>
              </p:cNvPr>
              <p:cNvSpPr txBox="1"/>
              <p:nvPr/>
            </p:nvSpPr>
            <p:spPr>
              <a:xfrm>
                <a:off x="3149777" y="6039427"/>
                <a:ext cx="3480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𝑉</m:t>
                      </m:r>
                    </m:oMath>
                  </m:oMathPara>
                </a14:m>
                <a:endParaRPr lang="en-CN" sz="2800" dirty="0"/>
              </a:p>
            </p:txBody>
          </p:sp>
        </mc:Choice>
        <mc:Fallback xmlns="">
          <p:sp>
            <p:nvSpPr>
              <p:cNvPr id="31" name="TextBox 30">
                <a:extLst>
                  <a:ext uri="{FF2B5EF4-FFF2-40B4-BE49-F238E27FC236}">
                    <a16:creationId xmlns:a16="http://schemas.microsoft.com/office/drawing/2014/main" id="{D0758137-C221-374D-830C-6C39B03CA534}"/>
                  </a:ext>
                </a:extLst>
              </p:cNvPr>
              <p:cNvSpPr txBox="1">
                <a:spLocks noRot="1" noChangeAspect="1" noMove="1" noResize="1" noEditPoints="1" noAdjustHandles="1" noChangeArrowheads="1" noChangeShapeType="1" noTextEdit="1"/>
              </p:cNvSpPr>
              <p:nvPr/>
            </p:nvSpPr>
            <p:spPr>
              <a:xfrm>
                <a:off x="3149777" y="6039427"/>
                <a:ext cx="348044" cy="430887"/>
              </a:xfrm>
              <a:prstGeom prst="rect">
                <a:avLst/>
              </a:prstGeom>
              <a:blipFill>
                <a:blip r:embed="rId7"/>
                <a:stretch>
                  <a:fillRect l="-21429" r="-14286" b="-8571"/>
                </a:stretch>
              </a:blipFill>
            </p:spPr>
            <p:txBody>
              <a:bodyPr/>
              <a:lstStyle/>
              <a:p>
                <a:r>
                  <a:rPr lang="en-CN">
                    <a:noFill/>
                  </a:rPr>
                  <a:t> </a:t>
                </a:r>
              </a:p>
            </p:txBody>
          </p:sp>
        </mc:Fallback>
      </mc:AlternateContent>
      <p:cxnSp>
        <p:nvCxnSpPr>
          <p:cNvPr id="32" name="Straight Arrow Connector 31">
            <a:extLst>
              <a:ext uri="{FF2B5EF4-FFF2-40B4-BE49-F238E27FC236}">
                <a16:creationId xmlns:a16="http://schemas.microsoft.com/office/drawing/2014/main" id="{F0F60E12-AEF5-444A-B23E-01A3816F0E9E}"/>
              </a:ext>
            </a:extLst>
          </p:cNvPr>
          <p:cNvCxnSpPr>
            <a:cxnSpLocks/>
          </p:cNvCxnSpPr>
          <p:nvPr/>
        </p:nvCxnSpPr>
        <p:spPr>
          <a:xfrm flipV="1">
            <a:off x="1585651" y="2595430"/>
            <a:ext cx="0" cy="3780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33DBD9F-B06F-2341-BF8F-E9D74222E1FE}"/>
              </a:ext>
            </a:extLst>
          </p:cNvPr>
          <p:cNvCxnSpPr>
            <a:cxnSpLocks/>
          </p:cNvCxnSpPr>
          <p:nvPr/>
        </p:nvCxnSpPr>
        <p:spPr>
          <a:xfrm flipV="1">
            <a:off x="2423598" y="1702326"/>
            <a:ext cx="897" cy="4690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B00B728-B3EE-BF43-BED0-44FF5332A1BF}"/>
              </a:ext>
            </a:extLst>
          </p:cNvPr>
          <p:cNvSpPr txBox="1"/>
          <p:nvPr/>
        </p:nvSpPr>
        <p:spPr>
          <a:xfrm>
            <a:off x="3379813" y="3710246"/>
            <a:ext cx="1111757" cy="646331"/>
          </a:xfrm>
          <a:prstGeom prst="rect">
            <a:avLst/>
          </a:prstGeom>
          <a:noFill/>
        </p:spPr>
        <p:txBody>
          <a:bodyPr wrap="square">
            <a:spAutoFit/>
          </a:bodyPr>
          <a:lstStyle/>
          <a:p>
            <a:r>
              <a:rPr lang="en-US" altLang="zh-CN" sz="3600" b="1" dirty="0">
                <a:solidFill>
                  <a:srgbClr val="FF0000"/>
                </a:solidFill>
              </a:rPr>
              <a:t>V.S.</a:t>
            </a:r>
            <a:endParaRPr lang="en-CN" sz="3600" b="1" dirty="0"/>
          </a:p>
        </p:txBody>
      </p:sp>
      <p:cxnSp>
        <p:nvCxnSpPr>
          <p:cNvPr id="35" name="Straight Arrow Connector 34">
            <a:extLst>
              <a:ext uri="{FF2B5EF4-FFF2-40B4-BE49-F238E27FC236}">
                <a16:creationId xmlns:a16="http://schemas.microsoft.com/office/drawing/2014/main" id="{77AC42D5-E3FA-404E-B3D0-71738CA35285}"/>
              </a:ext>
            </a:extLst>
          </p:cNvPr>
          <p:cNvCxnSpPr>
            <a:cxnSpLocks/>
          </p:cNvCxnSpPr>
          <p:nvPr/>
        </p:nvCxnSpPr>
        <p:spPr>
          <a:xfrm flipV="1">
            <a:off x="6544575" y="1709135"/>
            <a:ext cx="0" cy="348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9CF2C1-0E2D-FE42-81ED-688AD6119135}"/>
              </a:ext>
            </a:extLst>
          </p:cNvPr>
          <p:cNvSpPr txBox="1"/>
          <p:nvPr/>
        </p:nvSpPr>
        <p:spPr>
          <a:xfrm>
            <a:off x="7869614" y="1539019"/>
            <a:ext cx="4049174" cy="707886"/>
          </a:xfrm>
          <a:prstGeom prst="rect">
            <a:avLst/>
          </a:prstGeom>
          <a:noFill/>
        </p:spPr>
        <p:txBody>
          <a:bodyPr wrap="square" rtlCol="0">
            <a:spAutoFit/>
          </a:bodyPr>
          <a:lstStyle/>
          <a:p>
            <a:pPr marL="457200" indent="-457200">
              <a:buFont typeface="Arial" panose="020B0604020202020204" pitchFamily="34" charset="0"/>
              <a:buChar char="•"/>
            </a:pPr>
            <a:r>
              <a:rPr lang="en-US" altLang="zh-CN" sz="2000" dirty="0"/>
              <a:t>What</a:t>
            </a:r>
            <a:r>
              <a:rPr lang="zh-CN" altLang="en-US" sz="2000" dirty="0"/>
              <a:t> </a:t>
            </a:r>
            <a:r>
              <a:rPr lang="en-US" altLang="zh-CN" sz="2000" dirty="0"/>
              <a:t>is</a:t>
            </a:r>
            <a:r>
              <a:rPr lang="zh-CN" altLang="en-US" sz="2000" dirty="0"/>
              <a:t> </a:t>
            </a:r>
            <a:r>
              <a:rPr lang="en-US" altLang="zh-CN" sz="2000" dirty="0"/>
              <a:t>the</a:t>
            </a:r>
            <a:r>
              <a:rPr lang="zh-CN" altLang="en-US" sz="2000" dirty="0"/>
              <a:t> </a:t>
            </a:r>
            <a:r>
              <a:rPr lang="en-US" altLang="zh-CN" sz="2000" dirty="0">
                <a:solidFill>
                  <a:srgbClr val="C00000"/>
                </a:solidFill>
              </a:rPr>
              <a:t>Mask</a:t>
            </a:r>
            <a:r>
              <a:rPr lang="zh-CN" altLang="en-US" sz="2000" dirty="0">
                <a:solidFill>
                  <a:srgbClr val="C00000"/>
                </a:solidFill>
              </a:rPr>
              <a:t> </a:t>
            </a:r>
            <a:r>
              <a:rPr lang="en-US" altLang="zh-CN" sz="2000" dirty="0">
                <a:solidFill>
                  <a:srgbClr val="C00000"/>
                </a:solidFill>
              </a:rPr>
              <a:t>(opt.)</a:t>
            </a:r>
            <a:r>
              <a:rPr lang="zh-CN" altLang="en-US" sz="2000" dirty="0">
                <a:solidFill>
                  <a:srgbClr val="C00000"/>
                </a:solidFill>
              </a:rPr>
              <a:t> </a:t>
            </a:r>
            <a:r>
              <a:rPr lang="en-US" altLang="zh-CN" sz="2000" dirty="0"/>
              <a:t>in</a:t>
            </a:r>
            <a:r>
              <a:rPr lang="zh-CN" altLang="en-US" sz="2000" dirty="0"/>
              <a:t> </a:t>
            </a:r>
            <a:r>
              <a:rPr lang="en-US" altLang="zh-CN" sz="2000" dirty="0"/>
              <a:t>scaled</a:t>
            </a:r>
            <a:r>
              <a:rPr lang="zh-CN" altLang="en-US" sz="2000" dirty="0"/>
              <a:t> </a:t>
            </a:r>
            <a:r>
              <a:rPr lang="en-US" altLang="zh-CN" sz="2000" dirty="0"/>
              <a:t>dot-product</a:t>
            </a:r>
            <a:r>
              <a:rPr lang="zh-CN" altLang="en-US" sz="2000" dirty="0"/>
              <a:t> </a:t>
            </a:r>
            <a:r>
              <a:rPr lang="en-US" altLang="zh-CN" sz="2000" dirty="0"/>
              <a:t>attention?</a:t>
            </a:r>
          </a:p>
        </p:txBody>
      </p:sp>
      <p:sp>
        <p:nvSpPr>
          <p:cNvPr id="39" name="矩形 70">
            <a:extLst>
              <a:ext uri="{FF2B5EF4-FFF2-40B4-BE49-F238E27FC236}">
                <a16:creationId xmlns:a16="http://schemas.microsoft.com/office/drawing/2014/main" id="{E6A9464F-E8E9-B448-8053-43519EF05063}"/>
              </a:ext>
            </a:extLst>
          </p:cNvPr>
          <p:cNvSpPr/>
          <p:nvPr/>
        </p:nvSpPr>
        <p:spPr>
          <a:xfrm>
            <a:off x="257299" y="3566332"/>
            <a:ext cx="2345837" cy="7902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38" name="Rounded Rectangle 37">
            <a:extLst>
              <a:ext uri="{FF2B5EF4-FFF2-40B4-BE49-F238E27FC236}">
                <a16:creationId xmlns:a16="http://schemas.microsoft.com/office/drawing/2014/main" id="{BFF8DAAB-411A-8C41-914E-BFCA0EBA743D}"/>
              </a:ext>
            </a:extLst>
          </p:cNvPr>
          <p:cNvSpPr/>
          <p:nvPr/>
        </p:nvSpPr>
        <p:spPr>
          <a:xfrm>
            <a:off x="4722771" y="4297422"/>
            <a:ext cx="1562583" cy="430891"/>
          </a:xfrm>
          <a:prstGeom prst="roundRect">
            <a:avLst/>
          </a:prstGeom>
          <a:solidFill>
            <a:srgbClr val="FDF9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Scale</a:t>
            </a:r>
            <a:endParaRPr lang="en-CN" sz="2000" dirty="0">
              <a:solidFill>
                <a:schemeClr val="tx1"/>
              </a:solidFill>
            </a:endParaRPr>
          </a:p>
        </p:txBody>
      </p:sp>
      <p:pic>
        <p:nvPicPr>
          <p:cNvPr id="2050" name="Picture 2">
            <a:extLst>
              <a:ext uri="{FF2B5EF4-FFF2-40B4-BE49-F238E27FC236}">
                <a16:creationId xmlns:a16="http://schemas.microsoft.com/office/drawing/2014/main" id="{5A59CA96-3EFC-054D-B2A1-BFA60088E1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7907" y="4604905"/>
            <a:ext cx="2859443" cy="20705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C4CF1A-D0BB-5E48-A319-A19999CE1892}"/>
                  </a:ext>
                </a:extLst>
              </p:cNvPr>
              <p:cNvSpPr txBox="1"/>
              <p:nvPr/>
            </p:nvSpPr>
            <p:spPr>
              <a:xfrm>
                <a:off x="8003822" y="2419989"/>
                <a:ext cx="4049174" cy="1938992"/>
              </a:xfrm>
              <a:prstGeom prst="rect">
                <a:avLst/>
              </a:prstGeom>
              <a:noFill/>
            </p:spPr>
            <p:txBody>
              <a:bodyPr wrap="square">
                <a:spAutoFit/>
              </a:bodyPr>
              <a:lstStyle/>
              <a:p>
                <a:pPr marL="342900" indent="-342900">
                  <a:buFont typeface="Arial" panose="020B0604020202020204" pitchFamily="34" charset="0"/>
                  <a:buChar char="•"/>
                </a:pPr>
                <a:r>
                  <a:rPr lang="en-US" altLang="zh-CN" sz="2000" dirty="0"/>
                  <a:t>T</a:t>
                </a:r>
                <a:r>
                  <a:rPr lang="en-US" sz="2000" dirty="0"/>
                  <a:t>o prevent positions from attending to subsequent positions. </a:t>
                </a:r>
                <a:r>
                  <a:rPr lang="en-US" altLang="zh-CN" sz="2000" dirty="0"/>
                  <a:t>E</a:t>
                </a:r>
                <a:r>
                  <a:rPr lang="en-US" sz="2000" dirty="0"/>
                  <a:t>nsure that the predictions for position </a:t>
                </a:r>
                <a14:m>
                  <m:oMath xmlns:m="http://schemas.openxmlformats.org/officeDocument/2006/math">
                    <m:r>
                      <a:rPr lang="en-US" altLang="zh-CN" sz="2000" b="0" i="1" smtClean="0">
                        <a:latin typeface="Cambria Math" panose="02040503050406030204" pitchFamily="18" charset="0"/>
                      </a:rPr>
                      <m:t>𝑖</m:t>
                    </m:r>
                  </m:oMath>
                </a14:m>
                <a:r>
                  <a:rPr lang="en-US" sz="2000" dirty="0"/>
                  <a:t> can depend only on known outputs at positions less than</a:t>
                </a:r>
                <a:r>
                  <a:rPr lang="en-US" altLang="zh-CN" sz="2000" dirty="0"/>
                  <a:t> </a:t>
                </a:r>
                <a14:m>
                  <m:oMath xmlns:m="http://schemas.openxmlformats.org/officeDocument/2006/math">
                    <m:r>
                      <a:rPr lang="en-US" altLang="zh-CN" sz="2000" i="1">
                        <a:latin typeface="Cambria Math" panose="02040503050406030204" pitchFamily="18" charset="0"/>
                      </a:rPr>
                      <m:t>𝑖</m:t>
                    </m:r>
                  </m:oMath>
                </a14:m>
                <a:r>
                  <a:rPr lang="en-US" sz="2000" dirty="0"/>
                  <a:t>.</a:t>
                </a:r>
                <a:endParaRPr lang="en-CN" sz="2000" dirty="0"/>
              </a:p>
            </p:txBody>
          </p:sp>
        </mc:Choice>
        <mc:Fallback xmlns="">
          <p:sp>
            <p:nvSpPr>
              <p:cNvPr id="42" name="TextBox 41">
                <a:extLst>
                  <a:ext uri="{FF2B5EF4-FFF2-40B4-BE49-F238E27FC236}">
                    <a16:creationId xmlns:a16="http://schemas.microsoft.com/office/drawing/2014/main" id="{03C4CF1A-D0BB-5E48-A319-A19999CE1892}"/>
                  </a:ext>
                </a:extLst>
              </p:cNvPr>
              <p:cNvSpPr txBox="1">
                <a:spLocks noRot="1" noChangeAspect="1" noMove="1" noResize="1" noEditPoints="1" noAdjustHandles="1" noChangeArrowheads="1" noChangeShapeType="1" noTextEdit="1"/>
              </p:cNvSpPr>
              <p:nvPr/>
            </p:nvSpPr>
            <p:spPr>
              <a:xfrm>
                <a:off x="8003822" y="2419989"/>
                <a:ext cx="4049174" cy="1938992"/>
              </a:xfrm>
              <a:prstGeom prst="rect">
                <a:avLst/>
              </a:prstGeom>
              <a:blipFill>
                <a:blip r:embed="rId9"/>
                <a:stretch>
                  <a:fillRect l="-1254" t="-1948" r="-2508" b="-4545"/>
                </a:stretch>
              </a:blipFill>
            </p:spPr>
            <p:txBody>
              <a:bodyPr/>
              <a:lstStyle/>
              <a:p>
                <a:r>
                  <a:rPr lang="en-CN">
                    <a:noFill/>
                  </a:rPr>
                  <a:t> </a:t>
                </a:r>
              </a:p>
            </p:txBody>
          </p:sp>
        </mc:Fallback>
      </mc:AlternateContent>
    </p:spTree>
    <p:extLst>
      <p:ext uri="{BB962C8B-B14F-4D97-AF65-F5344CB8AC3E}">
        <p14:creationId xmlns:p14="http://schemas.microsoft.com/office/powerpoint/2010/main" val="26688972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CBD9-0DE3-1B46-BF8A-A74BA39684E3}"/>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Multi-Head Attention</a:t>
            </a:r>
            <a:endParaRPr lang="en-CN" dirty="0"/>
          </a:p>
        </p:txBody>
      </p:sp>
      <p:pic>
        <p:nvPicPr>
          <p:cNvPr id="6" name="Content Placeholder 5">
            <a:extLst>
              <a:ext uri="{FF2B5EF4-FFF2-40B4-BE49-F238E27FC236}">
                <a16:creationId xmlns:a16="http://schemas.microsoft.com/office/drawing/2014/main" id="{D9BA32AE-CAD9-974F-A24D-42DB60CC4E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4744" y="1631432"/>
            <a:ext cx="6904056" cy="3674205"/>
          </a:xfrm>
        </p:spPr>
      </p:pic>
      <p:sp>
        <p:nvSpPr>
          <p:cNvPr id="4" name="Slide Number Placeholder 3">
            <a:extLst>
              <a:ext uri="{FF2B5EF4-FFF2-40B4-BE49-F238E27FC236}">
                <a16:creationId xmlns:a16="http://schemas.microsoft.com/office/drawing/2014/main" id="{95099C3D-7E3D-9E49-97BD-D71314CCE6B4}"/>
              </a:ext>
            </a:extLst>
          </p:cNvPr>
          <p:cNvSpPr>
            <a:spLocks noGrp="1"/>
          </p:cNvSpPr>
          <p:nvPr>
            <p:ph type="sldNum" sz="quarter" idx="12"/>
          </p:nvPr>
        </p:nvSpPr>
        <p:spPr/>
        <p:txBody>
          <a:bodyPr/>
          <a:lstStyle/>
          <a:p>
            <a:fld id="{DC8BB421-126E-41CB-B73A-69D52E98CAE3}" type="slidenum">
              <a:rPr lang="zh-CN" altLang="en-US" smtClean="0"/>
              <a:t>95</a:t>
            </a:fld>
            <a:endParaRPr lang="zh-CN" altLang="en-US" dirty="0"/>
          </a:p>
        </p:txBody>
      </p:sp>
      <p:sp>
        <p:nvSpPr>
          <p:cNvPr id="8" name="TextBox 7">
            <a:extLst>
              <a:ext uri="{FF2B5EF4-FFF2-40B4-BE49-F238E27FC236}">
                <a16:creationId xmlns:a16="http://schemas.microsoft.com/office/drawing/2014/main" id="{CF16D58B-528C-8243-9A1C-8B1728D75514}"/>
              </a:ext>
            </a:extLst>
          </p:cNvPr>
          <p:cNvSpPr txBox="1"/>
          <p:nvPr/>
        </p:nvSpPr>
        <p:spPr>
          <a:xfrm>
            <a:off x="902208" y="1108212"/>
            <a:ext cx="4572000" cy="523220"/>
          </a:xfrm>
          <a:prstGeom prst="rect">
            <a:avLst/>
          </a:prstGeom>
          <a:noFill/>
        </p:spPr>
        <p:txBody>
          <a:bodyPr wrap="square">
            <a:spAutoFit/>
          </a:bodyPr>
          <a:lstStyle/>
          <a:p>
            <a:r>
              <a:rPr lang="en-US" sz="2800" b="1" dirty="0"/>
              <a:t>Attention Visualizations</a:t>
            </a:r>
            <a:endParaRPr lang="en-CN" sz="2800" b="1" dirty="0"/>
          </a:p>
        </p:txBody>
      </p:sp>
      <p:sp>
        <p:nvSpPr>
          <p:cNvPr id="10" name="TextBox 9">
            <a:extLst>
              <a:ext uri="{FF2B5EF4-FFF2-40B4-BE49-F238E27FC236}">
                <a16:creationId xmlns:a16="http://schemas.microsoft.com/office/drawing/2014/main" id="{4A007D99-1616-7B49-9E33-FF1F4229FB71}"/>
              </a:ext>
            </a:extLst>
          </p:cNvPr>
          <p:cNvSpPr txBox="1"/>
          <p:nvPr/>
        </p:nvSpPr>
        <p:spPr>
          <a:xfrm>
            <a:off x="780733" y="5416337"/>
            <a:ext cx="11209339" cy="1200329"/>
          </a:xfrm>
          <a:prstGeom prst="rect">
            <a:avLst/>
          </a:prstGeom>
          <a:noFill/>
        </p:spPr>
        <p:txBody>
          <a:bodyPr wrap="square">
            <a:spAutoFit/>
          </a:bodyPr>
          <a:lstStyle/>
          <a:p>
            <a:pPr algn="ctr"/>
            <a:r>
              <a:rPr lang="en-US" dirty="0"/>
              <a:t>An example of the attention mechanism following long-distance dependencies in the encoder self-attention in layer 5 of 6. Many of the attention heads attend to a distant dependency of the verb ‘making’, completing the phrase ‘making...more difficult’. Attentions here shown only for the word ‘making’. Different colors represent different heads. Best viewed in color.</a:t>
            </a:r>
            <a:endParaRPr lang="en-CN" dirty="0"/>
          </a:p>
        </p:txBody>
      </p:sp>
    </p:spTree>
    <p:extLst>
      <p:ext uri="{BB962C8B-B14F-4D97-AF65-F5344CB8AC3E}">
        <p14:creationId xmlns:p14="http://schemas.microsoft.com/office/powerpoint/2010/main" val="30951810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7881-FA05-4946-A8BE-1AB26FB92EAD}"/>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Multi-Head Attention</a:t>
            </a:r>
            <a:endParaRPr lang="en-CN" dirty="0"/>
          </a:p>
        </p:txBody>
      </p:sp>
      <p:pic>
        <p:nvPicPr>
          <p:cNvPr id="6" name="Content Placeholder 5">
            <a:extLst>
              <a:ext uri="{FF2B5EF4-FFF2-40B4-BE49-F238E27FC236}">
                <a16:creationId xmlns:a16="http://schemas.microsoft.com/office/drawing/2014/main" id="{6F673F9F-E4E9-0A43-970E-F7FC4ECC3B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4208" y="1108212"/>
            <a:ext cx="4923873" cy="5508625"/>
          </a:xfrm>
        </p:spPr>
      </p:pic>
      <p:sp>
        <p:nvSpPr>
          <p:cNvPr id="4" name="Slide Number Placeholder 3">
            <a:extLst>
              <a:ext uri="{FF2B5EF4-FFF2-40B4-BE49-F238E27FC236}">
                <a16:creationId xmlns:a16="http://schemas.microsoft.com/office/drawing/2014/main" id="{8759C286-0B88-AB47-8AEB-DCB6862EE6BD}"/>
              </a:ext>
            </a:extLst>
          </p:cNvPr>
          <p:cNvSpPr>
            <a:spLocks noGrp="1"/>
          </p:cNvSpPr>
          <p:nvPr>
            <p:ph type="sldNum" sz="quarter" idx="12"/>
          </p:nvPr>
        </p:nvSpPr>
        <p:spPr/>
        <p:txBody>
          <a:bodyPr/>
          <a:lstStyle/>
          <a:p>
            <a:fld id="{DC8BB421-126E-41CB-B73A-69D52E98CAE3}" type="slidenum">
              <a:rPr lang="zh-CN" altLang="en-US" smtClean="0"/>
              <a:t>96</a:t>
            </a:fld>
            <a:endParaRPr lang="zh-CN" altLang="en-US" dirty="0"/>
          </a:p>
        </p:txBody>
      </p:sp>
      <p:sp>
        <p:nvSpPr>
          <p:cNvPr id="7" name="TextBox 6">
            <a:extLst>
              <a:ext uri="{FF2B5EF4-FFF2-40B4-BE49-F238E27FC236}">
                <a16:creationId xmlns:a16="http://schemas.microsoft.com/office/drawing/2014/main" id="{FFADAF50-7416-DB42-BDC4-CE363BDE91D3}"/>
              </a:ext>
            </a:extLst>
          </p:cNvPr>
          <p:cNvSpPr txBox="1"/>
          <p:nvPr/>
        </p:nvSpPr>
        <p:spPr>
          <a:xfrm>
            <a:off x="902208" y="1108212"/>
            <a:ext cx="4572000" cy="523220"/>
          </a:xfrm>
          <a:prstGeom prst="rect">
            <a:avLst/>
          </a:prstGeom>
          <a:noFill/>
        </p:spPr>
        <p:txBody>
          <a:bodyPr wrap="square">
            <a:spAutoFit/>
          </a:bodyPr>
          <a:lstStyle/>
          <a:p>
            <a:r>
              <a:rPr lang="en-US" sz="2800" b="1" dirty="0"/>
              <a:t>Attention Visualizations</a:t>
            </a:r>
            <a:endParaRPr lang="en-CN" sz="2800" b="1" dirty="0"/>
          </a:p>
        </p:txBody>
      </p:sp>
    </p:spTree>
    <p:extLst>
      <p:ext uri="{BB962C8B-B14F-4D97-AF65-F5344CB8AC3E}">
        <p14:creationId xmlns:p14="http://schemas.microsoft.com/office/powerpoint/2010/main" val="13667984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5F03-E0A4-F847-9438-E6BA41BE4299}"/>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Multi-Head Attention</a:t>
            </a:r>
            <a:endParaRPr lang="en-CN" dirty="0"/>
          </a:p>
        </p:txBody>
      </p:sp>
      <p:pic>
        <p:nvPicPr>
          <p:cNvPr id="6" name="Content Placeholder 5">
            <a:extLst>
              <a:ext uri="{FF2B5EF4-FFF2-40B4-BE49-F238E27FC236}">
                <a16:creationId xmlns:a16="http://schemas.microsoft.com/office/drawing/2014/main" id="{2FD5C87D-672B-474A-8F69-8969ADA76F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3248" y="1051903"/>
            <a:ext cx="4551250" cy="4641433"/>
          </a:xfrm>
        </p:spPr>
      </p:pic>
      <p:sp>
        <p:nvSpPr>
          <p:cNvPr id="4" name="Slide Number Placeholder 3">
            <a:extLst>
              <a:ext uri="{FF2B5EF4-FFF2-40B4-BE49-F238E27FC236}">
                <a16:creationId xmlns:a16="http://schemas.microsoft.com/office/drawing/2014/main" id="{5F2EFB44-7C68-D644-ADC7-16BF14D2D1CA}"/>
              </a:ext>
            </a:extLst>
          </p:cNvPr>
          <p:cNvSpPr>
            <a:spLocks noGrp="1"/>
          </p:cNvSpPr>
          <p:nvPr>
            <p:ph type="sldNum" sz="quarter" idx="12"/>
          </p:nvPr>
        </p:nvSpPr>
        <p:spPr/>
        <p:txBody>
          <a:bodyPr/>
          <a:lstStyle/>
          <a:p>
            <a:fld id="{DC8BB421-126E-41CB-B73A-69D52E98CAE3}" type="slidenum">
              <a:rPr lang="zh-CN" altLang="en-US" smtClean="0"/>
              <a:t>97</a:t>
            </a:fld>
            <a:endParaRPr lang="zh-CN" altLang="en-US" dirty="0"/>
          </a:p>
        </p:txBody>
      </p:sp>
      <p:sp>
        <p:nvSpPr>
          <p:cNvPr id="8" name="TextBox 7">
            <a:extLst>
              <a:ext uri="{FF2B5EF4-FFF2-40B4-BE49-F238E27FC236}">
                <a16:creationId xmlns:a16="http://schemas.microsoft.com/office/drawing/2014/main" id="{F18B7657-A07F-3A40-A23E-6F7D97151DA6}"/>
              </a:ext>
            </a:extLst>
          </p:cNvPr>
          <p:cNvSpPr txBox="1"/>
          <p:nvPr/>
        </p:nvSpPr>
        <p:spPr>
          <a:xfrm>
            <a:off x="658813" y="5693336"/>
            <a:ext cx="10997184" cy="923330"/>
          </a:xfrm>
          <a:prstGeom prst="rect">
            <a:avLst/>
          </a:prstGeom>
          <a:noFill/>
        </p:spPr>
        <p:txBody>
          <a:bodyPr wrap="square">
            <a:spAutoFit/>
          </a:bodyPr>
          <a:lstStyle/>
          <a:p>
            <a:pPr algn="ctr"/>
            <a:r>
              <a:rPr lang="en-US" dirty="0"/>
              <a:t>Many of the attention heads exhibit behavior that seems related to the structure of the sentence. We give two such examples above, from two different heads from the encoder self-attention at layer 5 of 6. The heads clearly learned to perform different tasks.</a:t>
            </a:r>
            <a:endParaRPr lang="en-CN" dirty="0"/>
          </a:p>
        </p:txBody>
      </p:sp>
      <p:sp>
        <p:nvSpPr>
          <p:cNvPr id="9" name="TextBox 8">
            <a:extLst>
              <a:ext uri="{FF2B5EF4-FFF2-40B4-BE49-F238E27FC236}">
                <a16:creationId xmlns:a16="http://schemas.microsoft.com/office/drawing/2014/main" id="{8BDD55A5-C0E4-664A-9B36-076FA84757FA}"/>
              </a:ext>
            </a:extLst>
          </p:cNvPr>
          <p:cNvSpPr txBox="1"/>
          <p:nvPr/>
        </p:nvSpPr>
        <p:spPr>
          <a:xfrm>
            <a:off x="902208" y="1108212"/>
            <a:ext cx="4572000" cy="523220"/>
          </a:xfrm>
          <a:prstGeom prst="rect">
            <a:avLst/>
          </a:prstGeom>
          <a:noFill/>
        </p:spPr>
        <p:txBody>
          <a:bodyPr wrap="square">
            <a:spAutoFit/>
          </a:bodyPr>
          <a:lstStyle/>
          <a:p>
            <a:r>
              <a:rPr lang="en-US" sz="2800" b="1" dirty="0"/>
              <a:t>Attention Visualizations</a:t>
            </a:r>
            <a:endParaRPr lang="en-CN" sz="2800" b="1" dirty="0"/>
          </a:p>
        </p:txBody>
      </p:sp>
    </p:spTree>
    <p:extLst>
      <p:ext uri="{BB962C8B-B14F-4D97-AF65-F5344CB8AC3E}">
        <p14:creationId xmlns:p14="http://schemas.microsoft.com/office/powerpoint/2010/main" val="3663886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9D9E-85EF-2D4F-AD1E-B008DD3C99CB}"/>
              </a:ext>
            </a:extLst>
          </p:cNvPr>
          <p:cNvSpPr>
            <a:spLocks noGrp="1"/>
          </p:cNvSpPr>
          <p:nvPr>
            <p:ph type="title"/>
          </p:nvPr>
        </p:nvSpPr>
        <p:spPr/>
        <p:txBody>
          <a:bodyPr/>
          <a:lstStyle/>
          <a:p>
            <a:r>
              <a:rPr lang="en-US" altLang="zh-CN" b="1" dirty="0"/>
              <a:t>The</a:t>
            </a:r>
            <a:r>
              <a:rPr lang="zh-CN" altLang="en-US" b="1" dirty="0"/>
              <a:t> </a:t>
            </a:r>
            <a:r>
              <a:rPr lang="en-US" altLang="zh-CN" b="1" dirty="0"/>
              <a:t>Transformer</a:t>
            </a:r>
            <a:r>
              <a:rPr lang="zh-CN" altLang="en-US" dirty="0"/>
              <a:t> </a:t>
            </a:r>
            <a:r>
              <a:rPr lang="en-US" altLang="zh-CN" dirty="0"/>
              <a:t>-</a:t>
            </a:r>
            <a:r>
              <a:rPr lang="zh-CN" altLang="en-US" b="1" dirty="0"/>
              <a:t> </a:t>
            </a:r>
            <a:r>
              <a:rPr lang="en-US" altLang="zh-CN" b="1" dirty="0"/>
              <a:t>Multi-Head Attention</a:t>
            </a:r>
            <a:endParaRPr lang="en-CN" dirty="0"/>
          </a:p>
        </p:txBody>
      </p:sp>
      <p:pic>
        <p:nvPicPr>
          <p:cNvPr id="6" name="Content Placeholder 5">
            <a:extLst>
              <a:ext uri="{FF2B5EF4-FFF2-40B4-BE49-F238E27FC236}">
                <a16:creationId xmlns:a16="http://schemas.microsoft.com/office/drawing/2014/main" id="{14010615-4B7B-1A43-830A-CCB6FB5819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2219" y="4607852"/>
            <a:ext cx="4101406" cy="2116855"/>
          </a:xfrm>
        </p:spPr>
      </p:pic>
      <p:sp>
        <p:nvSpPr>
          <p:cNvPr id="4" name="Slide Number Placeholder 3">
            <a:extLst>
              <a:ext uri="{FF2B5EF4-FFF2-40B4-BE49-F238E27FC236}">
                <a16:creationId xmlns:a16="http://schemas.microsoft.com/office/drawing/2014/main" id="{2DE1831B-5BB8-F54A-957B-0F184273DF2A}"/>
              </a:ext>
            </a:extLst>
          </p:cNvPr>
          <p:cNvSpPr>
            <a:spLocks noGrp="1"/>
          </p:cNvSpPr>
          <p:nvPr>
            <p:ph type="sldNum" sz="quarter" idx="12"/>
          </p:nvPr>
        </p:nvSpPr>
        <p:spPr/>
        <p:txBody>
          <a:bodyPr/>
          <a:lstStyle/>
          <a:p>
            <a:fld id="{DC8BB421-126E-41CB-B73A-69D52E98CAE3}" type="slidenum">
              <a:rPr lang="zh-CN" altLang="en-US" smtClean="0"/>
              <a:t>98</a:t>
            </a:fld>
            <a:endParaRPr lang="zh-CN" altLang="en-US" dirty="0"/>
          </a:p>
        </p:txBody>
      </p:sp>
      <p:sp>
        <p:nvSpPr>
          <p:cNvPr id="7" name="TextBox 6">
            <a:extLst>
              <a:ext uri="{FF2B5EF4-FFF2-40B4-BE49-F238E27FC236}">
                <a16:creationId xmlns:a16="http://schemas.microsoft.com/office/drawing/2014/main" id="{DB267BA8-0E63-A64E-8EA6-6D31B0B5F247}"/>
              </a:ext>
            </a:extLst>
          </p:cNvPr>
          <p:cNvSpPr txBox="1"/>
          <p:nvPr/>
        </p:nvSpPr>
        <p:spPr>
          <a:xfrm>
            <a:off x="7294091" y="5432343"/>
            <a:ext cx="1660583" cy="369332"/>
          </a:xfrm>
          <a:prstGeom prst="rect">
            <a:avLst/>
          </a:prstGeom>
          <a:noFill/>
        </p:spPr>
        <p:txBody>
          <a:bodyPr wrap="none" rtlCol="0">
            <a:spAutoFit/>
          </a:bodyPr>
          <a:lstStyle/>
          <a:p>
            <a:r>
              <a:rPr lang="en-US" altLang="zh-CN" dirty="0">
                <a:hlinkClick r:id="rId3"/>
              </a:rPr>
              <a:t>NeurIPS,</a:t>
            </a:r>
            <a:r>
              <a:rPr lang="zh-CN" altLang="en-US" dirty="0">
                <a:hlinkClick r:id="rId3"/>
              </a:rPr>
              <a:t> </a:t>
            </a:r>
            <a:r>
              <a:rPr lang="en-US" altLang="zh-CN" dirty="0">
                <a:hlinkClick r:id="rId3"/>
              </a:rPr>
              <a:t>2019</a:t>
            </a:r>
            <a:endParaRPr lang="en-CN" dirty="0"/>
          </a:p>
        </p:txBody>
      </p:sp>
      <p:sp>
        <p:nvSpPr>
          <p:cNvPr id="8" name="TextBox 7">
            <a:extLst>
              <a:ext uri="{FF2B5EF4-FFF2-40B4-BE49-F238E27FC236}">
                <a16:creationId xmlns:a16="http://schemas.microsoft.com/office/drawing/2014/main" id="{C5326761-E23C-8B4B-BA4A-B9101E9629FC}"/>
              </a:ext>
            </a:extLst>
          </p:cNvPr>
          <p:cNvSpPr txBox="1"/>
          <p:nvPr/>
        </p:nvSpPr>
        <p:spPr>
          <a:xfrm>
            <a:off x="658813" y="1069043"/>
            <a:ext cx="6096000" cy="523220"/>
          </a:xfrm>
          <a:prstGeom prst="rect">
            <a:avLst/>
          </a:prstGeom>
          <a:noFill/>
        </p:spPr>
        <p:txBody>
          <a:bodyPr wrap="square">
            <a:spAutoFit/>
          </a:bodyPr>
          <a:lstStyle/>
          <a:p>
            <a:r>
              <a:rPr lang="en-US" altLang="zh-CN" sz="2800" b="1" dirty="0"/>
              <a:t>Is</a:t>
            </a:r>
            <a:r>
              <a:rPr lang="zh-CN" altLang="en-US" sz="2800" b="1" dirty="0"/>
              <a:t> </a:t>
            </a:r>
            <a:r>
              <a:rPr lang="en-US" altLang="zh-CN" sz="2800" b="1" dirty="0"/>
              <a:t>multi-head</a:t>
            </a:r>
            <a:r>
              <a:rPr lang="zh-CN" altLang="en-US" sz="2800" b="1" dirty="0"/>
              <a:t> </a:t>
            </a:r>
            <a:r>
              <a:rPr lang="en-US" altLang="zh-CN" sz="2800" b="1" dirty="0"/>
              <a:t>attention</a:t>
            </a:r>
            <a:r>
              <a:rPr lang="zh-CN" altLang="en-US" sz="2800" b="1" dirty="0"/>
              <a:t> </a:t>
            </a:r>
            <a:r>
              <a:rPr lang="en-US" altLang="zh-CN" sz="2800" b="1" dirty="0"/>
              <a:t>useful?</a:t>
            </a:r>
            <a:endParaRPr lang="en-CN" sz="2800" b="1" dirty="0"/>
          </a:p>
        </p:txBody>
      </p:sp>
      <p:pic>
        <p:nvPicPr>
          <p:cNvPr id="9" name="Picture 8">
            <a:extLst>
              <a:ext uri="{FF2B5EF4-FFF2-40B4-BE49-F238E27FC236}">
                <a16:creationId xmlns:a16="http://schemas.microsoft.com/office/drawing/2014/main" id="{F316D918-D877-2A40-AF68-87CDD8EDA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699" y="1770005"/>
            <a:ext cx="9933364" cy="2616465"/>
          </a:xfrm>
          <a:prstGeom prst="rect">
            <a:avLst/>
          </a:prstGeom>
        </p:spPr>
      </p:pic>
    </p:spTree>
    <p:extLst>
      <p:ext uri="{BB962C8B-B14F-4D97-AF65-F5344CB8AC3E}">
        <p14:creationId xmlns:p14="http://schemas.microsoft.com/office/powerpoint/2010/main" val="38862036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5F4D7D1-DC7C-DE45-92D1-29E2EF6B93E3}"/>
              </a:ext>
            </a:extLst>
          </p:cNvPr>
          <p:cNvSpPr/>
          <p:nvPr/>
        </p:nvSpPr>
        <p:spPr>
          <a:xfrm>
            <a:off x="3130650" y="2088471"/>
            <a:ext cx="1815578" cy="3197433"/>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sp>
        <p:nvSpPr>
          <p:cNvPr id="181" name="Rounded Rectangle 180">
            <a:extLst>
              <a:ext uri="{FF2B5EF4-FFF2-40B4-BE49-F238E27FC236}">
                <a16:creationId xmlns:a16="http://schemas.microsoft.com/office/drawing/2014/main" id="{C6404A14-6AB1-0243-8407-979863412278}"/>
              </a:ext>
            </a:extLst>
          </p:cNvPr>
          <p:cNvSpPr/>
          <p:nvPr/>
        </p:nvSpPr>
        <p:spPr>
          <a:xfrm>
            <a:off x="1057169" y="3238704"/>
            <a:ext cx="1815578" cy="2073067"/>
          </a:xfrm>
          <a:prstGeom prst="roundRect">
            <a:avLst>
              <a:gd name="adj" fmla="val 4574"/>
            </a:avLst>
          </a:prstGeom>
          <a:solidFill>
            <a:srgbClr val="F3F3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600" dirty="0">
              <a:solidFill>
                <a:schemeClr val="tx1"/>
              </a:solidFill>
            </a:endParaRPr>
          </a:p>
        </p:txBody>
      </p:sp>
      <p:cxnSp>
        <p:nvCxnSpPr>
          <p:cNvPr id="223" name="Elbow Connector 222">
            <a:extLst>
              <a:ext uri="{FF2B5EF4-FFF2-40B4-BE49-F238E27FC236}">
                <a16:creationId xmlns:a16="http://schemas.microsoft.com/office/drawing/2014/main" id="{367FA263-4955-F04A-8EE0-FD757E927ACB}"/>
              </a:ext>
            </a:extLst>
          </p:cNvPr>
          <p:cNvCxnSpPr>
            <a:cxnSpLocks/>
            <a:stCxn id="185" idx="0"/>
          </p:cNvCxnSpPr>
          <p:nvPr/>
        </p:nvCxnSpPr>
        <p:spPr>
          <a:xfrm rot="16200000" flipH="1">
            <a:off x="2573406" y="2800835"/>
            <a:ext cx="345158" cy="1921825"/>
          </a:xfrm>
          <a:prstGeom prst="bentConnector4">
            <a:avLst>
              <a:gd name="adj1" fmla="val -136358"/>
              <a:gd name="adj2" fmla="val 6702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8EE393D-0C3E-134A-BF56-0B04A65CBAE4}"/>
              </a:ext>
            </a:extLst>
          </p:cNvPr>
          <p:cNvCxnSpPr>
            <a:cxnSpLocks/>
            <a:stCxn id="13" idx="0"/>
            <a:endCxn id="11" idx="2"/>
          </p:cNvCxnSpPr>
          <p:nvPr/>
        </p:nvCxnSpPr>
        <p:spPr>
          <a:xfrm flipH="1" flipV="1">
            <a:off x="3858700" y="3709538"/>
            <a:ext cx="1901" cy="5771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3D538F-5C6B-564B-9A26-7AB328203176}"/>
              </a:ext>
            </a:extLst>
          </p:cNvPr>
          <p:cNvCxnSpPr>
            <a:cxnSpLocks/>
            <a:stCxn id="9" idx="0"/>
            <a:endCxn id="6" idx="2"/>
          </p:cNvCxnSpPr>
          <p:nvPr/>
        </p:nvCxnSpPr>
        <p:spPr>
          <a:xfrm flipV="1">
            <a:off x="3858554" y="1947970"/>
            <a:ext cx="0" cy="4909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67B47DF6-9938-42F2-8762-F1752F7DD982}"/>
              </a:ext>
            </a:extLst>
          </p:cNvPr>
          <p:cNvSpPr>
            <a:spLocks noGrp="1"/>
          </p:cNvSpPr>
          <p:nvPr>
            <p:ph type="title"/>
          </p:nvPr>
        </p:nvSpPr>
        <p:spPr/>
        <p:txBody>
          <a:bodyPr lIns="90000">
            <a:noAutofit/>
          </a:bodyPr>
          <a:lstStyle/>
          <a:p>
            <a:r>
              <a:rPr lang="en-US" altLang="zh-CN" dirty="0"/>
              <a:t>The</a:t>
            </a:r>
            <a:r>
              <a:rPr lang="zh-CN" altLang="en-US" dirty="0"/>
              <a:t> </a:t>
            </a:r>
            <a:r>
              <a:rPr lang="en-US" altLang="zh-CN" dirty="0"/>
              <a:t>Transformer</a:t>
            </a:r>
            <a:r>
              <a:rPr lang="zh-CN" altLang="en-US" dirty="0"/>
              <a:t> </a:t>
            </a:r>
            <a:r>
              <a:rPr lang="en-US" altLang="zh-CN" dirty="0"/>
              <a:t>–</a:t>
            </a:r>
            <a:r>
              <a:rPr lang="zh-CN" altLang="en-US" dirty="0"/>
              <a:t> </a:t>
            </a:r>
            <a:r>
              <a:rPr lang="en-US" altLang="zh-CN" dirty="0"/>
              <a:t>Model</a:t>
            </a:r>
            <a:r>
              <a:rPr lang="zh-CN" altLang="en-US" dirty="0"/>
              <a:t> </a:t>
            </a:r>
            <a:r>
              <a:rPr lang="en-US" altLang="zh-CN" dirty="0"/>
              <a:t>architecture</a:t>
            </a:r>
            <a:endParaRPr lang="zh-CN" altLang="en-US" dirty="0"/>
          </a:p>
        </p:txBody>
      </p:sp>
      <p:sp>
        <p:nvSpPr>
          <p:cNvPr id="4" name="灯片编号占位符 3">
            <a:extLst>
              <a:ext uri="{FF2B5EF4-FFF2-40B4-BE49-F238E27FC236}">
                <a16:creationId xmlns:a16="http://schemas.microsoft.com/office/drawing/2014/main" id="{2FDED23D-6592-4758-9B2D-E882D0FD7A39}"/>
              </a:ext>
            </a:extLst>
          </p:cNvPr>
          <p:cNvSpPr>
            <a:spLocks noGrp="1"/>
          </p:cNvSpPr>
          <p:nvPr>
            <p:ph type="sldNum" sz="quarter" idx="12"/>
          </p:nvPr>
        </p:nvSpPr>
        <p:spPr/>
        <p:txBody>
          <a:bodyPr/>
          <a:lstStyle/>
          <a:p>
            <a:fld id="{DC8BB421-126E-41CB-B73A-69D52E98CAE3}" type="slidenum">
              <a:rPr lang="zh-CN" altLang="en-US" smtClean="0"/>
              <a:t>99</a:t>
            </a:fld>
            <a:endParaRPr lang="zh-CN" altLang="en-US"/>
          </a:p>
        </p:txBody>
      </p:sp>
      <p:sp>
        <p:nvSpPr>
          <p:cNvPr id="3" name="Rounded Rectangle 2">
            <a:extLst>
              <a:ext uri="{FF2B5EF4-FFF2-40B4-BE49-F238E27FC236}">
                <a16:creationId xmlns:a16="http://schemas.microsoft.com/office/drawing/2014/main" id="{C6ADC137-8D61-4F4C-837C-029CABBD953C}"/>
              </a:ext>
            </a:extLst>
          </p:cNvPr>
          <p:cNvSpPr/>
          <p:nvPr/>
        </p:nvSpPr>
        <p:spPr>
          <a:xfrm>
            <a:off x="3204248" y="1372146"/>
            <a:ext cx="1308610" cy="214383"/>
          </a:xfrm>
          <a:prstGeom prst="roundRect">
            <a:avLst/>
          </a:prstGeom>
          <a:solidFill>
            <a:srgbClr val="CCE7D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Softmax</a:t>
            </a:r>
            <a:endParaRPr lang="en-CN" sz="1200" dirty="0">
              <a:solidFill>
                <a:schemeClr val="tx1"/>
              </a:solidFill>
            </a:endParaRPr>
          </a:p>
        </p:txBody>
      </p:sp>
      <p:sp>
        <p:nvSpPr>
          <p:cNvPr id="6" name="Rounded Rectangle 5">
            <a:extLst>
              <a:ext uri="{FF2B5EF4-FFF2-40B4-BE49-F238E27FC236}">
                <a16:creationId xmlns:a16="http://schemas.microsoft.com/office/drawing/2014/main" id="{F7CCA0FA-5CF3-AA46-87FA-EB719301FFD2}"/>
              </a:ext>
            </a:extLst>
          </p:cNvPr>
          <p:cNvSpPr/>
          <p:nvPr/>
        </p:nvSpPr>
        <p:spPr>
          <a:xfrm>
            <a:off x="3204249" y="1733587"/>
            <a:ext cx="1308610" cy="214383"/>
          </a:xfrm>
          <a:prstGeom prst="roundRect">
            <a:avLst/>
          </a:prstGeom>
          <a:solidFill>
            <a:srgbClr val="DCDFF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Linear</a:t>
            </a:r>
            <a:endParaRPr lang="en-CN" sz="1200" dirty="0">
              <a:solidFill>
                <a:schemeClr val="tx1"/>
              </a:solidFill>
            </a:endParaRPr>
          </a:p>
        </p:txBody>
      </p:sp>
      <p:sp>
        <p:nvSpPr>
          <p:cNvPr id="7" name="Rounded Rectangle 6">
            <a:extLst>
              <a:ext uri="{FF2B5EF4-FFF2-40B4-BE49-F238E27FC236}">
                <a16:creationId xmlns:a16="http://schemas.microsoft.com/office/drawing/2014/main" id="{234C3424-3614-C74D-9EF6-AF2BBB4DFFB5}"/>
              </a:ext>
            </a:extLst>
          </p:cNvPr>
          <p:cNvSpPr/>
          <p:nvPr/>
        </p:nvSpPr>
        <p:spPr>
          <a:xfrm>
            <a:off x="3204248" y="2165619"/>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Add</a:t>
            </a:r>
            <a:r>
              <a:rPr lang="zh-CN" altLang="en-US" sz="1200" b="1" dirty="0">
                <a:solidFill>
                  <a:srgbClr val="FF0000"/>
                </a:solidFill>
              </a:rPr>
              <a:t> </a:t>
            </a:r>
            <a:r>
              <a:rPr lang="en-US" altLang="zh-CN" sz="1200" b="1" dirty="0">
                <a:solidFill>
                  <a:srgbClr val="FF0000"/>
                </a:solidFill>
              </a:rPr>
              <a:t>&amp;</a:t>
            </a:r>
            <a:r>
              <a:rPr lang="zh-CN" altLang="en-US" sz="1200" b="1" dirty="0">
                <a:solidFill>
                  <a:srgbClr val="FF0000"/>
                </a:solidFill>
              </a:rPr>
              <a:t> </a:t>
            </a:r>
            <a:r>
              <a:rPr lang="en-US" altLang="zh-CN" sz="1200" b="1" dirty="0">
                <a:solidFill>
                  <a:srgbClr val="FF0000"/>
                </a:solidFill>
              </a:rPr>
              <a:t>Norm</a:t>
            </a:r>
            <a:endParaRPr lang="en-CN" sz="1200" b="1" dirty="0">
              <a:solidFill>
                <a:srgbClr val="FF0000"/>
              </a:solidFill>
            </a:endParaRPr>
          </a:p>
        </p:txBody>
      </p:sp>
      <p:sp>
        <p:nvSpPr>
          <p:cNvPr id="9" name="Rounded Rectangle 8">
            <a:extLst>
              <a:ext uri="{FF2B5EF4-FFF2-40B4-BE49-F238E27FC236}">
                <a16:creationId xmlns:a16="http://schemas.microsoft.com/office/drawing/2014/main" id="{2B106ADA-ED3D-8D40-B202-BBBD3DE7C98A}"/>
              </a:ext>
            </a:extLst>
          </p:cNvPr>
          <p:cNvSpPr/>
          <p:nvPr/>
        </p:nvSpPr>
        <p:spPr>
          <a:xfrm>
            <a:off x="3204249" y="2438936"/>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1" name="Rounded Rectangle 10">
            <a:extLst>
              <a:ext uri="{FF2B5EF4-FFF2-40B4-BE49-F238E27FC236}">
                <a16:creationId xmlns:a16="http://schemas.microsoft.com/office/drawing/2014/main" id="{1B46D751-A0E0-FE4D-B237-07D56F907AF8}"/>
              </a:ext>
            </a:extLst>
          </p:cNvPr>
          <p:cNvSpPr/>
          <p:nvPr/>
        </p:nvSpPr>
        <p:spPr>
          <a:xfrm>
            <a:off x="3204248" y="3333005"/>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sp>
        <p:nvSpPr>
          <p:cNvPr id="12" name="Rounded Rectangle 11">
            <a:extLst>
              <a:ext uri="{FF2B5EF4-FFF2-40B4-BE49-F238E27FC236}">
                <a16:creationId xmlns:a16="http://schemas.microsoft.com/office/drawing/2014/main" id="{0A0B1A86-1089-4046-9527-2B8378261674}"/>
              </a:ext>
            </a:extLst>
          </p:cNvPr>
          <p:cNvSpPr/>
          <p:nvPr/>
        </p:nvSpPr>
        <p:spPr>
          <a:xfrm>
            <a:off x="3204248" y="400522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Add</a:t>
            </a:r>
            <a:r>
              <a:rPr lang="zh-CN" altLang="en-US" sz="1200" b="1" dirty="0">
                <a:solidFill>
                  <a:srgbClr val="FF0000"/>
                </a:solidFill>
              </a:rPr>
              <a:t> </a:t>
            </a:r>
            <a:r>
              <a:rPr lang="en-US" altLang="zh-CN" sz="1200" b="1" dirty="0">
                <a:solidFill>
                  <a:srgbClr val="FF0000"/>
                </a:solidFill>
              </a:rPr>
              <a:t>&amp;</a:t>
            </a:r>
            <a:r>
              <a:rPr lang="zh-CN" altLang="en-US" sz="1200" b="1" dirty="0">
                <a:solidFill>
                  <a:srgbClr val="FF0000"/>
                </a:solidFill>
              </a:rPr>
              <a:t> </a:t>
            </a:r>
            <a:r>
              <a:rPr lang="en-US" altLang="zh-CN" sz="1200" b="1" dirty="0">
                <a:solidFill>
                  <a:srgbClr val="FF0000"/>
                </a:solidFill>
              </a:rPr>
              <a:t>Norm</a:t>
            </a:r>
            <a:endParaRPr lang="en-CN" sz="1200" b="1" dirty="0">
              <a:solidFill>
                <a:srgbClr val="FF0000"/>
              </a:solidFill>
            </a:endParaRPr>
          </a:p>
        </p:txBody>
      </p:sp>
      <p:sp>
        <p:nvSpPr>
          <p:cNvPr id="13" name="Rounded Rectangle 12">
            <a:extLst>
              <a:ext uri="{FF2B5EF4-FFF2-40B4-BE49-F238E27FC236}">
                <a16:creationId xmlns:a16="http://schemas.microsoft.com/office/drawing/2014/main" id="{3499F4D4-AD42-904F-9CCB-C85F182BB9CC}"/>
              </a:ext>
            </a:extLst>
          </p:cNvPr>
          <p:cNvSpPr/>
          <p:nvPr/>
        </p:nvSpPr>
        <p:spPr>
          <a:xfrm>
            <a:off x="3208343" y="4286672"/>
            <a:ext cx="1304515" cy="59292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Masked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4" name="Straight Arrow Connector 13">
            <a:extLst>
              <a:ext uri="{FF2B5EF4-FFF2-40B4-BE49-F238E27FC236}">
                <a16:creationId xmlns:a16="http://schemas.microsoft.com/office/drawing/2014/main" id="{A5B6578B-73A5-ED40-BBEC-4D48E65E6A12}"/>
              </a:ext>
            </a:extLst>
          </p:cNvPr>
          <p:cNvCxnSpPr>
            <a:cxnSpLocks/>
            <a:stCxn id="6" idx="0"/>
            <a:endCxn id="3" idx="2"/>
          </p:cNvCxnSpPr>
          <p:nvPr/>
        </p:nvCxnSpPr>
        <p:spPr>
          <a:xfrm flipH="1" flipV="1">
            <a:off x="3858553" y="1586529"/>
            <a:ext cx="1" cy="1470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292798-84A5-034E-9BBC-C537E4838099}"/>
              </a:ext>
            </a:extLst>
          </p:cNvPr>
          <p:cNvCxnSpPr>
            <a:cxnSpLocks/>
            <a:stCxn id="11" idx="0"/>
            <a:endCxn id="9" idx="2"/>
          </p:cNvCxnSpPr>
          <p:nvPr/>
        </p:nvCxnSpPr>
        <p:spPr>
          <a:xfrm flipH="1" flipV="1">
            <a:off x="3858554" y="2826777"/>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CEC90A3-DC81-1444-BEE1-C5846157BC60}"/>
              </a:ext>
            </a:extLst>
          </p:cNvPr>
          <p:cNvSpPr/>
          <p:nvPr/>
        </p:nvSpPr>
        <p:spPr>
          <a:xfrm>
            <a:off x="3204249" y="3055954"/>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Add</a:t>
            </a:r>
            <a:r>
              <a:rPr lang="zh-CN" altLang="en-US" sz="1200" b="1" dirty="0">
                <a:solidFill>
                  <a:srgbClr val="FF0000"/>
                </a:solidFill>
              </a:rPr>
              <a:t> </a:t>
            </a:r>
            <a:r>
              <a:rPr lang="en-US" altLang="zh-CN" sz="1200" b="1" dirty="0">
                <a:solidFill>
                  <a:srgbClr val="FF0000"/>
                </a:solidFill>
              </a:rPr>
              <a:t>&amp;</a:t>
            </a:r>
            <a:r>
              <a:rPr lang="zh-CN" altLang="en-US" sz="1200" b="1" dirty="0">
                <a:solidFill>
                  <a:srgbClr val="FF0000"/>
                </a:solidFill>
              </a:rPr>
              <a:t> </a:t>
            </a:r>
            <a:r>
              <a:rPr lang="en-US" altLang="zh-CN" sz="1200" b="1" dirty="0">
                <a:solidFill>
                  <a:srgbClr val="FF0000"/>
                </a:solidFill>
              </a:rPr>
              <a:t>Norm</a:t>
            </a:r>
            <a:endParaRPr lang="en-CN" sz="1200" b="1" dirty="0">
              <a:solidFill>
                <a:srgbClr val="FF0000"/>
              </a:solidFill>
            </a:endParaRPr>
          </a:p>
        </p:txBody>
      </p:sp>
      <p:cxnSp>
        <p:nvCxnSpPr>
          <p:cNvPr id="47" name="Elbow Connector 46">
            <a:extLst>
              <a:ext uri="{FF2B5EF4-FFF2-40B4-BE49-F238E27FC236}">
                <a16:creationId xmlns:a16="http://schemas.microsoft.com/office/drawing/2014/main" id="{BADCF2B1-0171-6745-B94B-813CD6A59A92}"/>
              </a:ext>
            </a:extLst>
          </p:cNvPr>
          <p:cNvCxnSpPr>
            <a:cxnSpLocks/>
            <a:stCxn id="7" idx="3"/>
          </p:cNvCxnSpPr>
          <p:nvPr/>
        </p:nvCxnSpPr>
        <p:spPr>
          <a:xfrm flipH="1">
            <a:off x="3858405" y="2272811"/>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635C638-38F3-A94E-B260-4C5E20F624DA}"/>
              </a:ext>
            </a:extLst>
          </p:cNvPr>
          <p:cNvCxnSpPr>
            <a:cxnSpLocks/>
            <a:stCxn id="12" idx="3"/>
          </p:cNvCxnSpPr>
          <p:nvPr/>
        </p:nvCxnSpPr>
        <p:spPr>
          <a:xfrm flipH="1">
            <a:off x="3858553" y="4112416"/>
            <a:ext cx="654305" cy="1137691"/>
          </a:xfrm>
          <a:prstGeom prst="bentConnector4">
            <a:avLst>
              <a:gd name="adj1" fmla="val -34938"/>
              <a:gd name="adj2" fmla="val 94174"/>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679F77-1D13-F843-A0A5-1E55358A9B60}"/>
              </a:ext>
            </a:extLst>
          </p:cNvPr>
          <p:cNvCxnSpPr>
            <a:cxnSpLocks/>
            <a:stCxn id="85" idx="0"/>
            <a:endCxn id="13" idx="2"/>
          </p:cNvCxnSpPr>
          <p:nvPr/>
        </p:nvCxnSpPr>
        <p:spPr>
          <a:xfrm flipV="1">
            <a:off x="3858553" y="4879595"/>
            <a:ext cx="2048" cy="6084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9A4F6DF-4284-6B48-B12E-6917B8B3A05B}"/>
              </a:ext>
            </a:extLst>
          </p:cNvPr>
          <p:cNvSpPr txBox="1"/>
          <p:nvPr/>
        </p:nvSpPr>
        <p:spPr>
          <a:xfrm>
            <a:off x="2988711" y="947948"/>
            <a:ext cx="1739387"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Probabilities</a:t>
            </a:r>
            <a:endParaRPr lang="en-CN" sz="1400" dirty="0"/>
          </a:p>
        </p:txBody>
      </p:sp>
      <p:cxnSp>
        <p:nvCxnSpPr>
          <p:cNvPr id="60" name="Straight Arrow Connector 59">
            <a:extLst>
              <a:ext uri="{FF2B5EF4-FFF2-40B4-BE49-F238E27FC236}">
                <a16:creationId xmlns:a16="http://schemas.microsoft.com/office/drawing/2014/main" id="{E40E7ECA-80E8-2D44-9E84-742C3AEC7085}"/>
              </a:ext>
            </a:extLst>
          </p:cNvPr>
          <p:cNvCxnSpPr>
            <a:cxnSpLocks/>
            <a:stCxn id="3" idx="0"/>
            <a:endCxn id="59" idx="2"/>
          </p:cNvCxnSpPr>
          <p:nvPr/>
        </p:nvCxnSpPr>
        <p:spPr>
          <a:xfrm flipH="1" flipV="1">
            <a:off x="3858405" y="1255725"/>
            <a:ext cx="148" cy="1164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79DFB89-710A-0F4B-B832-3350C79F2D20}"/>
              </a:ext>
            </a:extLst>
          </p:cNvPr>
          <p:cNvSpPr/>
          <p:nvPr/>
        </p:nvSpPr>
        <p:spPr>
          <a:xfrm>
            <a:off x="3203955" y="5908987"/>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Output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72" name="Elbow Connector 71">
            <a:extLst>
              <a:ext uri="{FF2B5EF4-FFF2-40B4-BE49-F238E27FC236}">
                <a16:creationId xmlns:a16="http://schemas.microsoft.com/office/drawing/2014/main" id="{5464FC4B-27BF-174B-8590-64810FE55250}"/>
              </a:ext>
            </a:extLst>
          </p:cNvPr>
          <p:cNvCxnSpPr>
            <a:cxnSpLocks/>
            <a:stCxn id="10" idx="3"/>
            <a:endCxn id="12" idx="0"/>
          </p:cNvCxnSpPr>
          <p:nvPr/>
        </p:nvCxnSpPr>
        <p:spPr>
          <a:xfrm flipH="1">
            <a:off x="3858553" y="3163146"/>
            <a:ext cx="654306" cy="842078"/>
          </a:xfrm>
          <a:prstGeom prst="bentConnector4">
            <a:avLst>
              <a:gd name="adj1" fmla="val -34938"/>
              <a:gd name="adj2" fmla="val 9148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85" name="Or 84">
            <a:extLst>
              <a:ext uri="{FF2B5EF4-FFF2-40B4-BE49-F238E27FC236}">
                <a16:creationId xmlns:a16="http://schemas.microsoft.com/office/drawing/2014/main" id="{526CF308-EB13-EB4D-A637-0B48F8A9178B}"/>
              </a:ext>
            </a:extLst>
          </p:cNvPr>
          <p:cNvSpPr/>
          <p:nvPr/>
        </p:nvSpPr>
        <p:spPr>
          <a:xfrm>
            <a:off x="3733571" y="5488094"/>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88" name="Elbow Connector 87">
            <a:extLst>
              <a:ext uri="{FF2B5EF4-FFF2-40B4-BE49-F238E27FC236}">
                <a16:creationId xmlns:a16="http://schemas.microsoft.com/office/drawing/2014/main" id="{EED29902-8A91-8D40-8749-5D2A4CB0ED00}"/>
              </a:ext>
            </a:extLst>
          </p:cNvPr>
          <p:cNvCxnSpPr>
            <a:cxnSpLocks/>
          </p:cNvCxnSpPr>
          <p:nvPr/>
        </p:nvCxnSpPr>
        <p:spPr>
          <a:xfrm rot="5400000">
            <a:off x="3823689" y="489946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A14B4063-FDA0-3345-A5E0-D4F2686CFDE9}"/>
              </a:ext>
            </a:extLst>
          </p:cNvPr>
          <p:cNvCxnSpPr>
            <a:cxnSpLocks/>
          </p:cNvCxnSpPr>
          <p:nvPr/>
        </p:nvCxnSpPr>
        <p:spPr>
          <a:xfrm rot="16200000" flipH="1">
            <a:off x="3498337" y="487021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8EC2A2-B41D-E349-A8DB-207968859393}"/>
              </a:ext>
            </a:extLst>
          </p:cNvPr>
          <p:cNvCxnSpPr>
            <a:cxnSpLocks/>
            <a:stCxn id="65" idx="0"/>
            <a:endCxn id="85" idx="4"/>
          </p:cNvCxnSpPr>
          <p:nvPr/>
        </p:nvCxnSpPr>
        <p:spPr>
          <a:xfrm flipV="1">
            <a:off x="3858407" y="5737233"/>
            <a:ext cx="146" cy="171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D1DC57-3482-E743-89C6-B88CC0E4C832}"/>
              </a:ext>
            </a:extLst>
          </p:cNvPr>
          <p:cNvCxnSpPr>
            <a:cxnSpLocks/>
            <a:stCxn id="85" idx="6"/>
            <a:endCxn id="133" idx="2"/>
          </p:cNvCxnSpPr>
          <p:nvPr/>
        </p:nvCxnSpPr>
        <p:spPr>
          <a:xfrm>
            <a:off x="3983534" y="5612664"/>
            <a:ext cx="410181" cy="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036B4B8-6E9C-8A4C-B874-913ECA585226}"/>
              </a:ext>
            </a:extLst>
          </p:cNvPr>
          <p:cNvSpPr txBox="1"/>
          <p:nvPr/>
        </p:nvSpPr>
        <p:spPr>
          <a:xfrm>
            <a:off x="2921129" y="6466503"/>
            <a:ext cx="1874552" cy="307777"/>
          </a:xfrm>
          <a:prstGeom prst="rect">
            <a:avLst/>
          </a:prstGeom>
          <a:noFill/>
        </p:spPr>
        <p:txBody>
          <a:bodyPr wrap="none" rtlCol="0">
            <a:spAutoFit/>
          </a:bodyPr>
          <a:lstStyle/>
          <a:p>
            <a:r>
              <a:rPr lang="en-US" altLang="zh-CN" sz="1400" dirty="0"/>
              <a:t>Output</a:t>
            </a:r>
            <a:r>
              <a:rPr lang="zh-CN" altLang="en-US" sz="1400" dirty="0"/>
              <a:t> </a:t>
            </a:r>
            <a:r>
              <a:rPr lang="en-US" altLang="zh-CN" sz="1400" dirty="0"/>
              <a:t>(shifted</a:t>
            </a:r>
            <a:r>
              <a:rPr lang="zh-CN" altLang="en-US" sz="1400" dirty="0"/>
              <a:t> </a:t>
            </a:r>
            <a:r>
              <a:rPr lang="en-US" altLang="zh-CN" sz="1400" dirty="0"/>
              <a:t>right)</a:t>
            </a:r>
            <a:endParaRPr lang="en-CN" sz="1400" dirty="0"/>
          </a:p>
        </p:txBody>
      </p:sp>
      <p:cxnSp>
        <p:nvCxnSpPr>
          <p:cNvPr id="111" name="Straight Arrow Connector 110">
            <a:extLst>
              <a:ext uri="{FF2B5EF4-FFF2-40B4-BE49-F238E27FC236}">
                <a16:creationId xmlns:a16="http://schemas.microsoft.com/office/drawing/2014/main" id="{1BEB79FC-067F-EE4A-8182-635EB70E6C75}"/>
              </a:ext>
            </a:extLst>
          </p:cNvPr>
          <p:cNvCxnSpPr>
            <a:cxnSpLocks/>
            <a:stCxn id="108" idx="0"/>
            <a:endCxn id="65" idx="2"/>
          </p:cNvCxnSpPr>
          <p:nvPr/>
        </p:nvCxnSpPr>
        <p:spPr>
          <a:xfrm flipV="1">
            <a:off x="3858405" y="6310629"/>
            <a:ext cx="2" cy="1558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EDAC177-9EC6-6C48-A329-E342EFBEBED9}"/>
                  </a:ext>
                </a:extLst>
              </p:cNvPr>
              <p:cNvSpPr txBox="1"/>
              <p:nvPr/>
            </p:nvSpPr>
            <p:spPr>
              <a:xfrm>
                <a:off x="4942827" y="3585849"/>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128" name="TextBox 127">
                <a:extLst>
                  <a:ext uri="{FF2B5EF4-FFF2-40B4-BE49-F238E27FC236}">
                    <a16:creationId xmlns:a16="http://schemas.microsoft.com/office/drawing/2014/main" id="{AEDAC177-9EC6-6C48-A329-E342EFBEBED9}"/>
                  </a:ext>
                </a:extLst>
              </p:cNvPr>
              <p:cNvSpPr txBox="1">
                <a:spLocks noRot="1" noChangeAspect="1" noMove="1" noResize="1" noEditPoints="1" noAdjustHandles="1" noChangeArrowheads="1" noChangeShapeType="1" noTextEdit="1"/>
              </p:cNvSpPr>
              <p:nvPr/>
            </p:nvSpPr>
            <p:spPr>
              <a:xfrm>
                <a:off x="4942827" y="3585849"/>
                <a:ext cx="595869" cy="369332"/>
              </a:xfrm>
              <a:prstGeom prst="rect">
                <a:avLst/>
              </a:prstGeom>
              <a:blipFill>
                <a:blip r:embed="rId3"/>
                <a:stretch>
                  <a:fillRect/>
                </a:stretch>
              </a:blipFill>
            </p:spPr>
            <p:txBody>
              <a:bodyPr/>
              <a:lstStyle/>
              <a:p>
                <a:r>
                  <a:rPr lang="en-CN">
                    <a:noFill/>
                  </a:rPr>
                  <a:t> </a:t>
                </a:r>
              </a:p>
            </p:txBody>
          </p:sp>
        </mc:Fallback>
      </mc:AlternateContent>
      <p:sp>
        <p:nvSpPr>
          <p:cNvPr id="129" name="TextBox 128">
            <a:extLst>
              <a:ext uri="{FF2B5EF4-FFF2-40B4-BE49-F238E27FC236}">
                <a16:creationId xmlns:a16="http://schemas.microsoft.com/office/drawing/2014/main" id="{D12E92A7-998C-294C-8424-11F4A09E6723}"/>
              </a:ext>
            </a:extLst>
          </p:cNvPr>
          <p:cNvSpPr txBox="1"/>
          <p:nvPr/>
        </p:nvSpPr>
        <p:spPr>
          <a:xfrm>
            <a:off x="4802818" y="5334753"/>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133" name="Oval 132">
            <a:extLst>
              <a:ext uri="{FF2B5EF4-FFF2-40B4-BE49-F238E27FC236}">
                <a16:creationId xmlns:a16="http://schemas.microsoft.com/office/drawing/2014/main" id="{265A1F13-D5EA-1947-BAE6-FC7C6C518358}"/>
              </a:ext>
            </a:extLst>
          </p:cNvPr>
          <p:cNvSpPr/>
          <p:nvPr/>
        </p:nvSpPr>
        <p:spPr>
          <a:xfrm>
            <a:off x="4393715" y="5412400"/>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1" name="Arc 160">
            <a:extLst>
              <a:ext uri="{FF2B5EF4-FFF2-40B4-BE49-F238E27FC236}">
                <a16:creationId xmlns:a16="http://schemas.microsoft.com/office/drawing/2014/main" id="{FC451603-94B0-4F4E-94FF-B1AE4EF6CEAF}"/>
              </a:ext>
            </a:extLst>
          </p:cNvPr>
          <p:cNvSpPr/>
          <p:nvPr/>
        </p:nvSpPr>
        <p:spPr>
          <a:xfrm rot="5400000">
            <a:off x="4349167" y="5537173"/>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163" name="Arc 162">
            <a:extLst>
              <a:ext uri="{FF2B5EF4-FFF2-40B4-BE49-F238E27FC236}">
                <a16:creationId xmlns:a16="http://schemas.microsoft.com/office/drawing/2014/main" id="{41D3A8A0-A46E-3A48-B242-74A495CF5056}"/>
              </a:ext>
            </a:extLst>
          </p:cNvPr>
          <p:cNvSpPr/>
          <p:nvPr/>
        </p:nvSpPr>
        <p:spPr>
          <a:xfrm rot="16200000">
            <a:off x="4577607" y="5491209"/>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182" name="Straight Arrow Connector 181">
            <a:extLst>
              <a:ext uri="{FF2B5EF4-FFF2-40B4-BE49-F238E27FC236}">
                <a16:creationId xmlns:a16="http://schemas.microsoft.com/office/drawing/2014/main" id="{CDE2EEBB-21B1-C743-8983-46F8C0FCCD03}"/>
              </a:ext>
            </a:extLst>
          </p:cNvPr>
          <p:cNvCxnSpPr>
            <a:cxnSpLocks/>
            <a:stCxn id="196" idx="0"/>
            <a:endCxn id="186" idx="2"/>
          </p:cNvCxnSpPr>
          <p:nvPr/>
        </p:nvCxnSpPr>
        <p:spPr>
          <a:xfrm flipH="1" flipV="1">
            <a:off x="1785219" y="4859770"/>
            <a:ext cx="3232" cy="6367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ounded Rectangle 183">
            <a:extLst>
              <a:ext uri="{FF2B5EF4-FFF2-40B4-BE49-F238E27FC236}">
                <a16:creationId xmlns:a16="http://schemas.microsoft.com/office/drawing/2014/main" id="{52960539-3C96-5441-8C56-087D93B88A5D}"/>
              </a:ext>
            </a:extLst>
          </p:cNvPr>
          <p:cNvSpPr/>
          <p:nvPr/>
        </p:nvSpPr>
        <p:spPr>
          <a:xfrm>
            <a:off x="1130767" y="3315851"/>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Add</a:t>
            </a:r>
            <a:r>
              <a:rPr lang="zh-CN" altLang="en-US" sz="1200" b="1" dirty="0">
                <a:solidFill>
                  <a:srgbClr val="FF0000"/>
                </a:solidFill>
              </a:rPr>
              <a:t> </a:t>
            </a:r>
            <a:r>
              <a:rPr lang="en-US" altLang="zh-CN" sz="1200" b="1" dirty="0">
                <a:solidFill>
                  <a:srgbClr val="FF0000"/>
                </a:solidFill>
              </a:rPr>
              <a:t>&amp;</a:t>
            </a:r>
            <a:r>
              <a:rPr lang="zh-CN" altLang="en-US" sz="1200" b="1" dirty="0">
                <a:solidFill>
                  <a:srgbClr val="FF0000"/>
                </a:solidFill>
              </a:rPr>
              <a:t> </a:t>
            </a:r>
            <a:r>
              <a:rPr lang="en-US" altLang="zh-CN" sz="1200" b="1" dirty="0">
                <a:solidFill>
                  <a:srgbClr val="FF0000"/>
                </a:solidFill>
              </a:rPr>
              <a:t>Norm</a:t>
            </a:r>
            <a:endParaRPr lang="en-CN" sz="1200" b="1" dirty="0">
              <a:solidFill>
                <a:srgbClr val="FF0000"/>
              </a:solidFill>
            </a:endParaRPr>
          </a:p>
        </p:txBody>
      </p:sp>
      <p:sp>
        <p:nvSpPr>
          <p:cNvPr id="185" name="Rounded Rectangle 184">
            <a:extLst>
              <a:ext uri="{FF2B5EF4-FFF2-40B4-BE49-F238E27FC236}">
                <a16:creationId xmlns:a16="http://schemas.microsoft.com/office/drawing/2014/main" id="{1EB5D354-E9E4-EE43-9603-1F71E805F03F}"/>
              </a:ext>
            </a:extLst>
          </p:cNvPr>
          <p:cNvSpPr/>
          <p:nvPr/>
        </p:nvSpPr>
        <p:spPr>
          <a:xfrm>
            <a:off x="1130768" y="3589168"/>
            <a:ext cx="1308610" cy="387841"/>
          </a:xfrm>
          <a:prstGeom prst="roundRect">
            <a:avLst/>
          </a:prstGeom>
          <a:solidFill>
            <a:srgbClr val="C2E9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Feed</a:t>
            </a:r>
            <a:r>
              <a:rPr lang="zh-CN" altLang="en-US" sz="1200" dirty="0">
                <a:solidFill>
                  <a:schemeClr val="tx1"/>
                </a:solidFill>
              </a:rPr>
              <a:t> </a:t>
            </a:r>
            <a:endParaRPr lang="en-US" altLang="zh-CN" sz="1200" dirty="0">
              <a:solidFill>
                <a:schemeClr val="tx1"/>
              </a:solidFill>
            </a:endParaRPr>
          </a:p>
          <a:p>
            <a:pPr algn="ctr"/>
            <a:r>
              <a:rPr lang="en-US" altLang="zh-CN" sz="1200" dirty="0">
                <a:solidFill>
                  <a:schemeClr val="tx1"/>
                </a:solidFill>
              </a:rPr>
              <a:t>Forward</a:t>
            </a:r>
            <a:endParaRPr lang="en-CN" sz="1200" dirty="0">
              <a:solidFill>
                <a:schemeClr val="tx1"/>
              </a:solidFill>
            </a:endParaRPr>
          </a:p>
        </p:txBody>
      </p:sp>
      <p:sp>
        <p:nvSpPr>
          <p:cNvPr id="186" name="Rounded Rectangle 185">
            <a:extLst>
              <a:ext uri="{FF2B5EF4-FFF2-40B4-BE49-F238E27FC236}">
                <a16:creationId xmlns:a16="http://schemas.microsoft.com/office/drawing/2014/main" id="{1CE460E0-FB4D-4943-B1C2-62BEF342F4D6}"/>
              </a:ext>
            </a:extLst>
          </p:cNvPr>
          <p:cNvSpPr/>
          <p:nvPr/>
        </p:nvSpPr>
        <p:spPr>
          <a:xfrm>
            <a:off x="1130767" y="4483237"/>
            <a:ext cx="1308903" cy="376533"/>
          </a:xfrm>
          <a:prstGeom prst="roundRect">
            <a:avLst/>
          </a:prstGeom>
          <a:solidFill>
            <a:srgbClr val="FFE2B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Multi-Head</a:t>
            </a:r>
            <a:r>
              <a:rPr lang="zh-CN" altLang="en-US" sz="1200" dirty="0">
                <a:solidFill>
                  <a:schemeClr val="tx1"/>
                </a:solidFill>
              </a:rPr>
              <a:t> </a:t>
            </a:r>
            <a:r>
              <a:rPr lang="en-US" altLang="zh-CN" sz="1200" dirty="0">
                <a:solidFill>
                  <a:schemeClr val="tx1"/>
                </a:solidFill>
              </a:rPr>
              <a:t>Attention</a:t>
            </a:r>
            <a:endParaRPr lang="en-CN" sz="1200" dirty="0">
              <a:solidFill>
                <a:schemeClr val="tx1"/>
              </a:solidFill>
            </a:endParaRPr>
          </a:p>
        </p:txBody>
      </p:sp>
      <p:cxnSp>
        <p:nvCxnSpPr>
          <p:cNvPr id="189" name="Straight Arrow Connector 188">
            <a:extLst>
              <a:ext uri="{FF2B5EF4-FFF2-40B4-BE49-F238E27FC236}">
                <a16:creationId xmlns:a16="http://schemas.microsoft.com/office/drawing/2014/main" id="{53F7434C-FC68-EF49-A624-4FE8FE3D3022}"/>
              </a:ext>
            </a:extLst>
          </p:cNvPr>
          <p:cNvCxnSpPr>
            <a:cxnSpLocks/>
            <a:stCxn id="186" idx="0"/>
            <a:endCxn id="185" idx="2"/>
          </p:cNvCxnSpPr>
          <p:nvPr/>
        </p:nvCxnSpPr>
        <p:spPr>
          <a:xfrm flipH="1" flipV="1">
            <a:off x="1785073" y="3977009"/>
            <a:ext cx="146" cy="5062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ounded Rectangle 189">
            <a:extLst>
              <a:ext uri="{FF2B5EF4-FFF2-40B4-BE49-F238E27FC236}">
                <a16:creationId xmlns:a16="http://schemas.microsoft.com/office/drawing/2014/main" id="{42C3FD7F-0901-E74A-8453-F97C80895625}"/>
              </a:ext>
            </a:extLst>
          </p:cNvPr>
          <p:cNvSpPr/>
          <p:nvPr/>
        </p:nvSpPr>
        <p:spPr>
          <a:xfrm>
            <a:off x="1130768" y="4206186"/>
            <a:ext cx="1308610" cy="214383"/>
          </a:xfrm>
          <a:prstGeom prst="roundRect">
            <a:avLst/>
          </a:prstGeom>
          <a:solidFill>
            <a:srgbClr val="F2F5C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0000"/>
                </a:solidFill>
              </a:rPr>
              <a:t>Add</a:t>
            </a:r>
            <a:r>
              <a:rPr lang="zh-CN" altLang="en-US" sz="1200" b="1" dirty="0">
                <a:solidFill>
                  <a:srgbClr val="FF0000"/>
                </a:solidFill>
              </a:rPr>
              <a:t> </a:t>
            </a:r>
            <a:r>
              <a:rPr lang="en-US" altLang="zh-CN" sz="1200" b="1" dirty="0">
                <a:solidFill>
                  <a:srgbClr val="FF0000"/>
                </a:solidFill>
              </a:rPr>
              <a:t>&amp;</a:t>
            </a:r>
            <a:r>
              <a:rPr lang="zh-CN" altLang="en-US" sz="1200" b="1" dirty="0">
                <a:solidFill>
                  <a:srgbClr val="FF0000"/>
                </a:solidFill>
              </a:rPr>
              <a:t> </a:t>
            </a:r>
            <a:r>
              <a:rPr lang="en-US" altLang="zh-CN" sz="1200" b="1" dirty="0">
                <a:solidFill>
                  <a:srgbClr val="FF0000"/>
                </a:solidFill>
              </a:rPr>
              <a:t>Norm</a:t>
            </a:r>
            <a:endParaRPr lang="en-CN" sz="1200" b="1" dirty="0">
              <a:solidFill>
                <a:srgbClr val="FF0000"/>
              </a:solidFill>
            </a:endParaRPr>
          </a:p>
        </p:txBody>
      </p:sp>
      <p:cxnSp>
        <p:nvCxnSpPr>
          <p:cNvPr id="191" name="Elbow Connector 190">
            <a:extLst>
              <a:ext uri="{FF2B5EF4-FFF2-40B4-BE49-F238E27FC236}">
                <a16:creationId xmlns:a16="http://schemas.microsoft.com/office/drawing/2014/main" id="{CB615EEC-D6A5-1A47-BD30-19CFCAC6E73C}"/>
              </a:ext>
            </a:extLst>
          </p:cNvPr>
          <p:cNvCxnSpPr>
            <a:cxnSpLocks/>
            <a:stCxn id="184" idx="3"/>
          </p:cNvCxnSpPr>
          <p:nvPr/>
        </p:nvCxnSpPr>
        <p:spPr>
          <a:xfrm flipH="1">
            <a:off x="1784924" y="3423043"/>
            <a:ext cx="654453" cy="713295"/>
          </a:xfrm>
          <a:prstGeom prst="bentConnector4">
            <a:avLst>
              <a:gd name="adj1" fmla="val -34930"/>
              <a:gd name="adj2" fmla="val 99468"/>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4" name="Rounded Rectangle 193">
            <a:extLst>
              <a:ext uri="{FF2B5EF4-FFF2-40B4-BE49-F238E27FC236}">
                <a16:creationId xmlns:a16="http://schemas.microsoft.com/office/drawing/2014/main" id="{03D9A011-69A2-E149-BD61-1FB171F49DDB}"/>
              </a:ext>
            </a:extLst>
          </p:cNvPr>
          <p:cNvSpPr/>
          <p:nvPr/>
        </p:nvSpPr>
        <p:spPr>
          <a:xfrm>
            <a:off x="1133193" y="5939786"/>
            <a:ext cx="1308903" cy="401642"/>
          </a:xfrm>
          <a:prstGeom prst="roundRect">
            <a:avLst/>
          </a:prstGeom>
          <a:solidFill>
            <a:srgbClr val="FCE0E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Input</a:t>
            </a:r>
            <a:r>
              <a:rPr lang="zh-CN" altLang="en-US" sz="1200" dirty="0">
                <a:solidFill>
                  <a:schemeClr val="tx1"/>
                </a:solidFill>
              </a:rPr>
              <a:t> </a:t>
            </a:r>
            <a:r>
              <a:rPr lang="en-US" altLang="zh-CN" sz="1200" dirty="0">
                <a:solidFill>
                  <a:schemeClr val="tx1"/>
                </a:solidFill>
              </a:rPr>
              <a:t>Embedding</a:t>
            </a:r>
            <a:endParaRPr lang="en-CN" sz="1200" dirty="0">
              <a:solidFill>
                <a:schemeClr val="tx1"/>
              </a:solidFill>
            </a:endParaRPr>
          </a:p>
        </p:txBody>
      </p:sp>
      <p:cxnSp>
        <p:nvCxnSpPr>
          <p:cNvPr id="195" name="Elbow Connector 194">
            <a:extLst>
              <a:ext uri="{FF2B5EF4-FFF2-40B4-BE49-F238E27FC236}">
                <a16:creationId xmlns:a16="http://schemas.microsoft.com/office/drawing/2014/main" id="{0B0209D4-DE04-D84F-B763-7B247BE8E900}"/>
              </a:ext>
            </a:extLst>
          </p:cNvPr>
          <p:cNvCxnSpPr>
            <a:cxnSpLocks/>
          </p:cNvCxnSpPr>
          <p:nvPr/>
        </p:nvCxnSpPr>
        <p:spPr>
          <a:xfrm flipH="1">
            <a:off x="1785072" y="4313378"/>
            <a:ext cx="654306" cy="842078"/>
          </a:xfrm>
          <a:prstGeom prst="bentConnector4">
            <a:avLst>
              <a:gd name="adj1" fmla="val -34938"/>
              <a:gd name="adj2" fmla="val 10101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196" name="Or 195">
            <a:extLst>
              <a:ext uri="{FF2B5EF4-FFF2-40B4-BE49-F238E27FC236}">
                <a16:creationId xmlns:a16="http://schemas.microsoft.com/office/drawing/2014/main" id="{A4D30E6A-762F-6949-AD07-0ED91FF83748}"/>
              </a:ext>
            </a:extLst>
          </p:cNvPr>
          <p:cNvSpPr/>
          <p:nvPr/>
        </p:nvSpPr>
        <p:spPr>
          <a:xfrm>
            <a:off x="1663469" y="5496481"/>
            <a:ext cx="249963" cy="249139"/>
          </a:xfrm>
          <a:prstGeom prst="flowChartOr">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cxnSp>
        <p:nvCxnSpPr>
          <p:cNvPr id="197" name="Elbow Connector 196">
            <a:extLst>
              <a:ext uri="{FF2B5EF4-FFF2-40B4-BE49-F238E27FC236}">
                <a16:creationId xmlns:a16="http://schemas.microsoft.com/office/drawing/2014/main" id="{B1BD1923-B684-6D46-8AAC-57A4FFEC4C28}"/>
              </a:ext>
            </a:extLst>
          </p:cNvPr>
          <p:cNvCxnSpPr>
            <a:cxnSpLocks/>
          </p:cNvCxnSpPr>
          <p:nvPr/>
        </p:nvCxnSpPr>
        <p:spPr>
          <a:xfrm rot="5400000">
            <a:off x="1750208" y="4898408"/>
            <a:ext cx="419650" cy="349922"/>
          </a:xfrm>
          <a:prstGeom prst="bentConnector3">
            <a:avLst>
              <a:gd name="adj1" fmla="val 44642"/>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7D60C1B5-3D24-DD44-806F-676D4EFB6E4A}"/>
              </a:ext>
            </a:extLst>
          </p:cNvPr>
          <p:cNvCxnSpPr>
            <a:cxnSpLocks/>
          </p:cNvCxnSpPr>
          <p:nvPr/>
        </p:nvCxnSpPr>
        <p:spPr>
          <a:xfrm rot="16200000" flipH="1">
            <a:off x="1426847" y="4869151"/>
            <a:ext cx="370514" cy="349922"/>
          </a:xfrm>
          <a:prstGeom prst="bentConnector3">
            <a:avLst>
              <a:gd name="adj1" fmla="val 52023"/>
            </a:avLst>
          </a:prstGeom>
          <a:ln w="19050">
            <a:solidFill>
              <a:schemeClr val="tx1"/>
            </a:solidFill>
            <a:headEnd type="stealth"/>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5692C54-2198-EA45-8B60-6DC220C14AB9}"/>
              </a:ext>
            </a:extLst>
          </p:cNvPr>
          <p:cNvCxnSpPr>
            <a:cxnSpLocks/>
            <a:stCxn id="194" idx="0"/>
            <a:endCxn id="196" idx="4"/>
          </p:cNvCxnSpPr>
          <p:nvPr/>
        </p:nvCxnSpPr>
        <p:spPr>
          <a:xfrm flipV="1">
            <a:off x="1787645" y="5745620"/>
            <a:ext cx="806" cy="1941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FE8960C-3132-014F-AC9F-37A98883165B}"/>
              </a:ext>
            </a:extLst>
          </p:cNvPr>
          <p:cNvCxnSpPr>
            <a:cxnSpLocks/>
            <a:stCxn id="196" idx="2"/>
            <a:endCxn id="207" idx="0"/>
          </p:cNvCxnSpPr>
          <p:nvPr/>
        </p:nvCxnSpPr>
        <p:spPr>
          <a:xfrm flipH="1" flipV="1">
            <a:off x="1353720" y="5617544"/>
            <a:ext cx="309749" cy="35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2FBDE25B-0BB8-E042-9398-3F02C739C4CB}"/>
              </a:ext>
            </a:extLst>
          </p:cNvPr>
          <p:cNvSpPr txBox="1"/>
          <p:nvPr/>
        </p:nvSpPr>
        <p:spPr>
          <a:xfrm>
            <a:off x="1444895" y="6508710"/>
            <a:ext cx="688715" cy="307777"/>
          </a:xfrm>
          <a:prstGeom prst="rect">
            <a:avLst/>
          </a:prstGeom>
          <a:noFill/>
        </p:spPr>
        <p:txBody>
          <a:bodyPr wrap="none" rtlCol="0">
            <a:spAutoFit/>
          </a:bodyPr>
          <a:lstStyle/>
          <a:p>
            <a:r>
              <a:rPr lang="en-US" altLang="zh-CN" sz="1400" dirty="0"/>
              <a:t>Inputs</a:t>
            </a:r>
            <a:endParaRPr lang="en-CN" sz="1400" dirty="0"/>
          </a:p>
        </p:txBody>
      </p:sp>
      <p:cxnSp>
        <p:nvCxnSpPr>
          <p:cNvPr id="202" name="Straight Arrow Connector 201">
            <a:extLst>
              <a:ext uri="{FF2B5EF4-FFF2-40B4-BE49-F238E27FC236}">
                <a16:creationId xmlns:a16="http://schemas.microsoft.com/office/drawing/2014/main" id="{C618AA79-9AFB-0E48-8FB5-2F9DC8453982}"/>
              </a:ext>
            </a:extLst>
          </p:cNvPr>
          <p:cNvCxnSpPr>
            <a:cxnSpLocks/>
            <a:stCxn id="201" idx="0"/>
            <a:endCxn id="194" idx="2"/>
          </p:cNvCxnSpPr>
          <p:nvPr/>
        </p:nvCxnSpPr>
        <p:spPr>
          <a:xfrm flipH="1" flipV="1">
            <a:off x="1787645" y="6341428"/>
            <a:ext cx="1608" cy="1672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5A53298-BB0E-5D42-9F7C-E705A3CA4620}"/>
                  </a:ext>
                </a:extLst>
              </p:cNvPr>
              <p:cNvSpPr txBox="1"/>
              <p:nvPr/>
            </p:nvSpPr>
            <p:spPr>
              <a:xfrm>
                <a:off x="459338" y="4090571"/>
                <a:ext cx="595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en-CN" dirty="0"/>
              </a:p>
            </p:txBody>
          </p:sp>
        </mc:Choice>
        <mc:Fallback xmlns="">
          <p:sp>
            <p:nvSpPr>
              <p:cNvPr id="203" name="TextBox 202">
                <a:extLst>
                  <a:ext uri="{FF2B5EF4-FFF2-40B4-BE49-F238E27FC236}">
                    <a16:creationId xmlns:a16="http://schemas.microsoft.com/office/drawing/2014/main" id="{05A53298-BB0E-5D42-9F7C-E705A3CA4620}"/>
                  </a:ext>
                </a:extLst>
              </p:cNvPr>
              <p:cNvSpPr txBox="1">
                <a:spLocks noRot="1" noChangeAspect="1" noMove="1" noResize="1" noEditPoints="1" noAdjustHandles="1" noChangeArrowheads="1" noChangeShapeType="1" noTextEdit="1"/>
              </p:cNvSpPr>
              <p:nvPr/>
            </p:nvSpPr>
            <p:spPr>
              <a:xfrm>
                <a:off x="459338" y="4090571"/>
                <a:ext cx="595869" cy="369332"/>
              </a:xfrm>
              <a:prstGeom prst="rect">
                <a:avLst/>
              </a:prstGeom>
              <a:blipFill>
                <a:blip r:embed="rId4"/>
                <a:stretch>
                  <a:fillRect/>
                </a:stretch>
              </a:blipFill>
            </p:spPr>
            <p:txBody>
              <a:bodyPr/>
              <a:lstStyle/>
              <a:p>
                <a:r>
                  <a:rPr lang="en-CN">
                    <a:noFill/>
                  </a:rPr>
                  <a:t> </a:t>
                </a:r>
              </a:p>
            </p:txBody>
          </p:sp>
        </mc:Fallback>
      </mc:AlternateContent>
      <p:sp>
        <p:nvSpPr>
          <p:cNvPr id="204" name="TextBox 203">
            <a:extLst>
              <a:ext uri="{FF2B5EF4-FFF2-40B4-BE49-F238E27FC236}">
                <a16:creationId xmlns:a16="http://schemas.microsoft.com/office/drawing/2014/main" id="{87DF014A-A494-8F41-BF4C-1B2B2AE7DD3B}"/>
              </a:ext>
            </a:extLst>
          </p:cNvPr>
          <p:cNvSpPr txBox="1"/>
          <p:nvPr/>
        </p:nvSpPr>
        <p:spPr>
          <a:xfrm>
            <a:off x="19803" y="5335307"/>
            <a:ext cx="943415" cy="523220"/>
          </a:xfrm>
          <a:prstGeom prst="rect">
            <a:avLst/>
          </a:prstGeom>
          <a:noFill/>
        </p:spPr>
        <p:txBody>
          <a:bodyPr wrap="square" rtlCol="0">
            <a:spAutoFit/>
          </a:bodyPr>
          <a:lstStyle/>
          <a:p>
            <a:r>
              <a:rPr lang="en-US" altLang="zh-CN" sz="1400" dirty="0"/>
              <a:t>Positional</a:t>
            </a:r>
            <a:r>
              <a:rPr lang="zh-CN" altLang="en-US" sz="1400" dirty="0"/>
              <a:t> </a:t>
            </a:r>
            <a:r>
              <a:rPr lang="en-US" altLang="zh-CN" sz="1400" dirty="0"/>
              <a:t>Encoding</a:t>
            </a:r>
            <a:endParaRPr lang="en-CN" sz="1400" dirty="0"/>
          </a:p>
        </p:txBody>
      </p:sp>
      <p:sp>
        <p:nvSpPr>
          <p:cNvPr id="205" name="Oval 204">
            <a:extLst>
              <a:ext uri="{FF2B5EF4-FFF2-40B4-BE49-F238E27FC236}">
                <a16:creationId xmlns:a16="http://schemas.microsoft.com/office/drawing/2014/main" id="{8555654D-5E22-6A40-AEF3-D242FAF589F3}"/>
              </a:ext>
            </a:extLst>
          </p:cNvPr>
          <p:cNvSpPr/>
          <p:nvPr/>
        </p:nvSpPr>
        <p:spPr>
          <a:xfrm>
            <a:off x="956204" y="5407023"/>
            <a:ext cx="401966" cy="40164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6" name="Arc 205">
            <a:extLst>
              <a:ext uri="{FF2B5EF4-FFF2-40B4-BE49-F238E27FC236}">
                <a16:creationId xmlns:a16="http://schemas.microsoft.com/office/drawing/2014/main" id="{540B74EB-35E8-214F-B44A-693790B75AE6}"/>
              </a:ext>
            </a:extLst>
          </p:cNvPr>
          <p:cNvSpPr/>
          <p:nvPr/>
        </p:nvSpPr>
        <p:spPr>
          <a:xfrm rot="5400000">
            <a:off x="911656" y="5531796"/>
            <a:ext cx="307777" cy="218680"/>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207" name="Arc 206">
            <a:extLst>
              <a:ext uri="{FF2B5EF4-FFF2-40B4-BE49-F238E27FC236}">
                <a16:creationId xmlns:a16="http://schemas.microsoft.com/office/drawing/2014/main" id="{B19AEF14-F664-084B-968F-2A49C8628B5D}"/>
              </a:ext>
            </a:extLst>
          </p:cNvPr>
          <p:cNvSpPr/>
          <p:nvPr/>
        </p:nvSpPr>
        <p:spPr>
          <a:xfrm rot="16200000">
            <a:off x="1140096" y="5485832"/>
            <a:ext cx="248194" cy="187954"/>
          </a:xfrm>
          <a:prstGeom prst="arc">
            <a:avLst>
              <a:gd name="adj1" fmla="val 6771305"/>
              <a:gd name="adj2" fmla="val 1525434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cxnSp>
        <p:nvCxnSpPr>
          <p:cNvPr id="257" name="Straight Arrow Connector 256">
            <a:extLst>
              <a:ext uri="{FF2B5EF4-FFF2-40B4-BE49-F238E27FC236}">
                <a16:creationId xmlns:a16="http://schemas.microsoft.com/office/drawing/2014/main" id="{AD93D4D5-E7F5-C045-A167-ECA9ADAFA585}"/>
              </a:ext>
            </a:extLst>
          </p:cNvPr>
          <p:cNvCxnSpPr>
            <a:cxnSpLocks/>
          </p:cNvCxnSpPr>
          <p:nvPr/>
        </p:nvCxnSpPr>
        <p:spPr>
          <a:xfrm flipV="1">
            <a:off x="3508632" y="3709539"/>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078AC69A-FE7F-F341-8759-858BCC9DED98}"/>
              </a:ext>
            </a:extLst>
          </p:cNvPr>
          <p:cNvCxnSpPr>
            <a:cxnSpLocks/>
          </p:cNvCxnSpPr>
          <p:nvPr/>
        </p:nvCxnSpPr>
        <p:spPr>
          <a:xfrm flipV="1">
            <a:off x="3692562" y="3710593"/>
            <a:ext cx="0" cy="2247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37EE02-3865-984E-BF3D-F7A9008D22C1}"/>
                  </a:ext>
                </a:extLst>
              </p:cNvPr>
              <p:cNvSpPr txBox="1"/>
              <p:nvPr/>
            </p:nvSpPr>
            <p:spPr>
              <a:xfrm>
                <a:off x="7405394" y="1210417"/>
                <a:ext cx="4106657" cy="4431983"/>
              </a:xfrm>
              <a:prstGeom prst="rect">
                <a:avLst/>
              </a:prstGeom>
              <a:noFill/>
            </p:spPr>
            <p:txBody>
              <a:bodyPr wrap="square" rtlCol="0">
                <a:spAutoFit/>
              </a:bodyPr>
              <a:lstStyle/>
              <a:p>
                <a:pPr marL="342900" indent="-342900">
                  <a:spcBef>
                    <a:spcPts val="600"/>
                  </a:spcBef>
                  <a:spcAft>
                    <a:spcPts val="1200"/>
                  </a:spcAft>
                  <a:buFont typeface="+mj-lt"/>
                  <a:buAutoNum type="arabicPeriod"/>
                </a:pPr>
                <a:r>
                  <a:rPr lang="en-US" altLang="zh-CN" b="1" dirty="0"/>
                  <a:t>Inputs</a:t>
                </a:r>
              </a:p>
              <a:p>
                <a:pPr marL="342900" indent="-342900">
                  <a:spcBef>
                    <a:spcPts val="600"/>
                  </a:spcBef>
                  <a:spcAft>
                    <a:spcPts val="1200"/>
                  </a:spcAft>
                  <a:buFont typeface="+mj-lt"/>
                  <a:buAutoNum type="arabicPeriod"/>
                </a:pPr>
                <a:r>
                  <a:rPr lang="en-US" altLang="zh-CN" b="1" dirty="0"/>
                  <a:t>Positional</a:t>
                </a:r>
                <a:r>
                  <a:rPr lang="zh-CN" altLang="en-US" b="1" dirty="0"/>
                  <a:t> </a:t>
                </a:r>
                <a:r>
                  <a:rPr lang="en-US" altLang="zh-CN" b="1" dirty="0"/>
                  <a:t>encoding</a:t>
                </a:r>
                <a:endParaRPr lang="en-US" altLang="zh-CN" dirty="0"/>
              </a:p>
              <a:p>
                <a:pPr marL="342900" indent="-342900">
                  <a:spcBef>
                    <a:spcPts val="600"/>
                  </a:spcBef>
                  <a:spcAft>
                    <a:spcPts val="1200"/>
                  </a:spcAft>
                  <a:buFont typeface="+mj-lt"/>
                  <a:buAutoNum type="arabicPeriod"/>
                </a:pPr>
                <a:r>
                  <a:rPr lang="en-US" altLang="zh-CN" b="1" dirty="0"/>
                  <a:t>Input/output</a:t>
                </a:r>
                <a:r>
                  <a:rPr lang="zh-CN" altLang="en-US" b="1" dirty="0"/>
                  <a:t> </a:t>
                </a:r>
                <a:r>
                  <a:rPr lang="en-US" altLang="zh-CN" b="1" dirty="0"/>
                  <a:t>embedding</a:t>
                </a:r>
                <a:endParaRPr lang="en-US" altLang="zh-CN" dirty="0"/>
              </a:p>
              <a:p>
                <a:pPr marL="342900" indent="-342900">
                  <a:spcBef>
                    <a:spcPts val="600"/>
                  </a:spcBef>
                  <a:spcAft>
                    <a:spcPts val="1200"/>
                  </a:spcAft>
                  <a:buFont typeface="+mj-lt"/>
                  <a:buAutoNum type="arabicPeriod"/>
                </a:pPr>
                <a:r>
                  <a:rPr lang="en-US" altLang="zh-CN" b="1" dirty="0"/>
                  <a:t>Multi-Head</a:t>
                </a:r>
                <a:r>
                  <a:rPr lang="zh-CN" altLang="en-US" b="1" dirty="0"/>
                  <a:t> </a:t>
                </a:r>
                <a:r>
                  <a:rPr lang="en-US" altLang="zh-CN" b="1" dirty="0"/>
                  <a:t>Attention</a:t>
                </a:r>
              </a:p>
              <a:p>
                <a:pPr marL="342900" indent="-342900">
                  <a:spcBef>
                    <a:spcPts val="600"/>
                  </a:spcBef>
                  <a:spcAft>
                    <a:spcPts val="1200"/>
                  </a:spcAft>
                  <a:buFont typeface="+mj-lt"/>
                  <a:buAutoNum type="arabicPeriod"/>
                </a:pPr>
                <a:r>
                  <a:rPr lang="en-US" altLang="zh-CN" b="1" dirty="0">
                    <a:solidFill>
                      <a:srgbClr val="FF0000"/>
                    </a:solidFill>
                  </a:rPr>
                  <a:t>Add</a:t>
                </a:r>
                <a:r>
                  <a:rPr lang="zh-CN" altLang="en-US" b="1" dirty="0">
                    <a:solidFill>
                      <a:srgbClr val="FF0000"/>
                    </a:solidFill>
                  </a:rPr>
                  <a:t> </a:t>
                </a:r>
                <a:r>
                  <a:rPr lang="en-US" altLang="zh-CN" b="1" dirty="0">
                    <a:solidFill>
                      <a:srgbClr val="FF0000"/>
                    </a:solidFill>
                  </a:rPr>
                  <a:t>&amp;</a:t>
                </a:r>
                <a:r>
                  <a:rPr lang="zh-CN" altLang="en-US" b="1" dirty="0">
                    <a:solidFill>
                      <a:srgbClr val="FF0000"/>
                    </a:solidFill>
                  </a:rPr>
                  <a:t> </a:t>
                </a:r>
                <a:r>
                  <a:rPr lang="en-US" altLang="zh-CN" b="1" dirty="0">
                    <a:solidFill>
                      <a:srgbClr val="FF0000"/>
                    </a:solidFill>
                  </a:rPr>
                  <a:t>Norm</a:t>
                </a:r>
                <a:endParaRPr lang="en-US" altLang="zh-CN" dirty="0">
                  <a:solidFill>
                    <a:srgbClr val="FF0000"/>
                  </a:solidFill>
                </a:endParaRPr>
              </a:p>
              <a:p>
                <a:pPr marL="342900" indent="-342900">
                  <a:spcBef>
                    <a:spcPts val="600"/>
                  </a:spcBef>
                  <a:spcAft>
                    <a:spcPts val="1200"/>
                  </a:spcAft>
                  <a:buFont typeface="+mj-lt"/>
                  <a:buAutoNum type="arabicPeriod"/>
                </a:pPr>
                <a:r>
                  <a:rPr lang="en-US" altLang="zh-CN" b="1" dirty="0"/>
                  <a:t>Feed</a:t>
                </a:r>
                <a:r>
                  <a:rPr lang="zh-CN" altLang="en-US" b="1" dirty="0"/>
                  <a:t> </a:t>
                </a:r>
                <a:r>
                  <a:rPr lang="en-US" altLang="zh-CN" b="1" dirty="0"/>
                  <a:t>Forward</a:t>
                </a:r>
              </a:p>
              <a:p>
                <a:pPr marL="342900" indent="-342900">
                  <a:spcBef>
                    <a:spcPts val="600"/>
                  </a:spcBef>
                  <a:spcAft>
                    <a:spcPts val="1200"/>
                  </a:spcAft>
                  <a:buFont typeface="+mj-lt"/>
                  <a:buAutoNum type="arabicPeriod"/>
                </a:pPr>
                <a:r>
                  <a:rPr lang="en-US" altLang="zh-CN" b="1" dirty="0"/>
                  <a:t>Linear</a:t>
                </a:r>
              </a:p>
              <a:p>
                <a:pPr marL="342900" indent="-342900">
                  <a:spcBef>
                    <a:spcPts val="600"/>
                  </a:spcBef>
                  <a:spcAft>
                    <a:spcPts val="1200"/>
                  </a:spcAft>
                  <a:buFont typeface="+mj-lt"/>
                  <a:buAutoNum type="arabicPeriod"/>
                </a:pPr>
                <a:r>
                  <a:rPr lang="en-US" altLang="zh-CN" b="1" dirty="0"/>
                  <a:t>Softmax</a:t>
                </a:r>
              </a:p>
              <a:p>
                <a:pPr marL="342900" indent="-342900">
                  <a:spcBef>
                    <a:spcPts val="600"/>
                  </a:spcBef>
                  <a:spcAft>
                    <a:spcPts val="1200"/>
                  </a:spcAft>
                  <a:buFont typeface="+mj-lt"/>
                  <a:buAutoNum type="arabicPeriod"/>
                </a:pPr>
                <a:r>
                  <a:rPr lang="zh-CN" altLang="en-US" b="1" dirty="0"/>
                  <a:t> </a:t>
                </a:r>
                <a14:m>
                  <m:oMath xmlns:m="http://schemas.openxmlformats.org/officeDocument/2006/math">
                    <m:r>
                      <a:rPr lang="en-US" altLang="zh-CN" b="1" i="1" dirty="0" smtClean="0">
                        <a:latin typeface="Cambria Math" panose="02040503050406030204" pitchFamily="18" charset="0"/>
                      </a:rPr>
                      <m:t>𝑵</m:t>
                    </m:r>
                  </m:oMath>
                </a14:m>
                <a:endParaRPr lang="en-US" altLang="zh-CN" dirty="0"/>
              </a:p>
            </p:txBody>
          </p:sp>
        </mc:Choice>
        <mc:Fallback xmlns="">
          <p:sp>
            <p:nvSpPr>
              <p:cNvPr id="5" name="TextBox 4">
                <a:extLst>
                  <a:ext uri="{FF2B5EF4-FFF2-40B4-BE49-F238E27FC236}">
                    <a16:creationId xmlns:a16="http://schemas.microsoft.com/office/drawing/2014/main" id="{1637EE02-3865-984E-BF3D-F7A9008D22C1}"/>
                  </a:ext>
                </a:extLst>
              </p:cNvPr>
              <p:cNvSpPr txBox="1">
                <a:spLocks noRot="1" noChangeAspect="1" noMove="1" noResize="1" noEditPoints="1" noAdjustHandles="1" noChangeArrowheads="1" noChangeShapeType="1" noTextEdit="1"/>
              </p:cNvSpPr>
              <p:nvPr/>
            </p:nvSpPr>
            <p:spPr>
              <a:xfrm>
                <a:off x="7405394" y="1210417"/>
                <a:ext cx="4106657" cy="4431983"/>
              </a:xfrm>
              <a:prstGeom prst="rect">
                <a:avLst/>
              </a:prstGeom>
              <a:blipFill>
                <a:blip r:embed="rId5"/>
                <a:stretch>
                  <a:fillRect l="-1543" t="-571" b="-1143"/>
                </a:stretch>
              </a:blipFill>
            </p:spPr>
            <p:txBody>
              <a:bodyPr/>
              <a:lstStyle/>
              <a:p>
                <a:r>
                  <a:rPr lang="en-CN">
                    <a:noFill/>
                  </a:rPr>
                  <a:t> </a:t>
                </a:r>
              </a:p>
            </p:txBody>
          </p:sp>
        </mc:Fallback>
      </mc:AlternateContent>
    </p:spTree>
    <p:extLst>
      <p:ext uri="{BB962C8B-B14F-4D97-AF65-F5344CB8AC3E}">
        <p14:creationId xmlns:p14="http://schemas.microsoft.com/office/powerpoint/2010/main" val="28420495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10378</Words>
  <Application>Microsoft Office PowerPoint</Application>
  <PresentationFormat>宽屏</PresentationFormat>
  <Paragraphs>2029</Paragraphs>
  <Slides>132</Slides>
  <Notes>77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132</vt:i4>
      </vt:variant>
    </vt:vector>
  </HeadingPairs>
  <TitlesOfParts>
    <vt:vector size="142" baseType="lpstr">
      <vt:lpstr>KaTeX_Main</vt:lpstr>
      <vt:lpstr>Söhne</vt:lpstr>
      <vt:lpstr>等线</vt:lpstr>
      <vt:lpstr>Arial</vt:lpstr>
      <vt:lpstr>Cambria Math</vt:lpstr>
      <vt:lpstr>Helvetica</vt:lpstr>
      <vt:lpstr>Lato</vt:lpstr>
      <vt:lpstr>Roboto</vt:lpstr>
      <vt:lpstr>Tahoma</vt:lpstr>
      <vt:lpstr>Office 主题​​</vt:lpstr>
      <vt:lpstr>Lecture 09 – Attention and Transformers</vt:lpstr>
      <vt:lpstr>Outline</vt:lpstr>
      <vt:lpstr>Encoder-Decoder Model</vt:lpstr>
      <vt:lpstr>Three components of encoder-decoder nets</vt:lpstr>
      <vt:lpstr>Visualization of Encoder-Decoder Model</vt:lpstr>
      <vt:lpstr>Encoder-Decoder Model</vt:lpstr>
      <vt:lpstr>RNN-based encoder-decoder nets</vt:lpstr>
      <vt:lpstr>RNN-based encoder-decoder nets</vt:lpstr>
      <vt:lpstr>RNN-based encoder-decoder nets</vt:lpstr>
      <vt:lpstr>Outline</vt:lpstr>
      <vt:lpstr>Attention in human behavior</vt:lpstr>
      <vt:lpstr>Attention in human behavior</vt:lpstr>
      <vt:lpstr>Attention in human behavior</vt:lpstr>
      <vt:lpstr>Attention in CV and NLP</vt:lpstr>
      <vt:lpstr>RNNs with Attention</vt:lpstr>
      <vt:lpstr>RNNs with Attention</vt:lpstr>
      <vt:lpstr>RNNs with Attention</vt:lpstr>
      <vt:lpstr>RNNs with Attention</vt:lpstr>
      <vt:lpstr>Transformer</vt:lpstr>
      <vt:lpstr>Outline</vt:lpstr>
      <vt:lpstr>Attention mechanisms Intuition</vt:lpstr>
      <vt:lpstr>Attention mechanisms Intuition</vt:lpstr>
      <vt:lpstr>Attention mechanisms Intuition</vt:lpstr>
      <vt:lpstr>Attention mechanisms Intuition</vt:lpstr>
      <vt:lpstr>Attention mechanisms Intuition</vt:lpstr>
      <vt:lpstr>Attention mechanisms Intuition</vt:lpstr>
      <vt:lpstr>Attention mechanisms Intuition</vt:lpstr>
      <vt:lpstr>Attention mechanisms Intuition</vt:lpstr>
      <vt:lpstr>Attention mechanisms Intuition</vt:lpstr>
      <vt:lpstr>Get more context for text</vt:lpstr>
      <vt:lpstr>Get more context for text</vt:lpstr>
      <vt:lpstr>Get more context for text</vt:lpstr>
      <vt:lpstr>Get more context for text</vt:lpstr>
      <vt:lpstr>Get more context for text</vt:lpstr>
      <vt:lpstr>Get more context for text</vt:lpstr>
      <vt:lpstr>Get more context for text</vt:lpstr>
      <vt:lpstr>Review of embedding vectors</vt:lpstr>
      <vt:lpstr>Review of embedding vectors</vt:lpstr>
      <vt:lpstr>Review of embedding vectors</vt:lpstr>
      <vt:lpstr>Review of embedding vectors</vt:lpstr>
      <vt:lpstr>Review of embedding vectors</vt:lpstr>
      <vt:lpstr>Review of embedding vectors</vt:lpstr>
      <vt:lpstr>Review of embedding vectors</vt:lpstr>
      <vt:lpstr>Explore the idea of re-weighing</vt:lpstr>
      <vt:lpstr>Explore the idea of re-weighing</vt:lpstr>
      <vt:lpstr>Explore the idea of re-weighing</vt:lpstr>
      <vt:lpstr>Outline</vt:lpstr>
      <vt:lpstr>Self-Attention</vt:lpstr>
      <vt:lpstr>Self-Attention</vt:lpstr>
      <vt:lpstr>Self-Attention – Dot product</vt:lpstr>
      <vt:lpstr>Self-Attention – Normalization</vt:lpstr>
      <vt:lpstr>Self-Attention – Linear combination</vt:lpstr>
      <vt:lpstr>Self-Attention – Linear combination</vt:lpstr>
      <vt:lpstr>Self-Attention – Whole block</vt:lpstr>
      <vt:lpstr>Self-Attention – Adding parameters</vt:lpstr>
      <vt:lpstr>Self-Attention – Adding parameters</vt:lpstr>
      <vt:lpstr>Concept of Key, Value, Query</vt:lpstr>
      <vt:lpstr>Self-Attention – Key, Value, Query matrix</vt:lpstr>
      <vt:lpstr>Self-Attention – Key, Value, Query matrix</vt:lpstr>
      <vt:lpstr>Self-Attention – A single block</vt:lpstr>
      <vt:lpstr>Self-Attention – A single block</vt:lpstr>
      <vt:lpstr>One self-attention enough?</vt:lpstr>
      <vt:lpstr>One self-attention enough? Multi-attention</vt:lpstr>
      <vt:lpstr>Single-head attention</vt:lpstr>
      <vt:lpstr>Multi-head attention</vt:lpstr>
      <vt:lpstr>Multi-head attention with layers</vt:lpstr>
      <vt:lpstr>Quick recap of attention &amp; self-attention</vt:lpstr>
      <vt:lpstr>Outline</vt:lpstr>
      <vt:lpstr>The Transformer paper</vt:lpstr>
      <vt:lpstr>Transformers – Two building blocks</vt:lpstr>
      <vt:lpstr>The Transformer – Model architecture</vt:lpstr>
      <vt:lpstr>The Transformer – Model architecture</vt:lpstr>
      <vt:lpstr>The Transformer – Input</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Input (Byte Pair Encoding)</vt:lpstr>
      <vt:lpstr>The Transformer – Model architecture</vt:lpstr>
      <vt:lpstr>The Transformer - Positional encoding</vt:lpstr>
      <vt:lpstr>The Transformer - Positional encoding</vt:lpstr>
      <vt:lpstr>The Transformer - Positional encoding</vt:lpstr>
      <vt:lpstr>The Transformer - Positional encoding</vt:lpstr>
      <vt:lpstr>The Transformer – Model architecture</vt:lpstr>
      <vt:lpstr>The Transformer – Input Embedding</vt:lpstr>
      <vt:lpstr>The Transformer – Model architecture</vt:lpstr>
      <vt:lpstr>The Transformer - Multi-Head Attention</vt:lpstr>
      <vt:lpstr>The Transformer - Multi-Head Attention</vt:lpstr>
      <vt:lpstr>The Transformer - Multi-Head Attention</vt:lpstr>
      <vt:lpstr>The Transformer - Multi-Head Attention</vt:lpstr>
      <vt:lpstr>The Transformer - Multi-Head Attention</vt:lpstr>
      <vt:lpstr>The Transformer - Multi-Head Attention</vt:lpstr>
      <vt:lpstr>The Transformer – Model architecture</vt:lpstr>
      <vt:lpstr>The Transformer – Add &amp; Norm</vt:lpstr>
      <vt:lpstr>The Transformer – Add &amp; Norm</vt:lpstr>
      <vt:lpstr>The Transformer – Add &amp; Norm</vt:lpstr>
      <vt:lpstr>The Transformer – Model architecture</vt:lpstr>
      <vt:lpstr>The Transformer – Feed forward</vt:lpstr>
      <vt:lpstr>The Transformer – Model architecture</vt:lpstr>
      <vt:lpstr>The Transformer – Model architecture</vt:lpstr>
      <vt:lpstr>The Transformer – Model architecture</vt:lpstr>
      <vt:lpstr>The Transformer – Model architecture</vt:lpstr>
      <vt:lpstr>The Transformer – Two MT tasks</vt:lpstr>
      <vt:lpstr>The Illustrated Transformer via MT</vt:lpstr>
      <vt:lpstr>The Illustrated Transformer via MT</vt:lpstr>
      <vt:lpstr>The Illustrated Transformer via MT</vt:lpstr>
      <vt:lpstr>The Illustrated Transformer via MT</vt:lpstr>
      <vt:lpstr>The Illustrated Transformer via MT</vt:lpstr>
      <vt:lpstr>The Illustrated Transformer via MT</vt:lpstr>
      <vt:lpstr>The Illustrated Transformer via MT</vt:lpstr>
      <vt:lpstr>The Illustrated Transformer via MT</vt:lpstr>
      <vt:lpstr>The Illustrated Transformer via MT</vt:lpstr>
      <vt:lpstr>The Illustrated Transformer via MT</vt:lpstr>
      <vt:lpstr>The Transformer – Two MT tasks</vt:lpstr>
      <vt:lpstr>The Transformer – Results</vt:lpstr>
      <vt:lpstr>The Transformer – Model parameters</vt:lpstr>
      <vt:lpstr>The Transformer – Results</vt:lpstr>
      <vt:lpstr>The Transformer – English Constituency Parsing</vt:lpstr>
      <vt:lpstr>The Transformer – English Constituency Parsing</vt:lpstr>
      <vt:lpstr>What would we like to fix about the Transformer?</vt:lpstr>
      <vt:lpstr>Improving on quadratic self-attention cost</vt:lpstr>
      <vt:lpstr>Improving on quadratic self-attention cost</vt:lpstr>
      <vt:lpstr>Do Transformer Modifications Transfer?</vt:lpstr>
      <vt:lpstr>Compared with RNNs</vt:lpstr>
      <vt:lpstr>Useful Resources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2023-08-27T09:55:19Z</dcterms:modified>
</cp:coreProperties>
</file>